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8"/>
  </p:notesMasterIdLst>
  <p:sldIdLst>
    <p:sldId id="256" r:id="rId6"/>
    <p:sldId id="261" r:id="rId7"/>
    <p:sldId id="262" r:id="rId8"/>
    <p:sldId id="264" r:id="rId9"/>
    <p:sldId id="265" r:id="rId10"/>
    <p:sldId id="266" r:id="rId11"/>
    <p:sldId id="280" r:id="rId12"/>
    <p:sldId id="276" r:id="rId13"/>
    <p:sldId id="290" r:id="rId14"/>
    <p:sldId id="285" r:id="rId15"/>
    <p:sldId id="286" r:id="rId16"/>
    <p:sldId id="287" r:id="rId17"/>
    <p:sldId id="288" r:id="rId18"/>
    <p:sldId id="267" r:id="rId19"/>
    <p:sldId id="268" r:id="rId20"/>
    <p:sldId id="282" r:id="rId21"/>
    <p:sldId id="270" r:id="rId22"/>
    <p:sldId id="271" r:id="rId23"/>
    <p:sldId id="272" r:id="rId24"/>
    <p:sldId id="273" r:id="rId25"/>
    <p:sldId id="275" r:id="rId26"/>
    <p:sldId id="28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32"/>
    <a:srgbClr val="170038"/>
    <a:srgbClr val="3714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0098E-73F1-40CA-BA2E-05ABDF9659E6}" v="5" dt="2024-08-13T12:33:07.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611" autoAdjust="0"/>
  </p:normalViewPr>
  <p:slideViewPr>
    <p:cSldViewPr snapToGrid="0" snapToObjects="1">
      <p:cViewPr varScale="1">
        <p:scale>
          <a:sx n="90" d="100"/>
          <a:sy n="90" d="100"/>
        </p:scale>
        <p:origin x="14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A6E0098E-73F1-40CA-BA2E-05ABDF9659E6}"/>
    <pc:docChg chg="custSel addSld modSld">
      <pc:chgData name="Emma Barr" userId="dbd6be6c-16cd-4311-8303-375488553fad" providerId="ADAL" clId="{A6E0098E-73F1-40CA-BA2E-05ABDF9659E6}" dt="2024-08-13T12:34:18.869" v="25" actId="1076"/>
      <pc:docMkLst>
        <pc:docMk/>
      </pc:docMkLst>
      <pc:sldChg chg="modSp">
        <pc:chgData name="Emma Barr" userId="dbd6be6c-16cd-4311-8303-375488553fad" providerId="ADAL" clId="{A6E0098E-73F1-40CA-BA2E-05ABDF9659E6}" dt="2024-08-13T12:32:53.727" v="2" actId="255"/>
        <pc:sldMkLst>
          <pc:docMk/>
          <pc:sldMk cId="1174004695" sldId="261"/>
        </pc:sldMkLst>
        <pc:graphicFrameChg chg="mod">
          <ac:chgData name="Emma Barr" userId="dbd6be6c-16cd-4311-8303-375488553fad" providerId="ADAL" clId="{A6E0098E-73F1-40CA-BA2E-05ABDF9659E6}" dt="2024-08-13T12:32:53.727" v="2" actId="255"/>
          <ac:graphicFrameMkLst>
            <pc:docMk/>
            <pc:sldMk cId="1174004695" sldId="261"/>
            <ac:graphicFrameMk id="3" creationId="{1F190AEC-2ACD-063C-35FC-DCFCA54E012C}"/>
          </ac:graphicFrameMkLst>
        </pc:graphicFrameChg>
      </pc:sldChg>
      <pc:sldChg chg="addSp delSp modSp mod">
        <pc:chgData name="Emma Barr" userId="dbd6be6c-16cd-4311-8303-375488553fad" providerId="ADAL" clId="{A6E0098E-73F1-40CA-BA2E-05ABDF9659E6}" dt="2024-08-13T12:33:12.216" v="7" actId="478"/>
        <pc:sldMkLst>
          <pc:docMk/>
          <pc:sldMk cId="2618347887" sldId="264"/>
        </pc:sldMkLst>
        <pc:spChg chg="del mod">
          <ac:chgData name="Emma Barr" userId="dbd6be6c-16cd-4311-8303-375488553fad" providerId="ADAL" clId="{A6E0098E-73F1-40CA-BA2E-05ABDF9659E6}" dt="2024-08-13T12:33:03.526" v="4" actId="478"/>
          <ac:spMkLst>
            <pc:docMk/>
            <pc:sldMk cId="2618347887" sldId="264"/>
            <ac:spMk id="3" creationId="{00DB5D4F-8B9B-2B43-A8EC-96EF5590829A}"/>
          </ac:spMkLst>
        </pc:spChg>
        <pc:spChg chg="add del mod">
          <ac:chgData name="Emma Barr" userId="dbd6be6c-16cd-4311-8303-375488553fad" providerId="ADAL" clId="{A6E0098E-73F1-40CA-BA2E-05ABDF9659E6}" dt="2024-08-13T12:33:12.216" v="7" actId="478"/>
          <ac:spMkLst>
            <pc:docMk/>
            <pc:sldMk cId="2618347887" sldId="264"/>
            <ac:spMk id="4" creationId="{2E223CE7-0BFF-6E5A-0E5F-895D4951E0D5}"/>
          </ac:spMkLst>
        </pc:spChg>
        <pc:picChg chg="add del">
          <ac:chgData name="Emma Barr" userId="dbd6be6c-16cd-4311-8303-375488553fad" providerId="ADAL" clId="{A6E0098E-73F1-40CA-BA2E-05ABDF9659E6}" dt="2024-08-13T12:33:07.007" v="6" actId="478"/>
          <ac:picMkLst>
            <pc:docMk/>
            <pc:sldMk cId="2618347887" sldId="264"/>
            <ac:picMk id="25" creationId="{BF9F6FC2-72DC-43DB-934C-43C8C9D6B8CF}"/>
          </ac:picMkLst>
        </pc:picChg>
      </pc:sldChg>
      <pc:sldChg chg="addSp delSp modSp mod">
        <pc:chgData name="Emma Barr" userId="dbd6be6c-16cd-4311-8303-375488553fad" providerId="ADAL" clId="{A6E0098E-73F1-40CA-BA2E-05ABDF9659E6}" dt="2024-08-13T12:34:01.089" v="20" actId="1076"/>
        <pc:sldMkLst>
          <pc:docMk/>
          <pc:sldMk cId="1693695963" sldId="276"/>
        </pc:sldMkLst>
        <pc:spChg chg="del">
          <ac:chgData name="Emma Barr" userId="dbd6be6c-16cd-4311-8303-375488553fad" providerId="ADAL" clId="{A6E0098E-73F1-40CA-BA2E-05ABDF9659E6}" dt="2024-08-13T12:33:56.939" v="18" actId="478"/>
          <ac:spMkLst>
            <pc:docMk/>
            <pc:sldMk cId="1693695963" sldId="276"/>
            <ac:spMk id="2" creationId="{68CB7D5B-A483-1444-A4B3-F181A1F9A490}"/>
          </ac:spMkLst>
        </pc:spChg>
        <pc:spChg chg="mod">
          <ac:chgData name="Emma Barr" userId="dbd6be6c-16cd-4311-8303-375488553fad" providerId="ADAL" clId="{A6E0098E-73F1-40CA-BA2E-05ABDF9659E6}" dt="2024-08-13T12:33:52.530" v="17" actId="27636"/>
          <ac:spMkLst>
            <pc:docMk/>
            <pc:sldMk cId="1693695963" sldId="276"/>
            <ac:spMk id="4" creationId="{DC82B4F8-9FE6-4978-9DE8-7BCDDE4AE592}"/>
          </ac:spMkLst>
        </pc:spChg>
        <pc:spChg chg="mod">
          <ac:chgData name="Emma Barr" userId="dbd6be6c-16cd-4311-8303-375488553fad" providerId="ADAL" clId="{A6E0098E-73F1-40CA-BA2E-05ABDF9659E6}" dt="2024-08-13T12:34:01.089" v="20" actId="1076"/>
          <ac:spMkLst>
            <pc:docMk/>
            <pc:sldMk cId="1693695963" sldId="276"/>
            <ac:spMk id="6" creationId="{0D1A0EAF-FC92-4D1C-AB38-A96082266B7B}"/>
          </ac:spMkLst>
        </pc:spChg>
        <pc:spChg chg="add del mod">
          <ac:chgData name="Emma Barr" userId="dbd6be6c-16cd-4311-8303-375488553fad" providerId="ADAL" clId="{A6E0098E-73F1-40CA-BA2E-05ABDF9659E6}" dt="2024-08-13T12:33:58.770" v="19" actId="478"/>
          <ac:spMkLst>
            <pc:docMk/>
            <pc:sldMk cId="1693695963" sldId="276"/>
            <ac:spMk id="7" creationId="{52B21D1D-79CA-1586-8592-7A4505807829}"/>
          </ac:spMkLst>
        </pc:spChg>
        <pc:spChg chg="del">
          <ac:chgData name="Emma Barr" userId="dbd6be6c-16cd-4311-8303-375488553fad" providerId="ADAL" clId="{A6E0098E-73F1-40CA-BA2E-05ABDF9659E6}" dt="2024-08-13T12:33:25.411" v="8" actId="478"/>
          <ac:spMkLst>
            <pc:docMk/>
            <pc:sldMk cId="1693695963" sldId="276"/>
            <ac:spMk id="10" creationId="{3FE92D06-BEA7-ED4A-8EBF-72CA667CDDA8}"/>
          </ac:spMkLst>
        </pc:spChg>
      </pc:sldChg>
      <pc:sldChg chg="modSp add mod">
        <pc:chgData name="Emma Barr" userId="dbd6be6c-16cd-4311-8303-375488553fad" providerId="ADAL" clId="{A6E0098E-73F1-40CA-BA2E-05ABDF9659E6}" dt="2024-08-13T12:34:18.869" v="25" actId="1076"/>
        <pc:sldMkLst>
          <pc:docMk/>
          <pc:sldMk cId="4194345401" sldId="290"/>
        </pc:sldMkLst>
        <pc:spChg chg="mod">
          <ac:chgData name="Emma Barr" userId="dbd6be6c-16cd-4311-8303-375488553fad" providerId="ADAL" clId="{A6E0098E-73F1-40CA-BA2E-05ABDF9659E6}" dt="2024-08-13T12:34:11.112" v="24" actId="255"/>
          <ac:spMkLst>
            <pc:docMk/>
            <pc:sldMk cId="4194345401" sldId="290"/>
            <ac:spMk id="4" creationId="{DC82B4F8-9FE6-4978-9DE8-7BCDDE4AE592}"/>
          </ac:spMkLst>
        </pc:spChg>
        <pc:spChg chg="mod">
          <ac:chgData name="Emma Barr" userId="dbd6be6c-16cd-4311-8303-375488553fad" providerId="ADAL" clId="{A6E0098E-73F1-40CA-BA2E-05ABDF9659E6}" dt="2024-08-13T12:34:18.869" v="25" actId="1076"/>
          <ac:spMkLst>
            <pc:docMk/>
            <pc:sldMk cId="4194345401" sldId="290"/>
            <ac:spMk id="6" creationId="{0D1A0EAF-FC92-4D1C-AB38-A96082266B7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B1199-F141-4744-8DEA-D71374B8F8E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2C3E01C-0668-4784-A8C0-1C176FCC804B}">
      <dgm:prSet phldrT="[Text]" custT="1"/>
      <dgm:spPr/>
      <dgm:t>
        <a:bodyPr/>
        <a:lstStyle/>
        <a:p>
          <a:r>
            <a:rPr lang="en-GB" sz="2800" dirty="0">
              <a:latin typeface="Arial" panose="020B0604020202020204" pitchFamily="34" charset="0"/>
              <a:cs typeface="Arial" panose="020B0604020202020204" pitchFamily="34" charset="0"/>
            </a:rPr>
            <a:t>Understand</a:t>
          </a:r>
        </a:p>
      </dgm:t>
    </dgm:pt>
    <dgm:pt modelId="{67703FC2-18B1-4683-9E75-E23C674E5F9F}" type="parTrans" cxnId="{161F8025-2A61-4CD7-8DC1-1CA35D656ECD}">
      <dgm:prSet/>
      <dgm:spPr/>
      <dgm:t>
        <a:bodyPr/>
        <a:lstStyle/>
        <a:p>
          <a:endParaRPr lang="en-GB"/>
        </a:p>
      </dgm:t>
    </dgm:pt>
    <dgm:pt modelId="{D6D5B037-F18D-46C2-9B48-80BFE68F9E07}" type="sibTrans" cxnId="{161F8025-2A61-4CD7-8DC1-1CA35D656ECD}">
      <dgm:prSet/>
      <dgm:spPr/>
      <dgm:t>
        <a:bodyPr/>
        <a:lstStyle/>
        <a:p>
          <a:endParaRPr lang="en-GB"/>
        </a:p>
      </dgm:t>
    </dgm:pt>
    <dgm:pt modelId="{C554FE9A-A5AF-4D2D-87DD-B84F784F5EEE}">
      <dgm:prSet phldrT="[Text]"/>
      <dgm:spPr/>
      <dgm:t>
        <a:bodyPr/>
        <a:lstStyle/>
        <a:p>
          <a:r>
            <a:rPr lang="en-GB" dirty="0">
              <a:latin typeface="Arial" panose="020B0604020202020204" pitchFamily="34" charset="0"/>
              <a:cs typeface="Arial" panose="020B0604020202020204" pitchFamily="34" charset="0"/>
            </a:rPr>
            <a:t>Understand that human factors is on the national midwifery agenda</a:t>
          </a:r>
        </a:p>
      </dgm:t>
    </dgm:pt>
    <dgm:pt modelId="{4BAA0510-B9A0-44C0-A1DA-C3FCFD8E2DF4}" type="parTrans" cxnId="{05EAAC48-1BD9-4555-A3B0-EE7F244AE11F}">
      <dgm:prSet/>
      <dgm:spPr/>
      <dgm:t>
        <a:bodyPr/>
        <a:lstStyle/>
        <a:p>
          <a:endParaRPr lang="en-GB"/>
        </a:p>
      </dgm:t>
    </dgm:pt>
    <dgm:pt modelId="{0B417D12-FF14-45E9-97CF-2A1E29AFF71D}" type="sibTrans" cxnId="{05EAAC48-1BD9-4555-A3B0-EE7F244AE11F}">
      <dgm:prSet/>
      <dgm:spPr/>
      <dgm:t>
        <a:bodyPr/>
        <a:lstStyle/>
        <a:p>
          <a:endParaRPr lang="en-GB"/>
        </a:p>
      </dgm:t>
    </dgm:pt>
    <dgm:pt modelId="{D4BF9692-457E-4B96-BA11-321D8F416637}">
      <dgm:prSet phldrT="[Text]" custT="1"/>
      <dgm:spPr/>
      <dgm:t>
        <a:bodyPr/>
        <a:lstStyle/>
        <a:p>
          <a:r>
            <a:rPr lang="en-GB" sz="2800" dirty="0">
              <a:latin typeface="Arial" panose="020B0604020202020204" pitchFamily="34" charset="0"/>
              <a:cs typeface="Arial" panose="020B0604020202020204" pitchFamily="34" charset="0"/>
            </a:rPr>
            <a:t>Understand</a:t>
          </a:r>
        </a:p>
      </dgm:t>
    </dgm:pt>
    <dgm:pt modelId="{B96EFED2-FCC9-4365-9E8D-2E45CF4F5099}" type="parTrans" cxnId="{FDE2861B-2331-4A6A-A078-8990C533D0AD}">
      <dgm:prSet/>
      <dgm:spPr/>
      <dgm:t>
        <a:bodyPr/>
        <a:lstStyle/>
        <a:p>
          <a:endParaRPr lang="en-GB"/>
        </a:p>
      </dgm:t>
    </dgm:pt>
    <dgm:pt modelId="{C5D1276E-CD2B-4E65-9389-0D24B4416DEE}" type="sibTrans" cxnId="{FDE2861B-2331-4A6A-A078-8990C533D0AD}">
      <dgm:prSet/>
      <dgm:spPr/>
      <dgm:t>
        <a:bodyPr/>
        <a:lstStyle/>
        <a:p>
          <a:endParaRPr lang="en-GB"/>
        </a:p>
      </dgm:t>
    </dgm:pt>
    <dgm:pt modelId="{48231F99-67C0-49E3-8566-C55F6D87940D}">
      <dgm:prSet phldrT="[Text]"/>
      <dgm:spPr/>
      <dgm:t>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Understand the main human factors</a:t>
          </a:r>
          <a:endParaRPr lang="en-GB" dirty="0">
            <a:solidFill>
              <a:schemeClr val="tx1"/>
            </a:solidFill>
            <a:latin typeface="Arial" panose="020B0604020202020204" pitchFamily="34" charset="0"/>
            <a:cs typeface="Arial" panose="020B0604020202020204" pitchFamily="34" charset="0"/>
          </a:endParaRPr>
        </a:p>
      </dgm:t>
    </dgm:pt>
    <dgm:pt modelId="{8C858F9C-0B2C-4AA4-B796-3AB817E2B76D}" type="parTrans" cxnId="{68FAADB5-8C48-4D34-9070-8CC36056C1B5}">
      <dgm:prSet/>
      <dgm:spPr/>
      <dgm:t>
        <a:bodyPr/>
        <a:lstStyle/>
        <a:p>
          <a:endParaRPr lang="en-GB"/>
        </a:p>
      </dgm:t>
    </dgm:pt>
    <dgm:pt modelId="{7D287B4C-26A9-4936-87A6-1827C9031F53}" type="sibTrans" cxnId="{68FAADB5-8C48-4D34-9070-8CC36056C1B5}">
      <dgm:prSet/>
      <dgm:spPr/>
      <dgm:t>
        <a:bodyPr/>
        <a:lstStyle/>
        <a:p>
          <a:endParaRPr lang="en-GB"/>
        </a:p>
      </dgm:t>
    </dgm:pt>
    <dgm:pt modelId="{419E2CCA-6294-4CCE-9DCA-81C0479BF116}">
      <dgm:prSet custT="1"/>
      <dgm:spPr/>
      <dgm:t>
        <a:bodyPr/>
        <a:lstStyle/>
        <a:p>
          <a:r>
            <a:rPr lang="en-GB" sz="2800" dirty="0">
              <a:latin typeface="Arial" panose="020B0604020202020204" pitchFamily="34" charset="0"/>
              <a:cs typeface="Arial" panose="020B0604020202020204" pitchFamily="34" charset="0"/>
            </a:rPr>
            <a:t>Learn</a:t>
          </a:r>
        </a:p>
      </dgm:t>
    </dgm:pt>
    <dgm:pt modelId="{2F33879B-AE42-4298-B873-9B254BEFB091}" type="parTrans" cxnId="{BEA74EB4-FD61-4A5D-AC61-9CC56C03C986}">
      <dgm:prSet/>
      <dgm:spPr/>
      <dgm:t>
        <a:bodyPr/>
        <a:lstStyle/>
        <a:p>
          <a:endParaRPr lang="en-GB"/>
        </a:p>
      </dgm:t>
    </dgm:pt>
    <dgm:pt modelId="{71621FCC-A2CE-427A-BA5A-6DC28A8D4684}" type="sibTrans" cxnId="{BEA74EB4-FD61-4A5D-AC61-9CC56C03C986}">
      <dgm:prSet/>
      <dgm:spPr/>
      <dgm:t>
        <a:bodyPr/>
        <a:lstStyle/>
        <a:p>
          <a:endParaRPr lang="en-GB"/>
        </a:p>
      </dgm:t>
    </dgm:pt>
    <dgm:pt modelId="{ED386F0E-F8A0-49CE-979F-9B3963FB2818}">
      <dgm:prSet/>
      <dgm:spPr/>
      <dgm:t>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Learn from examples of human factor errors in maternity</a:t>
          </a:r>
          <a:endParaRPr lang="en-GB" dirty="0">
            <a:solidFill>
              <a:schemeClr val="tx1"/>
            </a:solidFill>
          </a:endParaRPr>
        </a:p>
      </dgm:t>
    </dgm:pt>
    <dgm:pt modelId="{D5097E62-B1A4-406E-AAE1-1ECC74D3A78F}" type="parTrans" cxnId="{D3FE3F2B-5914-4D42-8609-4E7E12277FA5}">
      <dgm:prSet/>
      <dgm:spPr/>
      <dgm:t>
        <a:bodyPr/>
        <a:lstStyle/>
        <a:p>
          <a:endParaRPr lang="en-GB"/>
        </a:p>
      </dgm:t>
    </dgm:pt>
    <dgm:pt modelId="{5C888989-CCF5-41AD-AC9F-127F8A48876A}" type="sibTrans" cxnId="{D3FE3F2B-5914-4D42-8609-4E7E12277FA5}">
      <dgm:prSet/>
      <dgm:spPr/>
      <dgm:t>
        <a:bodyPr/>
        <a:lstStyle/>
        <a:p>
          <a:endParaRPr lang="en-GB"/>
        </a:p>
      </dgm:t>
    </dgm:pt>
    <dgm:pt modelId="{FEE6F5B0-3075-4ABB-BB01-104A2C4729D4}" type="pres">
      <dgm:prSet presAssocID="{436B1199-F141-4744-8DEA-D71374B8F8EE}" presName="Name0" presStyleCnt="0">
        <dgm:presLayoutVars>
          <dgm:dir/>
          <dgm:animLvl val="lvl"/>
          <dgm:resizeHandles/>
        </dgm:presLayoutVars>
      </dgm:prSet>
      <dgm:spPr/>
    </dgm:pt>
    <dgm:pt modelId="{27288DC1-CC6F-47E4-8730-95AB9DDB131E}" type="pres">
      <dgm:prSet presAssocID="{A2C3E01C-0668-4784-A8C0-1C176FCC804B}" presName="linNode" presStyleCnt="0"/>
      <dgm:spPr/>
    </dgm:pt>
    <dgm:pt modelId="{F2774DC6-1297-45EC-B537-FA8B7EEAB102}" type="pres">
      <dgm:prSet presAssocID="{A2C3E01C-0668-4784-A8C0-1C176FCC804B}" presName="parentShp" presStyleLbl="node1" presStyleIdx="0" presStyleCnt="3">
        <dgm:presLayoutVars>
          <dgm:bulletEnabled val="1"/>
        </dgm:presLayoutVars>
      </dgm:prSet>
      <dgm:spPr/>
    </dgm:pt>
    <dgm:pt modelId="{FC71F884-7FFB-4B61-9CB0-71C0FC67C702}" type="pres">
      <dgm:prSet presAssocID="{A2C3E01C-0668-4784-A8C0-1C176FCC804B}" presName="childShp" presStyleLbl="bgAccFollowNode1" presStyleIdx="0" presStyleCnt="3" custLinFactNeighborY="-31786">
        <dgm:presLayoutVars>
          <dgm:bulletEnabled val="1"/>
        </dgm:presLayoutVars>
      </dgm:prSet>
      <dgm:spPr/>
    </dgm:pt>
    <dgm:pt modelId="{64B94296-FC7E-4A7A-ADA8-AB9661BDA99B}" type="pres">
      <dgm:prSet presAssocID="{D6D5B037-F18D-46C2-9B48-80BFE68F9E07}" presName="spacing" presStyleCnt="0"/>
      <dgm:spPr/>
    </dgm:pt>
    <dgm:pt modelId="{7527EEC4-D21C-47FE-B0EC-43BF85AA771E}" type="pres">
      <dgm:prSet presAssocID="{D4BF9692-457E-4B96-BA11-321D8F416637}" presName="linNode" presStyleCnt="0"/>
      <dgm:spPr/>
    </dgm:pt>
    <dgm:pt modelId="{8F3BEE88-5A6C-454E-A211-D38B3DAD2BA0}" type="pres">
      <dgm:prSet presAssocID="{D4BF9692-457E-4B96-BA11-321D8F416637}" presName="parentShp" presStyleLbl="node1" presStyleIdx="1" presStyleCnt="3">
        <dgm:presLayoutVars>
          <dgm:bulletEnabled val="1"/>
        </dgm:presLayoutVars>
      </dgm:prSet>
      <dgm:spPr/>
    </dgm:pt>
    <dgm:pt modelId="{8537BAD1-2741-4BF7-B7BD-23D8D828ECB7}" type="pres">
      <dgm:prSet presAssocID="{D4BF9692-457E-4B96-BA11-321D8F416637}" presName="childShp" presStyleLbl="bgAccFollowNode1" presStyleIdx="1" presStyleCnt="3">
        <dgm:presLayoutVars>
          <dgm:bulletEnabled val="1"/>
        </dgm:presLayoutVars>
      </dgm:prSet>
      <dgm:spPr/>
    </dgm:pt>
    <dgm:pt modelId="{2FF48CEA-7563-4063-9C89-78BF333EC718}" type="pres">
      <dgm:prSet presAssocID="{C5D1276E-CD2B-4E65-9389-0D24B4416DEE}" presName="spacing" presStyleCnt="0"/>
      <dgm:spPr/>
    </dgm:pt>
    <dgm:pt modelId="{192637CB-749D-41CE-922D-EB0DA66E9475}" type="pres">
      <dgm:prSet presAssocID="{419E2CCA-6294-4CCE-9DCA-81C0479BF116}" presName="linNode" presStyleCnt="0"/>
      <dgm:spPr/>
    </dgm:pt>
    <dgm:pt modelId="{B670192F-5202-4C9B-B9AC-D8FC6DA78305}" type="pres">
      <dgm:prSet presAssocID="{419E2CCA-6294-4CCE-9DCA-81C0479BF116}" presName="parentShp" presStyleLbl="node1" presStyleIdx="2" presStyleCnt="3">
        <dgm:presLayoutVars>
          <dgm:bulletEnabled val="1"/>
        </dgm:presLayoutVars>
      </dgm:prSet>
      <dgm:spPr/>
    </dgm:pt>
    <dgm:pt modelId="{64420F2A-805E-410F-9FF2-A571BF545698}" type="pres">
      <dgm:prSet presAssocID="{419E2CCA-6294-4CCE-9DCA-81C0479BF116}" presName="childShp" presStyleLbl="bgAccFollowNode1" presStyleIdx="2" presStyleCnt="3">
        <dgm:presLayoutVars>
          <dgm:bulletEnabled val="1"/>
        </dgm:presLayoutVars>
      </dgm:prSet>
      <dgm:spPr/>
    </dgm:pt>
  </dgm:ptLst>
  <dgm:cxnLst>
    <dgm:cxn modelId="{FDE2861B-2331-4A6A-A078-8990C533D0AD}" srcId="{436B1199-F141-4744-8DEA-D71374B8F8EE}" destId="{D4BF9692-457E-4B96-BA11-321D8F416637}" srcOrd="1" destOrd="0" parTransId="{B96EFED2-FCC9-4365-9E8D-2E45CF4F5099}" sibTransId="{C5D1276E-CD2B-4E65-9389-0D24B4416DEE}"/>
    <dgm:cxn modelId="{161F8025-2A61-4CD7-8DC1-1CA35D656ECD}" srcId="{436B1199-F141-4744-8DEA-D71374B8F8EE}" destId="{A2C3E01C-0668-4784-A8C0-1C176FCC804B}" srcOrd="0" destOrd="0" parTransId="{67703FC2-18B1-4683-9E75-E23C674E5F9F}" sibTransId="{D6D5B037-F18D-46C2-9B48-80BFE68F9E07}"/>
    <dgm:cxn modelId="{D3FE3F2B-5914-4D42-8609-4E7E12277FA5}" srcId="{419E2CCA-6294-4CCE-9DCA-81C0479BF116}" destId="{ED386F0E-F8A0-49CE-979F-9B3963FB2818}" srcOrd="0" destOrd="0" parTransId="{D5097E62-B1A4-406E-AAE1-1ECC74D3A78F}" sibTransId="{5C888989-CCF5-41AD-AC9F-127F8A48876A}"/>
    <dgm:cxn modelId="{A3EA2E40-52C2-4E29-A5F8-E4E963E46135}" type="presOf" srcId="{419E2CCA-6294-4CCE-9DCA-81C0479BF116}" destId="{B670192F-5202-4C9B-B9AC-D8FC6DA78305}" srcOrd="0" destOrd="0" presId="urn:microsoft.com/office/officeart/2005/8/layout/vList6"/>
    <dgm:cxn modelId="{05EAAC48-1BD9-4555-A3B0-EE7F244AE11F}" srcId="{A2C3E01C-0668-4784-A8C0-1C176FCC804B}" destId="{C554FE9A-A5AF-4D2D-87DD-B84F784F5EEE}" srcOrd="0" destOrd="0" parTransId="{4BAA0510-B9A0-44C0-A1DA-C3FCFD8E2DF4}" sibTransId="{0B417D12-FF14-45E9-97CF-2A1E29AFF71D}"/>
    <dgm:cxn modelId="{50B31159-D6D1-4113-A1AA-29D03F5640B5}" type="presOf" srcId="{ED386F0E-F8A0-49CE-979F-9B3963FB2818}" destId="{64420F2A-805E-410F-9FF2-A571BF545698}" srcOrd="0" destOrd="0" presId="urn:microsoft.com/office/officeart/2005/8/layout/vList6"/>
    <dgm:cxn modelId="{AAF5C1A7-F9EE-400F-9BEC-2BC9FCBEDA53}" type="presOf" srcId="{48231F99-67C0-49E3-8566-C55F6D87940D}" destId="{8537BAD1-2741-4BF7-B7BD-23D8D828ECB7}" srcOrd="0" destOrd="0" presId="urn:microsoft.com/office/officeart/2005/8/layout/vList6"/>
    <dgm:cxn modelId="{BEA74EB4-FD61-4A5D-AC61-9CC56C03C986}" srcId="{436B1199-F141-4744-8DEA-D71374B8F8EE}" destId="{419E2CCA-6294-4CCE-9DCA-81C0479BF116}" srcOrd="2" destOrd="0" parTransId="{2F33879B-AE42-4298-B873-9B254BEFB091}" sibTransId="{71621FCC-A2CE-427A-BA5A-6DC28A8D4684}"/>
    <dgm:cxn modelId="{68FAADB5-8C48-4D34-9070-8CC36056C1B5}" srcId="{D4BF9692-457E-4B96-BA11-321D8F416637}" destId="{48231F99-67C0-49E3-8566-C55F6D87940D}" srcOrd="0" destOrd="0" parTransId="{8C858F9C-0B2C-4AA4-B796-3AB817E2B76D}" sibTransId="{7D287B4C-26A9-4936-87A6-1827C9031F53}"/>
    <dgm:cxn modelId="{9FE082CE-7FC0-42B2-9892-447E830BE71C}" type="presOf" srcId="{436B1199-F141-4744-8DEA-D71374B8F8EE}" destId="{FEE6F5B0-3075-4ABB-BB01-104A2C4729D4}" srcOrd="0" destOrd="0" presId="urn:microsoft.com/office/officeart/2005/8/layout/vList6"/>
    <dgm:cxn modelId="{23696FD1-1E00-476E-BE78-C0162667EE6E}" type="presOf" srcId="{A2C3E01C-0668-4784-A8C0-1C176FCC804B}" destId="{F2774DC6-1297-45EC-B537-FA8B7EEAB102}" srcOrd="0" destOrd="0" presId="urn:microsoft.com/office/officeart/2005/8/layout/vList6"/>
    <dgm:cxn modelId="{5E1A45EF-B8BE-4DA0-BC26-04992DB575E1}" type="presOf" srcId="{D4BF9692-457E-4B96-BA11-321D8F416637}" destId="{8F3BEE88-5A6C-454E-A211-D38B3DAD2BA0}" srcOrd="0" destOrd="0" presId="urn:microsoft.com/office/officeart/2005/8/layout/vList6"/>
    <dgm:cxn modelId="{F99037F5-950B-4569-90F3-D0CF408D8AF4}" type="presOf" srcId="{C554FE9A-A5AF-4D2D-87DD-B84F784F5EEE}" destId="{FC71F884-7FFB-4B61-9CB0-71C0FC67C702}" srcOrd="0" destOrd="0" presId="urn:microsoft.com/office/officeart/2005/8/layout/vList6"/>
    <dgm:cxn modelId="{943F1E6A-FA03-4906-BEA3-194B61C864FF}" type="presParOf" srcId="{FEE6F5B0-3075-4ABB-BB01-104A2C4729D4}" destId="{27288DC1-CC6F-47E4-8730-95AB9DDB131E}" srcOrd="0" destOrd="0" presId="urn:microsoft.com/office/officeart/2005/8/layout/vList6"/>
    <dgm:cxn modelId="{BCADE97B-E1BF-42DC-836D-1A1389C731B9}" type="presParOf" srcId="{27288DC1-CC6F-47E4-8730-95AB9DDB131E}" destId="{F2774DC6-1297-45EC-B537-FA8B7EEAB102}" srcOrd="0" destOrd="0" presId="urn:microsoft.com/office/officeart/2005/8/layout/vList6"/>
    <dgm:cxn modelId="{7E657AB6-C0A9-434F-84B1-07445E72E4FF}" type="presParOf" srcId="{27288DC1-CC6F-47E4-8730-95AB9DDB131E}" destId="{FC71F884-7FFB-4B61-9CB0-71C0FC67C702}" srcOrd="1" destOrd="0" presId="urn:microsoft.com/office/officeart/2005/8/layout/vList6"/>
    <dgm:cxn modelId="{23CDEFB3-B7A8-4CFC-B848-1B04B21C4EC6}" type="presParOf" srcId="{FEE6F5B0-3075-4ABB-BB01-104A2C4729D4}" destId="{64B94296-FC7E-4A7A-ADA8-AB9661BDA99B}" srcOrd="1" destOrd="0" presId="urn:microsoft.com/office/officeart/2005/8/layout/vList6"/>
    <dgm:cxn modelId="{2D5314E8-7B47-4DEF-90A1-D7E582A97CD4}" type="presParOf" srcId="{FEE6F5B0-3075-4ABB-BB01-104A2C4729D4}" destId="{7527EEC4-D21C-47FE-B0EC-43BF85AA771E}" srcOrd="2" destOrd="0" presId="urn:microsoft.com/office/officeart/2005/8/layout/vList6"/>
    <dgm:cxn modelId="{00974CD6-6849-4613-B46B-D227ACFF546C}" type="presParOf" srcId="{7527EEC4-D21C-47FE-B0EC-43BF85AA771E}" destId="{8F3BEE88-5A6C-454E-A211-D38B3DAD2BA0}" srcOrd="0" destOrd="0" presId="urn:microsoft.com/office/officeart/2005/8/layout/vList6"/>
    <dgm:cxn modelId="{ACA2B3B8-2B25-4002-AF38-0F0FBDC68F6C}" type="presParOf" srcId="{7527EEC4-D21C-47FE-B0EC-43BF85AA771E}" destId="{8537BAD1-2741-4BF7-B7BD-23D8D828ECB7}" srcOrd="1" destOrd="0" presId="urn:microsoft.com/office/officeart/2005/8/layout/vList6"/>
    <dgm:cxn modelId="{BEB6D21D-0F60-4192-B746-CAD49F6377EF}" type="presParOf" srcId="{FEE6F5B0-3075-4ABB-BB01-104A2C4729D4}" destId="{2FF48CEA-7563-4063-9C89-78BF333EC718}" srcOrd="3" destOrd="0" presId="urn:microsoft.com/office/officeart/2005/8/layout/vList6"/>
    <dgm:cxn modelId="{45634423-17D3-4C7D-8314-B8B072BB1A14}" type="presParOf" srcId="{FEE6F5B0-3075-4ABB-BB01-104A2C4729D4}" destId="{192637CB-749D-41CE-922D-EB0DA66E9475}" srcOrd="4" destOrd="0" presId="urn:microsoft.com/office/officeart/2005/8/layout/vList6"/>
    <dgm:cxn modelId="{D57405B8-BC3B-47BA-BFA6-42CFC5A37818}" type="presParOf" srcId="{192637CB-749D-41CE-922D-EB0DA66E9475}" destId="{B670192F-5202-4C9B-B9AC-D8FC6DA78305}" srcOrd="0" destOrd="0" presId="urn:microsoft.com/office/officeart/2005/8/layout/vList6"/>
    <dgm:cxn modelId="{C0DB9A61-2838-46DB-923C-CA9C93D04641}" type="presParOf" srcId="{192637CB-749D-41CE-922D-EB0DA66E9475}" destId="{64420F2A-805E-410F-9FF2-A571BF54569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627F7-A6AD-48A9-BF2B-E88436914B6F}"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GB"/>
        </a:p>
      </dgm:t>
    </dgm:pt>
    <dgm:pt modelId="{BF1E5198-131F-4A11-9A81-B8681E65C3E8}">
      <dgm:prSet phldrT="[Text]"/>
      <dgm:spPr/>
      <dgm:t>
        <a:bodyPr/>
        <a:lstStyle/>
        <a:p>
          <a:r>
            <a:rPr lang="en-GB" dirty="0">
              <a:latin typeface="Arial" panose="020B0604020202020204" pitchFamily="34" charset="0"/>
              <a:cs typeface="Arial" panose="020B0604020202020204" pitchFamily="34" charset="0"/>
            </a:rPr>
            <a:t>Probe</a:t>
          </a:r>
        </a:p>
      </dgm:t>
    </dgm:pt>
    <dgm:pt modelId="{E4298919-E9BE-4604-9CB6-31F70E726803}" type="parTrans" cxnId="{FF2C85C8-DD66-49DC-A5D5-07F6E56CC494}">
      <dgm:prSet/>
      <dgm:spPr/>
      <dgm:t>
        <a:bodyPr/>
        <a:lstStyle/>
        <a:p>
          <a:endParaRPr lang="en-GB">
            <a:latin typeface="Arial" panose="020B0604020202020204" pitchFamily="34" charset="0"/>
            <a:cs typeface="Arial" panose="020B0604020202020204" pitchFamily="34" charset="0"/>
          </a:endParaRPr>
        </a:p>
      </dgm:t>
    </dgm:pt>
    <dgm:pt modelId="{EFDF0B1C-0E8D-4C00-BA73-29222E7F9978}" type="sibTrans" cxnId="{FF2C85C8-DD66-49DC-A5D5-07F6E56CC494}">
      <dgm:prSet/>
      <dgm:spPr/>
      <dgm:t>
        <a:bodyPr/>
        <a:lstStyle/>
        <a:p>
          <a:endParaRPr lang="en-GB">
            <a:latin typeface="Arial" panose="020B0604020202020204" pitchFamily="34" charset="0"/>
            <a:cs typeface="Arial" panose="020B0604020202020204" pitchFamily="34" charset="0"/>
          </a:endParaRPr>
        </a:p>
      </dgm:t>
    </dgm:pt>
    <dgm:pt modelId="{A8F59D6F-0D59-4643-9037-98375B6EED2F}">
      <dgm:prSet phldrT="[Text]"/>
      <dgm:spPr/>
      <dgm:t>
        <a:bodyPr/>
        <a:lstStyle/>
        <a:p>
          <a:r>
            <a:rPr lang="en-GB" dirty="0">
              <a:latin typeface="Arial" panose="020B0604020202020204" pitchFamily="34" charset="0"/>
              <a:cs typeface="Arial" panose="020B0604020202020204" pitchFamily="34" charset="0"/>
            </a:rPr>
            <a:t>Gain attention or raise a concern</a:t>
          </a:r>
        </a:p>
      </dgm:t>
    </dgm:pt>
    <dgm:pt modelId="{468377C6-58F7-4F37-BEB6-C9537850AF22}" type="parTrans" cxnId="{9409040C-18B8-478C-B273-70C20085D45B}">
      <dgm:prSet/>
      <dgm:spPr/>
      <dgm:t>
        <a:bodyPr/>
        <a:lstStyle/>
        <a:p>
          <a:endParaRPr lang="en-GB">
            <a:latin typeface="Arial" panose="020B0604020202020204" pitchFamily="34" charset="0"/>
            <a:cs typeface="Arial" panose="020B0604020202020204" pitchFamily="34" charset="0"/>
          </a:endParaRPr>
        </a:p>
      </dgm:t>
    </dgm:pt>
    <dgm:pt modelId="{FC780E67-063B-48D0-912D-6CE590F69B3A}" type="sibTrans" cxnId="{9409040C-18B8-478C-B273-70C20085D45B}">
      <dgm:prSet/>
      <dgm:spPr/>
      <dgm:t>
        <a:bodyPr/>
        <a:lstStyle/>
        <a:p>
          <a:endParaRPr lang="en-GB">
            <a:latin typeface="Arial" panose="020B0604020202020204" pitchFamily="34" charset="0"/>
            <a:cs typeface="Arial" panose="020B0604020202020204" pitchFamily="34" charset="0"/>
          </a:endParaRPr>
        </a:p>
      </dgm:t>
    </dgm:pt>
    <dgm:pt modelId="{812EB5CF-FF2F-444B-AD97-63F1E86CDAAB}">
      <dgm:prSet phldrT="[Text]"/>
      <dgm:spPr/>
      <dgm:t>
        <a:bodyPr/>
        <a:lstStyle/>
        <a:p>
          <a:r>
            <a:rPr lang="en-GB" dirty="0">
              <a:latin typeface="Arial" panose="020B0604020202020204" pitchFamily="34" charset="0"/>
              <a:cs typeface="Arial" panose="020B0604020202020204" pitchFamily="34" charset="0"/>
            </a:rPr>
            <a:t>Alert</a:t>
          </a:r>
        </a:p>
      </dgm:t>
    </dgm:pt>
    <dgm:pt modelId="{FDF2D2ED-5F5F-44D4-8BBC-D313B96C804B}" type="parTrans" cxnId="{FF90E2F0-7910-411A-A25C-2EE46DB7D338}">
      <dgm:prSet/>
      <dgm:spPr/>
      <dgm:t>
        <a:bodyPr/>
        <a:lstStyle/>
        <a:p>
          <a:endParaRPr lang="en-GB">
            <a:latin typeface="Arial" panose="020B0604020202020204" pitchFamily="34" charset="0"/>
            <a:cs typeface="Arial" panose="020B0604020202020204" pitchFamily="34" charset="0"/>
          </a:endParaRPr>
        </a:p>
      </dgm:t>
    </dgm:pt>
    <dgm:pt modelId="{0CAE158F-9A16-46CA-9759-60701E80E9C2}" type="sibTrans" cxnId="{FF90E2F0-7910-411A-A25C-2EE46DB7D338}">
      <dgm:prSet/>
      <dgm:spPr/>
      <dgm:t>
        <a:bodyPr/>
        <a:lstStyle/>
        <a:p>
          <a:endParaRPr lang="en-GB">
            <a:latin typeface="Arial" panose="020B0604020202020204" pitchFamily="34" charset="0"/>
            <a:cs typeface="Arial" panose="020B0604020202020204" pitchFamily="34" charset="0"/>
          </a:endParaRPr>
        </a:p>
      </dgm:t>
    </dgm:pt>
    <dgm:pt modelId="{08937D38-A1F9-43AA-B1A1-37185A49641E}">
      <dgm:prSet phldrT="[Text]"/>
      <dgm:spPr/>
      <dgm:t>
        <a:bodyPr/>
        <a:lstStyle/>
        <a:p>
          <a:r>
            <a:rPr lang="en-GB" dirty="0">
              <a:latin typeface="Arial" panose="020B0604020202020204" pitchFamily="34" charset="0"/>
              <a:cs typeface="Arial" panose="020B0604020202020204" pitchFamily="34" charset="0"/>
            </a:rPr>
            <a:t>Repeat this concern</a:t>
          </a:r>
        </a:p>
      </dgm:t>
    </dgm:pt>
    <dgm:pt modelId="{88FAD0AC-8AD9-4D45-BF54-10C0D3628A3B}" type="parTrans" cxnId="{AB814C86-C8B9-4EC4-B14A-5F8C60844A8F}">
      <dgm:prSet/>
      <dgm:spPr/>
      <dgm:t>
        <a:bodyPr/>
        <a:lstStyle/>
        <a:p>
          <a:endParaRPr lang="en-GB">
            <a:latin typeface="Arial" panose="020B0604020202020204" pitchFamily="34" charset="0"/>
            <a:cs typeface="Arial" panose="020B0604020202020204" pitchFamily="34" charset="0"/>
          </a:endParaRPr>
        </a:p>
      </dgm:t>
    </dgm:pt>
    <dgm:pt modelId="{6FE04BAF-817F-4F54-831E-3FFBABBAF7E3}" type="sibTrans" cxnId="{AB814C86-C8B9-4EC4-B14A-5F8C60844A8F}">
      <dgm:prSet/>
      <dgm:spPr/>
      <dgm:t>
        <a:bodyPr/>
        <a:lstStyle/>
        <a:p>
          <a:endParaRPr lang="en-GB">
            <a:latin typeface="Arial" panose="020B0604020202020204" pitchFamily="34" charset="0"/>
            <a:cs typeface="Arial" panose="020B0604020202020204" pitchFamily="34" charset="0"/>
          </a:endParaRPr>
        </a:p>
      </dgm:t>
    </dgm:pt>
    <dgm:pt modelId="{6EFA5189-769F-452B-A3C4-BF6A9700C820}">
      <dgm:prSet phldrT="[Text]"/>
      <dgm:spPr/>
      <dgm:t>
        <a:bodyPr/>
        <a:lstStyle/>
        <a:p>
          <a:r>
            <a:rPr lang="en-GB" dirty="0">
              <a:latin typeface="Arial" panose="020B0604020202020204" pitchFamily="34" charset="0"/>
              <a:cs typeface="Arial" panose="020B0604020202020204" pitchFamily="34" charset="0"/>
            </a:rPr>
            <a:t>Increase your volume</a:t>
          </a:r>
        </a:p>
      </dgm:t>
    </dgm:pt>
    <dgm:pt modelId="{DE279632-37A8-47B6-AEB4-EB98D65D9DFD}" type="parTrans" cxnId="{1008414A-C52C-46DF-81D9-738C09B2F067}">
      <dgm:prSet/>
      <dgm:spPr/>
      <dgm:t>
        <a:bodyPr/>
        <a:lstStyle/>
        <a:p>
          <a:endParaRPr lang="en-GB">
            <a:latin typeface="Arial" panose="020B0604020202020204" pitchFamily="34" charset="0"/>
            <a:cs typeface="Arial" panose="020B0604020202020204" pitchFamily="34" charset="0"/>
          </a:endParaRPr>
        </a:p>
      </dgm:t>
    </dgm:pt>
    <dgm:pt modelId="{A8498713-AC5E-4F3D-B3B0-FA60A4BA3D2B}" type="sibTrans" cxnId="{1008414A-C52C-46DF-81D9-738C09B2F067}">
      <dgm:prSet/>
      <dgm:spPr/>
      <dgm:t>
        <a:bodyPr/>
        <a:lstStyle/>
        <a:p>
          <a:endParaRPr lang="en-GB">
            <a:latin typeface="Arial" panose="020B0604020202020204" pitchFamily="34" charset="0"/>
            <a:cs typeface="Arial" panose="020B0604020202020204" pitchFamily="34" charset="0"/>
          </a:endParaRPr>
        </a:p>
      </dgm:t>
    </dgm:pt>
    <dgm:pt modelId="{517CFF72-B157-4A7E-9347-8CDA8257A643}">
      <dgm:prSet phldrT="[Text]"/>
      <dgm:spPr/>
      <dgm:t>
        <a:bodyPr/>
        <a:lstStyle/>
        <a:p>
          <a:r>
            <a:rPr lang="en-GB" dirty="0">
              <a:latin typeface="Arial" panose="020B0604020202020204" pitchFamily="34" charset="0"/>
              <a:cs typeface="Arial" panose="020B0604020202020204" pitchFamily="34" charset="0"/>
            </a:rPr>
            <a:t>Challenge</a:t>
          </a:r>
        </a:p>
      </dgm:t>
    </dgm:pt>
    <dgm:pt modelId="{AC087413-54AA-42DC-ACE5-5DA29BBA76DD}" type="parTrans" cxnId="{A75B0675-8442-41DD-B1C6-D9CCFAE7B2EA}">
      <dgm:prSet/>
      <dgm:spPr/>
      <dgm:t>
        <a:bodyPr/>
        <a:lstStyle/>
        <a:p>
          <a:endParaRPr lang="en-GB">
            <a:latin typeface="Arial" panose="020B0604020202020204" pitchFamily="34" charset="0"/>
            <a:cs typeface="Arial" panose="020B0604020202020204" pitchFamily="34" charset="0"/>
          </a:endParaRPr>
        </a:p>
      </dgm:t>
    </dgm:pt>
    <dgm:pt modelId="{7B6DBF82-937D-4258-B167-008BD25C9D63}" type="sibTrans" cxnId="{A75B0675-8442-41DD-B1C6-D9CCFAE7B2EA}">
      <dgm:prSet/>
      <dgm:spPr/>
      <dgm:t>
        <a:bodyPr/>
        <a:lstStyle/>
        <a:p>
          <a:endParaRPr lang="en-GB">
            <a:latin typeface="Arial" panose="020B0604020202020204" pitchFamily="34" charset="0"/>
            <a:cs typeface="Arial" panose="020B0604020202020204" pitchFamily="34" charset="0"/>
          </a:endParaRPr>
        </a:p>
      </dgm:t>
    </dgm:pt>
    <dgm:pt modelId="{C6E8BB9C-2C1F-4268-BDBD-937422B72770}">
      <dgm:prSet phldrT="[Text]"/>
      <dgm:spPr/>
      <dgm:t>
        <a:bodyPr/>
        <a:lstStyle/>
        <a:p>
          <a:r>
            <a:rPr lang="en-GB" dirty="0">
              <a:latin typeface="Arial" panose="020B0604020202020204" pitchFamily="34" charset="0"/>
              <a:cs typeface="Arial" panose="020B0604020202020204" pitchFamily="34" charset="0"/>
            </a:rPr>
            <a:t>Formally state concerns and challenge the individual’s decision</a:t>
          </a:r>
        </a:p>
      </dgm:t>
    </dgm:pt>
    <dgm:pt modelId="{8FD52A44-F2C0-44A1-9DA2-A042AD565905}" type="parTrans" cxnId="{C1839292-495E-483A-85AA-9CAA21283719}">
      <dgm:prSet/>
      <dgm:spPr/>
      <dgm:t>
        <a:bodyPr/>
        <a:lstStyle/>
        <a:p>
          <a:endParaRPr lang="en-GB">
            <a:latin typeface="Arial" panose="020B0604020202020204" pitchFamily="34" charset="0"/>
            <a:cs typeface="Arial" panose="020B0604020202020204" pitchFamily="34" charset="0"/>
          </a:endParaRPr>
        </a:p>
      </dgm:t>
    </dgm:pt>
    <dgm:pt modelId="{0FD44011-B55F-4C8D-86C7-8F547B65599C}" type="sibTrans" cxnId="{C1839292-495E-483A-85AA-9CAA21283719}">
      <dgm:prSet/>
      <dgm:spPr/>
      <dgm:t>
        <a:bodyPr/>
        <a:lstStyle/>
        <a:p>
          <a:endParaRPr lang="en-GB">
            <a:latin typeface="Arial" panose="020B0604020202020204" pitchFamily="34" charset="0"/>
            <a:cs typeface="Arial" panose="020B0604020202020204" pitchFamily="34" charset="0"/>
          </a:endParaRPr>
        </a:p>
      </dgm:t>
    </dgm:pt>
    <dgm:pt modelId="{CE616775-8C3C-426C-A96E-89241803BB5B}">
      <dgm:prSet/>
      <dgm:spPr/>
      <dgm:t>
        <a:bodyPr/>
        <a:lstStyle/>
        <a:p>
          <a:r>
            <a:rPr lang="en-GB" dirty="0">
              <a:latin typeface="Arial" panose="020B0604020202020204" pitchFamily="34" charset="0"/>
              <a:cs typeface="Arial" panose="020B0604020202020204" pitchFamily="34" charset="0"/>
            </a:rPr>
            <a:t>Emergency</a:t>
          </a:r>
        </a:p>
      </dgm:t>
    </dgm:pt>
    <dgm:pt modelId="{2559A20D-A231-40AA-BD93-E0D25A2A0525}" type="parTrans" cxnId="{D1B93232-B2F5-4512-BE2F-F44B9154CA9B}">
      <dgm:prSet/>
      <dgm:spPr/>
      <dgm:t>
        <a:bodyPr/>
        <a:lstStyle/>
        <a:p>
          <a:endParaRPr lang="en-GB">
            <a:latin typeface="Arial" panose="020B0604020202020204" pitchFamily="34" charset="0"/>
            <a:cs typeface="Arial" panose="020B0604020202020204" pitchFamily="34" charset="0"/>
          </a:endParaRPr>
        </a:p>
      </dgm:t>
    </dgm:pt>
    <dgm:pt modelId="{C53E86DE-513F-4176-A2A2-A2579950A985}" type="sibTrans" cxnId="{D1B93232-B2F5-4512-BE2F-F44B9154CA9B}">
      <dgm:prSet/>
      <dgm:spPr/>
      <dgm:t>
        <a:bodyPr/>
        <a:lstStyle/>
        <a:p>
          <a:endParaRPr lang="en-GB">
            <a:latin typeface="Arial" panose="020B0604020202020204" pitchFamily="34" charset="0"/>
            <a:cs typeface="Arial" panose="020B0604020202020204" pitchFamily="34" charset="0"/>
          </a:endParaRPr>
        </a:p>
      </dgm:t>
    </dgm:pt>
    <dgm:pt modelId="{57BE336E-354D-4C5F-80D5-6354D63A87A0}">
      <dgm:prSet/>
      <dgm:spPr/>
      <dgm:t>
        <a:bodyPr/>
        <a:lstStyle/>
        <a:p>
          <a:r>
            <a:rPr lang="en-GB" dirty="0">
              <a:latin typeface="Arial" panose="020B0604020202020204" pitchFamily="34" charset="0"/>
              <a:cs typeface="Arial" panose="020B0604020202020204" pitchFamily="34" charset="0"/>
            </a:rPr>
            <a:t>Get eye contact and potentially take over the task</a:t>
          </a:r>
        </a:p>
      </dgm:t>
    </dgm:pt>
    <dgm:pt modelId="{58BEDB96-620D-472F-9958-CC9EF9BA7563}" type="parTrans" cxnId="{B4730456-7249-4331-BC02-9A0E836C9B18}">
      <dgm:prSet/>
      <dgm:spPr/>
      <dgm:t>
        <a:bodyPr/>
        <a:lstStyle/>
        <a:p>
          <a:endParaRPr lang="en-GB">
            <a:latin typeface="Arial" panose="020B0604020202020204" pitchFamily="34" charset="0"/>
            <a:cs typeface="Arial" panose="020B0604020202020204" pitchFamily="34" charset="0"/>
          </a:endParaRPr>
        </a:p>
      </dgm:t>
    </dgm:pt>
    <dgm:pt modelId="{813E3F47-7443-41C5-B643-F0C5CFE4366E}" type="sibTrans" cxnId="{B4730456-7249-4331-BC02-9A0E836C9B18}">
      <dgm:prSet/>
      <dgm:spPr/>
      <dgm:t>
        <a:bodyPr/>
        <a:lstStyle/>
        <a:p>
          <a:endParaRPr lang="en-GB">
            <a:latin typeface="Arial" panose="020B0604020202020204" pitchFamily="34" charset="0"/>
            <a:cs typeface="Arial" panose="020B0604020202020204" pitchFamily="34" charset="0"/>
          </a:endParaRPr>
        </a:p>
      </dgm:t>
    </dgm:pt>
    <dgm:pt modelId="{B0E1E601-7011-42F2-90F1-3D36650DBAD9}" type="pres">
      <dgm:prSet presAssocID="{761627F7-A6AD-48A9-BF2B-E88436914B6F}" presName="Name0" presStyleCnt="0">
        <dgm:presLayoutVars>
          <dgm:dir/>
          <dgm:resizeHandles val="exact"/>
        </dgm:presLayoutVars>
      </dgm:prSet>
      <dgm:spPr/>
    </dgm:pt>
    <dgm:pt modelId="{C26E5E56-D6D3-4B48-A696-AB78A605D783}" type="pres">
      <dgm:prSet presAssocID="{BF1E5198-131F-4A11-9A81-B8681E65C3E8}" presName="parAndChTx" presStyleLbl="node1" presStyleIdx="0" presStyleCnt="4">
        <dgm:presLayoutVars>
          <dgm:bulletEnabled val="1"/>
        </dgm:presLayoutVars>
      </dgm:prSet>
      <dgm:spPr/>
    </dgm:pt>
    <dgm:pt modelId="{A794D127-47BD-4DD1-AF20-CBA657869501}" type="pres">
      <dgm:prSet presAssocID="{EFDF0B1C-0E8D-4C00-BA73-29222E7F9978}" presName="parAndChSpace" presStyleCnt="0"/>
      <dgm:spPr/>
    </dgm:pt>
    <dgm:pt modelId="{D147CCAB-6F3A-4572-9E1B-CC41D52B690C}" type="pres">
      <dgm:prSet presAssocID="{812EB5CF-FF2F-444B-AD97-63F1E86CDAAB}" presName="parAndChTx" presStyleLbl="node1" presStyleIdx="1" presStyleCnt="4">
        <dgm:presLayoutVars>
          <dgm:bulletEnabled val="1"/>
        </dgm:presLayoutVars>
      </dgm:prSet>
      <dgm:spPr/>
    </dgm:pt>
    <dgm:pt modelId="{02011ECA-7B8C-4842-96B0-0F65563D8468}" type="pres">
      <dgm:prSet presAssocID="{0CAE158F-9A16-46CA-9759-60701E80E9C2}" presName="parAndChSpace" presStyleCnt="0"/>
      <dgm:spPr/>
    </dgm:pt>
    <dgm:pt modelId="{CD2983BF-826D-4021-A99B-E442C1F7AABC}" type="pres">
      <dgm:prSet presAssocID="{517CFF72-B157-4A7E-9347-8CDA8257A643}" presName="parAndChTx" presStyleLbl="node1" presStyleIdx="2" presStyleCnt="4">
        <dgm:presLayoutVars>
          <dgm:bulletEnabled val="1"/>
        </dgm:presLayoutVars>
      </dgm:prSet>
      <dgm:spPr/>
    </dgm:pt>
    <dgm:pt modelId="{15B5CE53-972C-408C-BFA0-64924FF000D7}" type="pres">
      <dgm:prSet presAssocID="{7B6DBF82-937D-4258-B167-008BD25C9D63}" presName="parAndChSpace" presStyleCnt="0"/>
      <dgm:spPr/>
    </dgm:pt>
    <dgm:pt modelId="{A2EE06EB-2E00-4C3C-889D-30AD2B9DBE4D}" type="pres">
      <dgm:prSet presAssocID="{CE616775-8C3C-426C-A96E-89241803BB5B}" presName="parAndChTx" presStyleLbl="node1" presStyleIdx="3" presStyleCnt="4">
        <dgm:presLayoutVars>
          <dgm:bulletEnabled val="1"/>
        </dgm:presLayoutVars>
      </dgm:prSet>
      <dgm:spPr/>
    </dgm:pt>
  </dgm:ptLst>
  <dgm:cxnLst>
    <dgm:cxn modelId="{9409040C-18B8-478C-B273-70C20085D45B}" srcId="{BF1E5198-131F-4A11-9A81-B8681E65C3E8}" destId="{A8F59D6F-0D59-4643-9037-98375B6EED2F}" srcOrd="0" destOrd="0" parTransId="{468377C6-58F7-4F37-BEB6-C9537850AF22}" sibTransId="{FC780E67-063B-48D0-912D-6CE590F69B3A}"/>
    <dgm:cxn modelId="{F380370C-F8D0-4AF6-AB2C-3F69B05C8C27}" type="presOf" srcId="{517CFF72-B157-4A7E-9347-8CDA8257A643}" destId="{CD2983BF-826D-4021-A99B-E442C1F7AABC}" srcOrd="0" destOrd="0" presId="urn:microsoft.com/office/officeart/2005/8/layout/hChevron3"/>
    <dgm:cxn modelId="{A999D020-0CEE-4107-B9D9-D0B474872351}" type="presOf" srcId="{BF1E5198-131F-4A11-9A81-B8681E65C3E8}" destId="{C26E5E56-D6D3-4B48-A696-AB78A605D783}" srcOrd="0" destOrd="0" presId="urn:microsoft.com/office/officeart/2005/8/layout/hChevron3"/>
    <dgm:cxn modelId="{D1B93232-B2F5-4512-BE2F-F44B9154CA9B}" srcId="{761627F7-A6AD-48A9-BF2B-E88436914B6F}" destId="{CE616775-8C3C-426C-A96E-89241803BB5B}" srcOrd="3" destOrd="0" parTransId="{2559A20D-A231-40AA-BD93-E0D25A2A0525}" sibTransId="{C53E86DE-513F-4176-A2A2-A2579950A985}"/>
    <dgm:cxn modelId="{EA0B0462-E217-4854-89DF-D6EA24398FDD}" type="presOf" srcId="{812EB5CF-FF2F-444B-AD97-63F1E86CDAAB}" destId="{D147CCAB-6F3A-4572-9E1B-CC41D52B690C}" srcOrd="0" destOrd="0" presId="urn:microsoft.com/office/officeart/2005/8/layout/hChevron3"/>
    <dgm:cxn modelId="{1008414A-C52C-46DF-81D9-738C09B2F067}" srcId="{812EB5CF-FF2F-444B-AD97-63F1E86CDAAB}" destId="{6EFA5189-769F-452B-A3C4-BF6A9700C820}" srcOrd="1" destOrd="0" parTransId="{DE279632-37A8-47B6-AEB4-EB98D65D9DFD}" sibTransId="{A8498713-AC5E-4F3D-B3B0-FA60A4BA3D2B}"/>
    <dgm:cxn modelId="{58F3096F-A106-4AFD-8EDB-BF18F1308E01}" type="presOf" srcId="{761627F7-A6AD-48A9-BF2B-E88436914B6F}" destId="{B0E1E601-7011-42F2-90F1-3D36650DBAD9}" srcOrd="0" destOrd="0" presId="urn:microsoft.com/office/officeart/2005/8/layout/hChevron3"/>
    <dgm:cxn modelId="{E765F454-8767-4B5F-9A10-43D3911A3D05}" type="presOf" srcId="{C6E8BB9C-2C1F-4268-BDBD-937422B72770}" destId="{CD2983BF-826D-4021-A99B-E442C1F7AABC}" srcOrd="0" destOrd="1" presId="urn:microsoft.com/office/officeart/2005/8/layout/hChevron3"/>
    <dgm:cxn modelId="{A75B0675-8442-41DD-B1C6-D9CCFAE7B2EA}" srcId="{761627F7-A6AD-48A9-BF2B-E88436914B6F}" destId="{517CFF72-B157-4A7E-9347-8CDA8257A643}" srcOrd="2" destOrd="0" parTransId="{AC087413-54AA-42DC-ACE5-5DA29BBA76DD}" sibTransId="{7B6DBF82-937D-4258-B167-008BD25C9D63}"/>
    <dgm:cxn modelId="{B4730456-7249-4331-BC02-9A0E836C9B18}" srcId="{CE616775-8C3C-426C-A96E-89241803BB5B}" destId="{57BE336E-354D-4C5F-80D5-6354D63A87A0}" srcOrd="0" destOrd="0" parTransId="{58BEDB96-620D-472F-9958-CC9EF9BA7563}" sibTransId="{813E3F47-7443-41C5-B643-F0C5CFE4366E}"/>
    <dgm:cxn modelId="{AB814C86-C8B9-4EC4-B14A-5F8C60844A8F}" srcId="{812EB5CF-FF2F-444B-AD97-63F1E86CDAAB}" destId="{08937D38-A1F9-43AA-B1A1-37185A49641E}" srcOrd="0" destOrd="0" parTransId="{88FAD0AC-8AD9-4D45-BF54-10C0D3628A3B}" sibTransId="{6FE04BAF-817F-4F54-831E-3FFBABBAF7E3}"/>
    <dgm:cxn modelId="{C1839292-495E-483A-85AA-9CAA21283719}" srcId="{517CFF72-B157-4A7E-9347-8CDA8257A643}" destId="{C6E8BB9C-2C1F-4268-BDBD-937422B72770}" srcOrd="0" destOrd="0" parTransId="{8FD52A44-F2C0-44A1-9DA2-A042AD565905}" sibTransId="{0FD44011-B55F-4C8D-86C7-8F547B65599C}"/>
    <dgm:cxn modelId="{6AA2569B-7A48-4D59-847B-4069E3288A39}" type="presOf" srcId="{6EFA5189-769F-452B-A3C4-BF6A9700C820}" destId="{D147CCAB-6F3A-4572-9E1B-CC41D52B690C}" srcOrd="0" destOrd="2" presId="urn:microsoft.com/office/officeart/2005/8/layout/hChevron3"/>
    <dgm:cxn modelId="{4C498FB2-19B6-4C40-9F01-096E84DC1A4E}" type="presOf" srcId="{08937D38-A1F9-43AA-B1A1-37185A49641E}" destId="{D147CCAB-6F3A-4572-9E1B-CC41D52B690C}" srcOrd="0" destOrd="1" presId="urn:microsoft.com/office/officeart/2005/8/layout/hChevron3"/>
    <dgm:cxn modelId="{C5A4F5B6-9165-4BDD-90AD-329C2224C833}" type="presOf" srcId="{A8F59D6F-0D59-4643-9037-98375B6EED2F}" destId="{C26E5E56-D6D3-4B48-A696-AB78A605D783}" srcOrd="0" destOrd="1" presId="urn:microsoft.com/office/officeart/2005/8/layout/hChevron3"/>
    <dgm:cxn modelId="{09DBE2C4-93A4-48AB-B157-05D77312C676}" type="presOf" srcId="{57BE336E-354D-4C5F-80D5-6354D63A87A0}" destId="{A2EE06EB-2E00-4C3C-889D-30AD2B9DBE4D}" srcOrd="0" destOrd="1" presId="urn:microsoft.com/office/officeart/2005/8/layout/hChevron3"/>
    <dgm:cxn modelId="{FF2C85C8-DD66-49DC-A5D5-07F6E56CC494}" srcId="{761627F7-A6AD-48A9-BF2B-E88436914B6F}" destId="{BF1E5198-131F-4A11-9A81-B8681E65C3E8}" srcOrd="0" destOrd="0" parTransId="{E4298919-E9BE-4604-9CB6-31F70E726803}" sibTransId="{EFDF0B1C-0E8D-4C00-BA73-29222E7F9978}"/>
    <dgm:cxn modelId="{443304D0-8D5C-4DFE-B463-3C164D750D84}" type="presOf" srcId="{CE616775-8C3C-426C-A96E-89241803BB5B}" destId="{A2EE06EB-2E00-4C3C-889D-30AD2B9DBE4D}" srcOrd="0" destOrd="0" presId="urn:microsoft.com/office/officeart/2005/8/layout/hChevron3"/>
    <dgm:cxn modelId="{FF90E2F0-7910-411A-A25C-2EE46DB7D338}" srcId="{761627F7-A6AD-48A9-BF2B-E88436914B6F}" destId="{812EB5CF-FF2F-444B-AD97-63F1E86CDAAB}" srcOrd="1" destOrd="0" parTransId="{FDF2D2ED-5F5F-44D4-8BBC-D313B96C804B}" sibTransId="{0CAE158F-9A16-46CA-9759-60701E80E9C2}"/>
    <dgm:cxn modelId="{5A82886C-BBBF-4AFF-BE40-089C71DF89E7}" type="presParOf" srcId="{B0E1E601-7011-42F2-90F1-3D36650DBAD9}" destId="{C26E5E56-D6D3-4B48-A696-AB78A605D783}" srcOrd="0" destOrd="0" presId="urn:microsoft.com/office/officeart/2005/8/layout/hChevron3"/>
    <dgm:cxn modelId="{F2188BFF-7528-49C4-884F-9EEDA070A89C}" type="presParOf" srcId="{B0E1E601-7011-42F2-90F1-3D36650DBAD9}" destId="{A794D127-47BD-4DD1-AF20-CBA657869501}" srcOrd="1" destOrd="0" presId="urn:microsoft.com/office/officeart/2005/8/layout/hChevron3"/>
    <dgm:cxn modelId="{3281B09F-9E12-4373-A6B2-765EAD07FDF5}" type="presParOf" srcId="{B0E1E601-7011-42F2-90F1-3D36650DBAD9}" destId="{D147CCAB-6F3A-4572-9E1B-CC41D52B690C}" srcOrd="2" destOrd="0" presId="urn:microsoft.com/office/officeart/2005/8/layout/hChevron3"/>
    <dgm:cxn modelId="{08430A44-3020-40C4-938B-072D5068BFAC}" type="presParOf" srcId="{B0E1E601-7011-42F2-90F1-3D36650DBAD9}" destId="{02011ECA-7B8C-4842-96B0-0F65563D8468}" srcOrd="3" destOrd="0" presId="urn:microsoft.com/office/officeart/2005/8/layout/hChevron3"/>
    <dgm:cxn modelId="{8335CF03-0C4D-48BE-8B05-BB12A0164C19}" type="presParOf" srcId="{B0E1E601-7011-42F2-90F1-3D36650DBAD9}" destId="{CD2983BF-826D-4021-A99B-E442C1F7AABC}" srcOrd="4" destOrd="0" presId="urn:microsoft.com/office/officeart/2005/8/layout/hChevron3"/>
    <dgm:cxn modelId="{E3FDCAA0-8D34-408E-BEFA-7B181C4BB8B3}" type="presParOf" srcId="{B0E1E601-7011-42F2-90F1-3D36650DBAD9}" destId="{15B5CE53-972C-408C-BFA0-64924FF000D7}" srcOrd="5" destOrd="0" presId="urn:microsoft.com/office/officeart/2005/8/layout/hChevron3"/>
    <dgm:cxn modelId="{040264B4-4AB7-472B-BB09-90CA30E8C86F}" type="presParOf" srcId="{B0E1E601-7011-42F2-90F1-3D36650DBAD9}" destId="{A2EE06EB-2E00-4C3C-889D-30AD2B9DBE4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C46FB-BCCE-46EE-9D01-33756324A1F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214A7F21-A9BC-4EE4-A324-D9A858134594}">
      <dgm:prSet phldrT="[Text]" custT="1"/>
      <dgm:spPr/>
      <dgm:t>
        <a:bodyPr/>
        <a:lstStyle/>
        <a:p>
          <a:pPr>
            <a:buNone/>
          </a:pPr>
          <a:r>
            <a:rPr lang="en-GB" sz="1600">
              <a:latin typeface="Arial" panose="020B0604020202020204" pitchFamily="34" charset="0"/>
              <a:cs typeface="Arial" panose="020B0604020202020204" pitchFamily="34" charset="0"/>
            </a:rPr>
            <a:t>Other human factors to be aware of</a:t>
          </a:r>
        </a:p>
      </dgm:t>
    </dgm:pt>
    <dgm:pt modelId="{9F8CFFE5-B15C-4028-A3F6-B6D9317148AA}" type="parTrans" cxnId="{428BE64D-778A-4451-8FA2-3C9104FA891F}">
      <dgm:prSet/>
      <dgm:spPr/>
      <dgm:t>
        <a:bodyPr/>
        <a:lstStyle/>
        <a:p>
          <a:endParaRPr lang="en-GB" sz="1600">
            <a:latin typeface="Arial" panose="020B0604020202020204" pitchFamily="34" charset="0"/>
            <a:cs typeface="Arial" panose="020B0604020202020204" pitchFamily="34" charset="0"/>
          </a:endParaRPr>
        </a:p>
      </dgm:t>
    </dgm:pt>
    <dgm:pt modelId="{7E439C5E-FA2E-4E03-89A7-F2C139D531CD}" type="sibTrans" cxnId="{428BE64D-778A-4451-8FA2-3C9104FA891F}">
      <dgm:prSet/>
      <dgm:spPr/>
      <dgm:t>
        <a:bodyPr/>
        <a:lstStyle/>
        <a:p>
          <a:endParaRPr lang="en-GB" sz="1600">
            <a:latin typeface="Arial" panose="020B0604020202020204" pitchFamily="34" charset="0"/>
            <a:cs typeface="Arial" panose="020B0604020202020204" pitchFamily="34" charset="0"/>
          </a:endParaRPr>
        </a:p>
      </dgm:t>
    </dgm:pt>
    <dgm:pt modelId="{E03B6B3A-FFE6-43FF-AF2F-1C05C98F7310}">
      <dgm:prSet phldrT="[Text]" custT="1"/>
      <dgm:spPr/>
      <dgm:t>
        <a:bodyPr/>
        <a:lstStyle/>
        <a:p>
          <a:r>
            <a:rPr lang="en-GB" sz="1600">
              <a:latin typeface="Arial" panose="020B0604020202020204" pitchFamily="34" charset="0"/>
              <a:cs typeface="Arial" panose="020B0604020202020204" pitchFamily="34" charset="0"/>
            </a:rPr>
            <a:t>Fatigue</a:t>
          </a:r>
        </a:p>
      </dgm:t>
    </dgm:pt>
    <dgm:pt modelId="{DDE0ED4F-9CDD-48B0-B4BD-8CEDB2F9F3BD}" type="parTrans" cxnId="{1D9A557F-9169-4561-A4DC-8BAEDB21DB6E}">
      <dgm:prSet custT="1"/>
      <dgm:spPr/>
      <dgm:t>
        <a:bodyPr/>
        <a:lstStyle/>
        <a:p>
          <a:endParaRPr lang="en-GB" sz="1600">
            <a:latin typeface="Arial" panose="020B0604020202020204" pitchFamily="34" charset="0"/>
            <a:cs typeface="Arial" panose="020B0604020202020204" pitchFamily="34" charset="0"/>
          </a:endParaRPr>
        </a:p>
      </dgm:t>
    </dgm:pt>
    <dgm:pt modelId="{25EA9E51-6C6D-440E-B6B5-4B6792E3703C}" type="sibTrans" cxnId="{1D9A557F-9169-4561-A4DC-8BAEDB21DB6E}">
      <dgm:prSet/>
      <dgm:spPr/>
      <dgm:t>
        <a:bodyPr/>
        <a:lstStyle/>
        <a:p>
          <a:endParaRPr lang="en-GB" sz="1600">
            <a:latin typeface="Arial" panose="020B0604020202020204" pitchFamily="34" charset="0"/>
            <a:cs typeface="Arial" panose="020B0604020202020204" pitchFamily="34" charset="0"/>
          </a:endParaRPr>
        </a:p>
      </dgm:t>
    </dgm:pt>
    <dgm:pt modelId="{F5838F8C-4B76-4A64-ACA5-6E1A78B786C5}">
      <dgm:prSet phldrT="[Text]" custT="1"/>
      <dgm:spPr/>
      <dgm:t>
        <a:bodyPr/>
        <a:lstStyle/>
        <a:p>
          <a:r>
            <a:rPr lang="en-GB" sz="1600">
              <a:latin typeface="Arial" panose="020B0604020202020204" pitchFamily="34" charset="0"/>
              <a:cs typeface="Arial" panose="020B0604020202020204" pitchFamily="34" charset="0"/>
            </a:rPr>
            <a:t>System design</a:t>
          </a:r>
        </a:p>
      </dgm:t>
    </dgm:pt>
    <dgm:pt modelId="{5CCBC5FE-64FA-47A9-AD3D-585239C61C2F}" type="parTrans" cxnId="{866F33C7-9F12-40E0-93CB-2E4230842A78}">
      <dgm:prSet custT="1"/>
      <dgm:spPr/>
      <dgm:t>
        <a:bodyPr/>
        <a:lstStyle/>
        <a:p>
          <a:endParaRPr lang="en-GB" sz="1600">
            <a:latin typeface="Arial" panose="020B0604020202020204" pitchFamily="34" charset="0"/>
            <a:cs typeface="Arial" panose="020B0604020202020204" pitchFamily="34" charset="0"/>
          </a:endParaRPr>
        </a:p>
      </dgm:t>
    </dgm:pt>
    <dgm:pt modelId="{358D179E-E69B-4A9B-B28E-F11C8D56380C}" type="sibTrans" cxnId="{866F33C7-9F12-40E0-93CB-2E4230842A78}">
      <dgm:prSet/>
      <dgm:spPr/>
      <dgm:t>
        <a:bodyPr/>
        <a:lstStyle/>
        <a:p>
          <a:endParaRPr lang="en-GB" sz="1600">
            <a:latin typeface="Arial" panose="020B0604020202020204" pitchFamily="34" charset="0"/>
            <a:cs typeface="Arial" panose="020B0604020202020204" pitchFamily="34" charset="0"/>
          </a:endParaRPr>
        </a:p>
      </dgm:t>
    </dgm:pt>
    <dgm:pt modelId="{E56092C8-65F1-444E-B46E-84E5E04BF5A9}">
      <dgm:prSet phldrT="[Text]" custT="1"/>
      <dgm:spPr/>
      <dgm:t>
        <a:bodyPr/>
        <a:lstStyle/>
        <a:p>
          <a:r>
            <a:rPr lang="en-GB" sz="1600">
              <a:latin typeface="Arial" panose="020B0604020202020204" pitchFamily="34" charset="0"/>
              <a:cs typeface="Arial" panose="020B0604020202020204" pitchFamily="34" charset="0"/>
            </a:rPr>
            <a:t>Misplaced saliency</a:t>
          </a:r>
        </a:p>
      </dgm:t>
    </dgm:pt>
    <dgm:pt modelId="{F227EB48-D43E-4825-8145-F40329E1E2B7}" type="parTrans" cxnId="{D4E0E279-08A1-4B4D-9A47-5DFBA634E4B4}">
      <dgm:prSet custT="1"/>
      <dgm:spPr/>
      <dgm:t>
        <a:bodyPr/>
        <a:lstStyle/>
        <a:p>
          <a:endParaRPr lang="en-GB" sz="1600">
            <a:latin typeface="Arial" panose="020B0604020202020204" pitchFamily="34" charset="0"/>
            <a:cs typeface="Arial" panose="020B0604020202020204" pitchFamily="34" charset="0"/>
          </a:endParaRPr>
        </a:p>
      </dgm:t>
    </dgm:pt>
    <dgm:pt modelId="{A8AFA327-ACBA-47AC-9D9A-7E75E1CE2FCE}" type="sibTrans" cxnId="{D4E0E279-08A1-4B4D-9A47-5DFBA634E4B4}">
      <dgm:prSet/>
      <dgm:spPr/>
      <dgm:t>
        <a:bodyPr/>
        <a:lstStyle/>
        <a:p>
          <a:endParaRPr lang="en-GB" sz="1600">
            <a:latin typeface="Arial" panose="020B0604020202020204" pitchFamily="34" charset="0"/>
            <a:cs typeface="Arial" panose="020B0604020202020204" pitchFamily="34" charset="0"/>
          </a:endParaRPr>
        </a:p>
      </dgm:t>
    </dgm:pt>
    <dgm:pt modelId="{407335DA-5B03-4377-BB63-30785B2D37D4}">
      <dgm:prSet phldrT="[Text]" custT="1"/>
      <dgm:spPr/>
      <dgm:t>
        <a:bodyPr/>
        <a:lstStyle/>
        <a:p>
          <a:r>
            <a:rPr lang="en-GB" sz="1600">
              <a:latin typeface="Arial" panose="020B0604020202020204" pitchFamily="34" charset="0"/>
              <a:cs typeface="Arial" panose="020B0604020202020204" pitchFamily="34" charset="0"/>
            </a:rPr>
            <a:t>Migration of boundaries</a:t>
          </a:r>
        </a:p>
      </dgm:t>
    </dgm:pt>
    <dgm:pt modelId="{7C4487EA-7EA8-44A2-B68F-1140EA19E669}" type="parTrans" cxnId="{4B80C19C-B0DF-4112-B6E6-F6E584D6967C}">
      <dgm:prSet custT="1"/>
      <dgm:spPr/>
      <dgm:t>
        <a:bodyPr/>
        <a:lstStyle/>
        <a:p>
          <a:endParaRPr lang="en-GB" sz="1600">
            <a:latin typeface="Arial" panose="020B0604020202020204" pitchFamily="34" charset="0"/>
            <a:cs typeface="Arial" panose="020B0604020202020204" pitchFamily="34" charset="0"/>
          </a:endParaRPr>
        </a:p>
      </dgm:t>
    </dgm:pt>
    <dgm:pt modelId="{1C783B12-C1BB-4C34-A657-8D243F07030D}" type="sibTrans" cxnId="{4B80C19C-B0DF-4112-B6E6-F6E584D6967C}">
      <dgm:prSet/>
      <dgm:spPr/>
      <dgm:t>
        <a:bodyPr/>
        <a:lstStyle/>
        <a:p>
          <a:endParaRPr lang="en-GB" sz="1600">
            <a:latin typeface="Arial" panose="020B0604020202020204" pitchFamily="34" charset="0"/>
            <a:cs typeface="Arial" panose="020B0604020202020204" pitchFamily="34" charset="0"/>
          </a:endParaRPr>
        </a:p>
      </dgm:t>
    </dgm:pt>
    <dgm:pt modelId="{8473ADA4-DA73-43D0-B624-C89A11058245}">
      <dgm:prSet/>
      <dgm:spPr/>
      <dgm:t>
        <a:bodyPr/>
        <a:lstStyle/>
        <a:p>
          <a:endParaRPr lang="en-GB"/>
        </a:p>
      </dgm:t>
    </dgm:pt>
    <dgm:pt modelId="{51B2DBAC-B5E1-4DDB-8419-9FEA60395688}" type="parTrans" cxnId="{29CBCCE5-E1B6-4EB8-89AC-0F3393BCF623}">
      <dgm:prSet/>
      <dgm:spPr/>
      <dgm:t>
        <a:bodyPr/>
        <a:lstStyle/>
        <a:p>
          <a:endParaRPr lang="en-GB" sz="1600">
            <a:latin typeface="Arial" panose="020B0604020202020204" pitchFamily="34" charset="0"/>
            <a:cs typeface="Arial" panose="020B0604020202020204" pitchFamily="34" charset="0"/>
          </a:endParaRPr>
        </a:p>
      </dgm:t>
    </dgm:pt>
    <dgm:pt modelId="{5E3F2E10-5F06-4249-92DA-CC0F95CCCF8F}" type="sibTrans" cxnId="{29CBCCE5-E1B6-4EB8-89AC-0F3393BCF623}">
      <dgm:prSet/>
      <dgm:spPr/>
      <dgm:t>
        <a:bodyPr/>
        <a:lstStyle/>
        <a:p>
          <a:endParaRPr lang="en-GB" sz="1600">
            <a:latin typeface="Arial" panose="020B0604020202020204" pitchFamily="34" charset="0"/>
            <a:cs typeface="Arial" panose="020B0604020202020204" pitchFamily="34" charset="0"/>
          </a:endParaRPr>
        </a:p>
      </dgm:t>
    </dgm:pt>
    <dgm:pt modelId="{26A4A0F2-216E-4538-A2C2-C37D01895D96}">
      <dgm:prSet/>
      <dgm:spPr/>
      <dgm:t>
        <a:bodyPr/>
        <a:lstStyle/>
        <a:p>
          <a:endParaRPr lang="en-GB"/>
        </a:p>
      </dgm:t>
    </dgm:pt>
    <dgm:pt modelId="{18E0B3C4-A289-4CE0-9C7F-15DF5BBFBAAD}" type="parTrans" cxnId="{39793A3B-71DE-4518-A501-17C3D419C9BA}">
      <dgm:prSet/>
      <dgm:spPr/>
      <dgm:t>
        <a:bodyPr/>
        <a:lstStyle/>
        <a:p>
          <a:endParaRPr lang="en-GB" sz="1600">
            <a:latin typeface="Arial" panose="020B0604020202020204" pitchFamily="34" charset="0"/>
            <a:cs typeface="Arial" panose="020B0604020202020204" pitchFamily="34" charset="0"/>
          </a:endParaRPr>
        </a:p>
      </dgm:t>
    </dgm:pt>
    <dgm:pt modelId="{A35B80D9-497B-4773-8728-8817AFEBD8F3}" type="sibTrans" cxnId="{39793A3B-71DE-4518-A501-17C3D419C9BA}">
      <dgm:prSet/>
      <dgm:spPr/>
      <dgm:t>
        <a:bodyPr/>
        <a:lstStyle/>
        <a:p>
          <a:endParaRPr lang="en-GB" sz="1600">
            <a:latin typeface="Arial" panose="020B0604020202020204" pitchFamily="34" charset="0"/>
            <a:cs typeface="Arial" panose="020B0604020202020204" pitchFamily="34" charset="0"/>
          </a:endParaRPr>
        </a:p>
      </dgm:t>
    </dgm:pt>
    <dgm:pt modelId="{1A4716E2-528E-4199-ACF5-86C4BA4421C4}">
      <dgm:prSet/>
      <dgm:spPr/>
      <dgm:t>
        <a:bodyPr/>
        <a:lstStyle/>
        <a:p>
          <a:endParaRPr lang="en-GB"/>
        </a:p>
      </dgm:t>
    </dgm:pt>
    <dgm:pt modelId="{C10A0E5F-4489-45C0-8F77-D6715BB2D76D}" type="parTrans" cxnId="{1CA031AA-8FD9-49AB-B1E5-D84A4B0CBD53}">
      <dgm:prSet/>
      <dgm:spPr/>
      <dgm:t>
        <a:bodyPr/>
        <a:lstStyle/>
        <a:p>
          <a:endParaRPr lang="en-GB" sz="1600">
            <a:latin typeface="Arial" panose="020B0604020202020204" pitchFamily="34" charset="0"/>
            <a:cs typeface="Arial" panose="020B0604020202020204" pitchFamily="34" charset="0"/>
          </a:endParaRPr>
        </a:p>
      </dgm:t>
    </dgm:pt>
    <dgm:pt modelId="{681AF551-46D0-41DA-BAA5-102EA40E7F44}" type="sibTrans" cxnId="{1CA031AA-8FD9-49AB-B1E5-D84A4B0CBD53}">
      <dgm:prSet/>
      <dgm:spPr/>
      <dgm:t>
        <a:bodyPr/>
        <a:lstStyle/>
        <a:p>
          <a:endParaRPr lang="en-GB" sz="1600">
            <a:latin typeface="Arial" panose="020B0604020202020204" pitchFamily="34" charset="0"/>
            <a:cs typeface="Arial" panose="020B0604020202020204" pitchFamily="34" charset="0"/>
          </a:endParaRPr>
        </a:p>
      </dgm:t>
    </dgm:pt>
    <dgm:pt modelId="{9A4683CE-D008-4D7C-9A82-1C5F62BBC125}">
      <dgm:prSet/>
      <dgm:spPr/>
      <dgm:t>
        <a:bodyPr/>
        <a:lstStyle/>
        <a:p>
          <a:endParaRPr lang="en-GB"/>
        </a:p>
      </dgm:t>
    </dgm:pt>
    <dgm:pt modelId="{FC540FD1-63EE-4C38-ABC9-F80364120EDA}" type="parTrans" cxnId="{4C7B4355-95DF-4EE9-A9AF-56BFA4682DAF}">
      <dgm:prSet/>
      <dgm:spPr/>
      <dgm:t>
        <a:bodyPr/>
        <a:lstStyle/>
        <a:p>
          <a:endParaRPr lang="en-GB" sz="1600">
            <a:latin typeface="Arial" panose="020B0604020202020204" pitchFamily="34" charset="0"/>
            <a:cs typeface="Arial" panose="020B0604020202020204" pitchFamily="34" charset="0"/>
          </a:endParaRPr>
        </a:p>
      </dgm:t>
    </dgm:pt>
    <dgm:pt modelId="{3289F87B-5C2D-441D-A6D3-AEF1B8629060}" type="sibTrans" cxnId="{4C7B4355-95DF-4EE9-A9AF-56BFA4682DAF}">
      <dgm:prSet/>
      <dgm:spPr/>
      <dgm:t>
        <a:bodyPr/>
        <a:lstStyle/>
        <a:p>
          <a:endParaRPr lang="en-GB" sz="1600">
            <a:latin typeface="Arial" panose="020B0604020202020204" pitchFamily="34" charset="0"/>
            <a:cs typeface="Arial" panose="020B0604020202020204" pitchFamily="34" charset="0"/>
          </a:endParaRPr>
        </a:p>
      </dgm:t>
    </dgm:pt>
    <dgm:pt modelId="{1D452459-C186-4E6E-AFFD-CE89D0626950}">
      <dgm:prSet custT="1"/>
      <dgm:spPr/>
      <dgm:t>
        <a:bodyPr/>
        <a:lstStyle/>
        <a:p>
          <a:r>
            <a:rPr lang="en-GB" sz="1600">
              <a:latin typeface="Arial" panose="020B0604020202020204" pitchFamily="34" charset="0"/>
              <a:cs typeface="Arial" panose="020B0604020202020204" pitchFamily="34" charset="0"/>
            </a:rPr>
            <a:t>Complexity creep</a:t>
          </a:r>
        </a:p>
      </dgm:t>
    </dgm:pt>
    <dgm:pt modelId="{C1F592CB-68C1-4669-A513-BC06CD423773}" type="parTrans" cxnId="{C118170D-267A-4C66-8CE5-BB3FBC7C9EBB}">
      <dgm:prSet custT="1"/>
      <dgm:spPr/>
      <dgm:t>
        <a:bodyPr/>
        <a:lstStyle/>
        <a:p>
          <a:endParaRPr lang="en-GB" sz="1600">
            <a:latin typeface="Arial" panose="020B0604020202020204" pitchFamily="34" charset="0"/>
            <a:cs typeface="Arial" panose="020B0604020202020204" pitchFamily="34" charset="0"/>
          </a:endParaRPr>
        </a:p>
      </dgm:t>
    </dgm:pt>
    <dgm:pt modelId="{60E5BE86-FF4D-4B27-8B1C-9117960B2DD8}" type="sibTrans" cxnId="{C118170D-267A-4C66-8CE5-BB3FBC7C9EBB}">
      <dgm:prSet/>
      <dgm:spPr/>
      <dgm:t>
        <a:bodyPr/>
        <a:lstStyle/>
        <a:p>
          <a:endParaRPr lang="en-GB" sz="1600">
            <a:latin typeface="Arial" panose="020B0604020202020204" pitchFamily="34" charset="0"/>
            <a:cs typeface="Arial" panose="020B0604020202020204" pitchFamily="34" charset="0"/>
          </a:endParaRPr>
        </a:p>
      </dgm:t>
    </dgm:pt>
    <dgm:pt modelId="{3027C993-895E-4AD4-A29C-BA7353B8707C}">
      <dgm:prSet custT="1"/>
      <dgm:spPr/>
      <dgm:t>
        <a:bodyPr/>
        <a:lstStyle/>
        <a:p>
          <a:r>
            <a:rPr lang="en-GB" sz="1600" dirty="0">
              <a:latin typeface="Arial" panose="020B0604020202020204" pitchFamily="34" charset="0"/>
              <a:cs typeface="Arial" panose="020B0604020202020204" pitchFamily="34" charset="0"/>
            </a:rPr>
            <a:t>Interruptions</a:t>
          </a:r>
        </a:p>
      </dgm:t>
    </dgm:pt>
    <dgm:pt modelId="{C8BA2F84-7A06-4881-87DA-EFC9ABD6CB57}" type="parTrans" cxnId="{122960B2-5301-472C-8C64-AABD33EC0850}">
      <dgm:prSet custT="1"/>
      <dgm:spPr/>
      <dgm:t>
        <a:bodyPr/>
        <a:lstStyle/>
        <a:p>
          <a:endParaRPr lang="en-GB" sz="1600">
            <a:latin typeface="Arial" panose="020B0604020202020204" pitchFamily="34" charset="0"/>
            <a:cs typeface="Arial" panose="020B0604020202020204" pitchFamily="34" charset="0"/>
          </a:endParaRPr>
        </a:p>
      </dgm:t>
    </dgm:pt>
    <dgm:pt modelId="{99EA897C-10C1-4F35-895C-EDF0D030A7A5}" type="sibTrans" cxnId="{122960B2-5301-472C-8C64-AABD33EC0850}">
      <dgm:prSet/>
      <dgm:spPr/>
      <dgm:t>
        <a:bodyPr/>
        <a:lstStyle/>
        <a:p>
          <a:endParaRPr lang="en-GB" sz="1600">
            <a:latin typeface="Arial" panose="020B0604020202020204" pitchFamily="34" charset="0"/>
            <a:cs typeface="Arial" panose="020B0604020202020204" pitchFamily="34" charset="0"/>
          </a:endParaRPr>
        </a:p>
      </dgm:t>
    </dgm:pt>
    <dgm:pt modelId="{9416D2A0-BB1F-4E73-95B8-02E79B1BA849}" type="pres">
      <dgm:prSet presAssocID="{14CC46FB-BCCE-46EE-9D01-33756324A1F3}" presName="cycle" presStyleCnt="0">
        <dgm:presLayoutVars>
          <dgm:chMax val="1"/>
          <dgm:dir/>
          <dgm:animLvl val="ctr"/>
          <dgm:resizeHandles val="exact"/>
        </dgm:presLayoutVars>
      </dgm:prSet>
      <dgm:spPr/>
    </dgm:pt>
    <dgm:pt modelId="{5EE26E58-77B9-48D0-9C2F-9E2655249767}" type="pres">
      <dgm:prSet presAssocID="{214A7F21-A9BC-4EE4-A324-D9A858134594}" presName="centerShape" presStyleLbl="node0" presStyleIdx="0" presStyleCnt="1" custScaleX="127133"/>
      <dgm:spPr/>
    </dgm:pt>
    <dgm:pt modelId="{9A9FD90B-9881-4449-9E17-855FDAA9CA11}" type="pres">
      <dgm:prSet presAssocID="{DDE0ED4F-9CDD-48B0-B4BD-8CEDB2F9F3BD}" presName="Name9" presStyleLbl="parChTrans1D2" presStyleIdx="0" presStyleCnt="6"/>
      <dgm:spPr/>
    </dgm:pt>
    <dgm:pt modelId="{451C9900-B467-4E69-87A9-A6B5EFCD2DF2}" type="pres">
      <dgm:prSet presAssocID="{DDE0ED4F-9CDD-48B0-B4BD-8CEDB2F9F3BD}" presName="connTx" presStyleLbl="parChTrans1D2" presStyleIdx="0" presStyleCnt="6"/>
      <dgm:spPr/>
    </dgm:pt>
    <dgm:pt modelId="{096DBD90-7D3A-44C0-A34C-0BCB9F4910E4}" type="pres">
      <dgm:prSet presAssocID="{E03B6B3A-FFE6-43FF-AF2F-1C05C98F7310}" presName="node" presStyleLbl="node1" presStyleIdx="0" presStyleCnt="6" custScaleX="127133">
        <dgm:presLayoutVars>
          <dgm:bulletEnabled val="1"/>
        </dgm:presLayoutVars>
      </dgm:prSet>
      <dgm:spPr/>
    </dgm:pt>
    <dgm:pt modelId="{4F1730A7-C2CB-4921-8404-1A271BA08A40}" type="pres">
      <dgm:prSet presAssocID="{5CCBC5FE-64FA-47A9-AD3D-585239C61C2F}" presName="Name9" presStyleLbl="parChTrans1D2" presStyleIdx="1" presStyleCnt="6"/>
      <dgm:spPr/>
    </dgm:pt>
    <dgm:pt modelId="{E54B3046-2BF1-489E-A47B-AD5489AA49CD}" type="pres">
      <dgm:prSet presAssocID="{5CCBC5FE-64FA-47A9-AD3D-585239C61C2F}" presName="connTx" presStyleLbl="parChTrans1D2" presStyleIdx="1" presStyleCnt="6"/>
      <dgm:spPr/>
    </dgm:pt>
    <dgm:pt modelId="{4AE8080F-649B-4C46-8C32-E0E196B167DB}" type="pres">
      <dgm:prSet presAssocID="{F5838F8C-4B76-4A64-ACA5-6E1A78B786C5}" presName="node" presStyleLbl="node1" presStyleIdx="1" presStyleCnt="6" custScaleX="127133">
        <dgm:presLayoutVars>
          <dgm:bulletEnabled val="1"/>
        </dgm:presLayoutVars>
      </dgm:prSet>
      <dgm:spPr/>
    </dgm:pt>
    <dgm:pt modelId="{DBA1A1C4-18F7-4BD2-A3BA-953D40BAD0F0}" type="pres">
      <dgm:prSet presAssocID="{F227EB48-D43E-4825-8145-F40329E1E2B7}" presName="Name9" presStyleLbl="parChTrans1D2" presStyleIdx="2" presStyleCnt="6"/>
      <dgm:spPr/>
    </dgm:pt>
    <dgm:pt modelId="{8D68C0E1-1CCB-40CC-BE31-5E3D9A691BD2}" type="pres">
      <dgm:prSet presAssocID="{F227EB48-D43E-4825-8145-F40329E1E2B7}" presName="connTx" presStyleLbl="parChTrans1D2" presStyleIdx="2" presStyleCnt="6"/>
      <dgm:spPr/>
    </dgm:pt>
    <dgm:pt modelId="{E1916139-749F-435C-BA1C-F294432745FE}" type="pres">
      <dgm:prSet presAssocID="{E56092C8-65F1-444E-B46E-84E5E04BF5A9}" presName="node" presStyleLbl="node1" presStyleIdx="2" presStyleCnt="6" custScaleX="127133">
        <dgm:presLayoutVars>
          <dgm:bulletEnabled val="1"/>
        </dgm:presLayoutVars>
      </dgm:prSet>
      <dgm:spPr/>
    </dgm:pt>
    <dgm:pt modelId="{2C2530AD-4206-480D-84EB-1D94C83F9CF3}" type="pres">
      <dgm:prSet presAssocID="{7C4487EA-7EA8-44A2-B68F-1140EA19E669}" presName="Name9" presStyleLbl="parChTrans1D2" presStyleIdx="3" presStyleCnt="6"/>
      <dgm:spPr/>
    </dgm:pt>
    <dgm:pt modelId="{C070F433-90BA-4704-8F0C-B27A3820C654}" type="pres">
      <dgm:prSet presAssocID="{7C4487EA-7EA8-44A2-B68F-1140EA19E669}" presName="connTx" presStyleLbl="parChTrans1D2" presStyleIdx="3" presStyleCnt="6"/>
      <dgm:spPr/>
    </dgm:pt>
    <dgm:pt modelId="{D3688FB6-006A-42DA-A65B-ADAF9BCC38F3}" type="pres">
      <dgm:prSet presAssocID="{407335DA-5B03-4377-BB63-30785B2D37D4}" presName="node" presStyleLbl="node1" presStyleIdx="3" presStyleCnt="6" custScaleX="127133">
        <dgm:presLayoutVars>
          <dgm:bulletEnabled val="1"/>
        </dgm:presLayoutVars>
      </dgm:prSet>
      <dgm:spPr/>
    </dgm:pt>
    <dgm:pt modelId="{12A9C566-176E-4EED-892D-53DBFC3888D4}" type="pres">
      <dgm:prSet presAssocID="{C8BA2F84-7A06-4881-87DA-EFC9ABD6CB57}" presName="Name9" presStyleLbl="parChTrans1D2" presStyleIdx="4" presStyleCnt="6"/>
      <dgm:spPr/>
    </dgm:pt>
    <dgm:pt modelId="{43D90EB8-D75D-41BE-BB8A-D9155E348344}" type="pres">
      <dgm:prSet presAssocID="{C8BA2F84-7A06-4881-87DA-EFC9ABD6CB57}" presName="connTx" presStyleLbl="parChTrans1D2" presStyleIdx="4" presStyleCnt="6"/>
      <dgm:spPr/>
    </dgm:pt>
    <dgm:pt modelId="{FC32AD95-F227-474A-912D-A39EADD05747}" type="pres">
      <dgm:prSet presAssocID="{3027C993-895E-4AD4-A29C-BA7353B8707C}" presName="node" presStyleLbl="node1" presStyleIdx="4" presStyleCnt="6" custScaleX="127224" custScaleY="104963">
        <dgm:presLayoutVars>
          <dgm:bulletEnabled val="1"/>
        </dgm:presLayoutVars>
      </dgm:prSet>
      <dgm:spPr/>
    </dgm:pt>
    <dgm:pt modelId="{7EA8C8FD-0E4D-4AB2-9F4D-70BEC21A3185}" type="pres">
      <dgm:prSet presAssocID="{C1F592CB-68C1-4669-A513-BC06CD423773}" presName="Name9" presStyleLbl="parChTrans1D2" presStyleIdx="5" presStyleCnt="6"/>
      <dgm:spPr/>
    </dgm:pt>
    <dgm:pt modelId="{007101E8-56D6-4B17-8E30-77174802B661}" type="pres">
      <dgm:prSet presAssocID="{C1F592CB-68C1-4669-A513-BC06CD423773}" presName="connTx" presStyleLbl="parChTrans1D2" presStyleIdx="5" presStyleCnt="6"/>
      <dgm:spPr/>
    </dgm:pt>
    <dgm:pt modelId="{D9E2A65B-2B04-48BC-80FF-F48BDEB0B160}" type="pres">
      <dgm:prSet presAssocID="{1D452459-C186-4E6E-AFFD-CE89D0626950}" presName="node" presStyleLbl="node1" presStyleIdx="5" presStyleCnt="6" custScaleX="127133">
        <dgm:presLayoutVars>
          <dgm:bulletEnabled val="1"/>
        </dgm:presLayoutVars>
      </dgm:prSet>
      <dgm:spPr/>
    </dgm:pt>
  </dgm:ptLst>
  <dgm:cxnLst>
    <dgm:cxn modelId="{161C6808-7BF6-4C17-BBD3-3564BE1F2FED}" type="presOf" srcId="{5CCBC5FE-64FA-47A9-AD3D-585239C61C2F}" destId="{4F1730A7-C2CB-4921-8404-1A271BA08A40}" srcOrd="0" destOrd="0" presId="urn:microsoft.com/office/officeart/2005/8/layout/radial1"/>
    <dgm:cxn modelId="{EE150E0C-BE19-4151-928B-C196066EE93A}" type="presOf" srcId="{1D452459-C186-4E6E-AFFD-CE89D0626950}" destId="{D9E2A65B-2B04-48BC-80FF-F48BDEB0B160}" srcOrd="0" destOrd="0" presId="urn:microsoft.com/office/officeart/2005/8/layout/radial1"/>
    <dgm:cxn modelId="{C118170D-267A-4C66-8CE5-BB3FBC7C9EBB}" srcId="{214A7F21-A9BC-4EE4-A324-D9A858134594}" destId="{1D452459-C186-4E6E-AFFD-CE89D0626950}" srcOrd="5" destOrd="0" parTransId="{C1F592CB-68C1-4669-A513-BC06CD423773}" sibTransId="{60E5BE86-FF4D-4B27-8B1C-9117960B2DD8}"/>
    <dgm:cxn modelId="{A5E26A1D-9146-4D2C-B1D0-23CAAE362B76}" type="presOf" srcId="{5CCBC5FE-64FA-47A9-AD3D-585239C61C2F}" destId="{E54B3046-2BF1-489E-A47B-AD5489AA49CD}" srcOrd="1" destOrd="0" presId="urn:microsoft.com/office/officeart/2005/8/layout/radial1"/>
    <dgm:cxn modelId="{F436A021-277D-40E6-B751-B1BA29937362}" type="presOf" srcId="{E03B6B3A-FFE6-43FF-AF2F-1C05C98F7310}" destId="{096DBD90-7D3A-44C0-A34C-0BCB9F4910E4}" srcOrd="0" destOrd="0" presId="urn:microsoft.com/office/officeart/2005/8/layout/radial1"/>
    <dgm:cxn modelId="{F096EA22-8E3F-443B-9F9F-03FFFBC580DF}" type="presOf" srcId="{3027C993-895E-4AD4-A29C-BA7353B8707C}" destId="{FC32AD95-F227-474A-912D-A39EADD05747}" srcOrd="0" destOrd="0" presId="urn:microsoft.com/office/officeart/2005/8/layout/radial1"/>
    <dgm:cxn modelId="{E2E5E524-129E-4326-AA01-85DAF413D060}" type="presOf" srcId="{F5838F8C-4B76-4A64-ACA5-6E1A78B786C5}" destId="{4AE8080F-649B-4C46-8C32-E0E196B167DB}" srcOrd="0" destOrd="0" presId="urn:microsoft.com/office/officeart/2005/8/layout/radial1"/>
    <dgm:cxn modelId="{121FB029-0E6E-441C-9DE6-563130262C99}" type="presOf" srcId="{7C4487EA-7EA8-44A2-B68F-1140EA19E669}" destId="{2C2530AD-4206-480D-84EB-1D94C83F9CF3}" srcOrd="0" destOrd="0" presId="urn:microsoft.com/office/officeart/2005/8/layout/radial1"/>
    <dgm:cxn modelId="{882C9237-CB6F-4F6C-A0B4-8BA14461AAE6}" type="presOf" srcId="{C8BA2F84-7A06-4881-87DA-EFC9ABD6CB57}" destId="{12A9C566-176E-4EED-892D-53DBFC3888D4}" srcOrd="0" destOrd="0" presId="urn:microsoft.com/office/officeart/2005/8/layout/radial1"/>
    <dgm:cxn modelId="{39793A3B-71DE-4518-A501-17C3D419C9BA}" srcId="{14CC46FB-BCCE-46EE-9D01-33756324A1F3}" destId="{26A4A0F2-216E-4538-A2C2-C37D01895D96}" srcOrd="2" destOrd="0" parTransId="{18E0B3C4-A289-4CE0-9C7F-15DF5BBFBAAD}" sibTransId="{A35B80D9-497B-4773-8728-8817AFEBD8F3}"/>
    <dgm:cxn modelId="{428BE64D-778A-4451-8FA2-3C9104FA891F}" srcId="{14CC46FB-BCCE-46EE-9D01-33756324A1F3}" destId="{214A7F21-A9BC-4EE4-A324-D9A858134594}" srcOrd="0" destOrd="0" parTransId="{9F8CFFE5-B15C-4028-A3F6-B6D9317148AA}" sibTransId="{7E439C5E-FA2E-4E03-89A7-F2C139D531CD}"/>
    <dgm:cxn modelId="{2453566F-1D66-4914-9E12-A13A1456DA41}" type="presOf" srcId="{7C4487EA-7EA8-44A2-B68F-1140EA19E669}" destId="{C070F433-90BA-4704-8F0C-B27A3820C654}" srcOrd="1" destOrd="0" presId="urn:microsoft.com/office/officeart/2005/8/layout/radial1"/>
    <dgm:cxn modelId="{4C7B4355-95DF-4EE9-A9AF-56BFA4682DAF}" srcId="{14CC46FB-BCCE-46EE-9D01-33756324A1F3}" destId="{9A4683CE-D008-4D7C-9A82-1C5F62BBC125}" srcOrd="4" destOrd="0" parTransId="{FC540FD1-63EE-4C38-ABC9-F80364120EDA}" sibTransId="{3289F87B-5C2D-441D-A6D3-AEF1B8629060}"/>
    <dgm:cxn modelId="{A1819156-2BB9-4516-BD5D-A91B85437ADF}" type="presOf" srcId="{407335DA-5B03-4377-BB63-30785B2D37D4}" destId="{D3688FB6-006A-42DA-A65B-ADAF9BCC38F3}" srcOrd="0" destOrd="0" presId="urn:microsoft.com/office/officeart/2005/8/layout/radial1"/>
    <dgm:cxn modelId="{D4E0E279-08A1-4B4D-9A47-5DFBA634E4B4}" srcId="{214A7F21-A9BC-4EE4-A324-D9A858134594}" destId="{E56092C8-65F1-444E-B46E-84E5E04BF5A9}" srcOrd="2" destOrd="0" parTransId="{F227EB48-D43E-4825-8145-F40329E1E2B7}" sibTransId="{A8AFA327-ACBA-47AC-9D9A-7E75E1CE2FCE}"/>
    <dgm:cxn modelId="{1D9A557F-9169-4561-A4DC-8BAEDB21DB6E}" srcId="{214A7F21-A9BC-4EE4-A324-D9A858134594}" destId="{E03B6B3A-FFE6-43FF-AF2F-1C05C98F7310}" srcOrd="0" destOrd="0" parTransId="{DDE0ED4F-9CDD-48B0-B4BD-8CEDB2F9F3BD}" sibTransId="{25EA9E51-6C6D-440E-B6B5-4B6792E3703C}"/>
    <dgm:cxn modelId="{25F5D581-6771-48BC-9CD7-3A153B15BEAC}" type="presOf" srcId="{DDE0ED4F-9CDD-48B0-B4BD-8CEDB2F9F3BD}" destId="{451C9900-B467-4E69-87A9-A6B5EFCD2DF2}" srcOrd="1" destOrd="0" presId="urn:microsoft.com/office/officeart/2005/8/layout/radial1"/>
    <dgm:cxn modelId="{DEC0048C-00FA-4E0C-808B-19CEF80E16AE}" type="presOf" srcId="{F227EB48-D43E-4825-8145-F40329E1E2B7}" destId="{DBA1A1C4-18F7-4BD2-A3BA-953D40BAD0F0}" srcOrd="0" destOrd="0" presId="urn:microsoft.com/office/officeart/2005/8/layout/radial1"/>
    <dgm:cxn modelId="{4B80C19C-B0DF-4112-B6E6-F6E584D6967C}" srcId="{214A7F21-A9BC-4EE4-A324-D9A858134594}" destId="{407335DA-5B03-4377-BB63-30785B2D37D4}" srcOrd="3" destOrd="0" parTransId="{7C4487EA-7EA8-44A2-B68F-1140EA19E669}" sibTransId="{1C783B12-C1BB-4C34-A657-8D243F07030D}"/>
    <dgm:cxn modelId="{1CA031AA-8FD9-49AB-B1E5-D84A4B0CBD53}" srcId="{14CC46FB-BCCE-46EE-9D01-33756324A1F3}" destId="{1A4716E2-528E-4199-ACF5-86C4BA4421C4}" srcOrd="3" destOrd="0" parTransId="{C10A0E5F-4489-45C0-8F77-D6715BB2D76D}" sibTransId="{681AF551-46D0-41DA-BAA5-102EA40E7F44}"/>
    <dgm:cxn modelId="{4080C5AC-EB93-4CC5-A703-2170F74E5F70}" type="presOf" srcId="{DDE0ED4F-9CDD-48B0-B4BD-8CEDB2F9F3BD}" destId="{9A9FD90B-9881-4449-9E17-855FDAA9CA11}" srcOrd="0" destOrd="0" presId="urn:microsoft.com/office/officeart/2005/8/layout/radial1"/>
    <dgm:cxn modelId="{122960B2-5301-472C-8C64-AABD33EC0850}" srcId="{214A7F21-A9BC-4EE4-A324-D9A858134594}" destId="{3027C993-895E-4AD4-A29C-BA7353B8707C}" srcOrd="4" destOrd="0" parTransId="{C8BA2F84-7A06-4881-87DA-EFC9ABD6CB57}" sibTransId="{99EA897C-10C1-4F35-895C-EDF0D030A7A5}"/>
    <dgm:cxn modelId="{BF0E9BB7-960E-40D2-B00D-0509329841CE}" type="presOf" srcId="{214A7F21-A9BC-4EE4-A324-D9A858134594}" destId="{5EE26E58-77B9-48D0-9C2F-9E2655249767}" srcOrd="0" destOrd="0" presId="urn:microsoft.com/office/officeart/2005/8/layout/radial1"/>
    <dgm:cxn modelId="{866F33C7-9F12-40E0-93CB-2E4230842A78}" srcId="{214A7F21-A9BC-4EE4-A324-D9A858134594}" destId="{F5838F8C-4B76-4A64-ACA5-6E1A78B786C5}" srcOrd="1" destOrd="0" parTransId="{5CCBC5FE-64FA-47A9-AD3D-585239C61C2F}" sibTransId="{358D179E-E69B-4A9B-B28E-F11C8D56380C}"/>
    <dgm:cxn modelId="{751B4CCC-24DB-4B9B-A601-9973FBD597E7}" type="presOf" srcId="{C8BA2F84-7A06-4881-87DA-EFC9ABD6CB57}" destId="{43D90EB8-D75D-41BE-BB8A-D9155E348344}" srcOrd="1" destOrd="0" presId="urn:microsoft.com/office/officeart/2005/8/layout/radial1"/>
    <dgm:cxn modelId="{29CBCCE5-E1B6-4EB8-89AC-0F3393BCF623}" srcId="{14CC46FB-BCCE-46EE-9D01-33756324A1F3}" destId="{8473ADA4-DA73-43D0-B624-C89A11058245}" srcOrd="1" destOrd="0" parTransId="{51B2DBAC-B5E1-4DDB-8419-9FEA60395688}" sibTransId="{5E3F2E10-5F06-4249-92DA-CC0F95CCCF8F}"/>
    <dgm:cxn modelId="{D457C0E6-A4C4-47C9-9CC1-FC1D18E1B01B}" type="presOf" srcId="{C1F592CB-68C1-4669-A513-BC06CD423773}" destId="{7EA8C8FD-0E4D-4AB2-9F4D-70BEC21A3185}" srcOrd="0" destOrd="0" presId="urn:microsoft.com/office/officeart/2005/8/layout/radial1"/>
    <dgm:cxn modelId="{49024DE7-67D5-4F18-9671-978298EF7512}" type="presOf" srcId="{C1F592CB-68C1-4669-A513-BC06CD423773}" destId="{007101E8-56D6-4B17-8E30-77174802B661}" srcOrd="1" destOrd="0" presId="urn:microsoft.com/office/officeart/2005/8/layout/radial1"/>
    <dgm:cxn modelId="{7A6938EF-62E0-4EE0-BDED-34DA42F07E2D}" type="presOf" srcId="{14CC46FB-BCCE-46EE-9D01-33756324A1F3}" destId="{9416D2A0-BB1F-4E73-95B8-02E79B1BA849}" srcOrd="0" destOrd="0" presId="urn:microsoft.com/office/officeart/2005/8/layout/radial1"/>
    <dgm:cxn modelId="{D6B1EBF9-DABF-4EF2-8776-A1D10734A04E}" type="presOf" srcId="{F227EB48-D43E-4825-8145-F40329E1E2B7}" destId="{8D68C0E1-1CCB-40CC-BE31-5E3D9A691BD2}" srcOrd="1" destOrd="0" presId="urn:microsoft.com/office/officeart/2005/8/layout/radial1"/>
    <dgm:cxn modelId="{C865FAFA-9398-4509-BDE1-FB8E8B1AFA44}" type="presOf" srcId="{E56092C8-65F1-444E-B46E-84E5E04BF5A9}" destId="{E1916139-749F-435C-BA1C-F294432745FE}" srcOrd="0" destOrd="0" presId="urn:microsoft.com/office/officeart/2005/8/layout/radial1"/>
    <dgm:cxn modelId="{75A9C1C5-D781-48E3-909D-8B8A05B32A54}" type="presParOf" srcId="{9416D2A0-BB1F-4E73-95B8-02E79B1BA849}" destId="{5EE26E58-77B9-48D0-9C2F-9E2655249767}" srcOrd="0" destOrd="0" presId="urn:microsoft.com/office/officeart/2005/8/layout/radial1"/>
    <dgm:cxn modelId="{9C9B96C1-AAD9-4269-B564-AA4C09A6355D}" type="presParOf" srcId="{9416D2A0-BB1F-4E73-95B8-02E79B1BA849}" destId="{9A9FD90B-9881-4449-9E17-855FDAA9CA11}" srcOrd="1" destOrd="0" presId="urn:microsoft.com/office/officeart/2005/8/layout/radial1"/>
    <dgm:cxn modelId="{E25934E1-AF3E-440A-860D-78C27838F825}" type="presParOf" srcId="{9A9FD90B-9881-4449-9E17-855FDAA9CA11}" destId="{451C9900-B467-4E69-87A9-A6B5EFCD2DF2}" srcOrd="0" destOrd="0" presId="urn:microsoft.com/office/officeart/2005/8/layout/radial1"/>
    <dgm:cxn modelId="{723BA4F0-11D8-4516-96C8-BE92DB38ABD0}" type="presParOf" srcId="{9416D2A0-BB1F-4E73-95B8-02E79B1BA849}" destId="{096DBD90-7D3A-44C0-A34C-0BCB9F4910E4}" srcOrd="2" destOrd="0" presId="urn:microsoft.com/office/officeart/2005/8/layout/radial1"/>
    <dgm:cxn modelId="{A432B539-F2F7-4FB8-A5D6-C8E26044EAD1}" type="presParOf" srcId="{9416D2A0-BB1F-4E73-95B8-02E79B1BA849}" destId="{4F1730A7-C2CB-4921-8404-1A271BA08A40}" srcOrd="3" destOrd="0" presId="urn:microsoft.com/office/officeart/2005/8/layout/radial1"/>
    <dgm:cxn modelId="{ADE83193-3D30-49E7-B970-4EEC5A826125}" type="presParOf" srcId="{4F1730A7-C2CB-4921-8404-1A271BA08A40}" destId="{E54B3046-2BF1-489E-A47B-AD5489AA49CD}" srcOrd="0" destOrd="0" presId="urn:microsoft.com/office/officeart/2005/8/layout/radial1"/>
    <dgm:cxn modelId="{B45329B6-54D9-483E-8C86-91300147A3AD}" type="presParOf" srcId="{9416D2A0-BB1F-4E73-95B8-02E79B1BA849}" destId="{4AE8080F-649B-4C46-8C32-E0E196B167DB}" srcOrd="4" destOrd="0" presId="urn:microsoft.com/office/officeart/2005/8/layout/radial1"/>
    <dgm:cxn modelId="{F0B60059-1AAE-424E-B9DE-BE3A15DDAE62}" type="presParOf" srcId="{9416D2A0-BB1F-4E73-95B8-02E79B1BA849}" destId="{DBA1A1C4-18F7-4BD2-A3BA-953D40BAD0F0}" srcOrd="5" destOrd="0" presId="urn:microsoft.com/office/officeart/2005/8/layout/radial1"/>
    <dgm:cxn modelId="{8BF62AD2-789A-4EB8-97E9-47C777801016}" type="presParOf" srcId="{DBA1A1C4-18F7-4BD2-A3BA-953D40BAD0F0}" destId="{8D68C0E1-1CCB-40CC-BE31-5E3D9A691BD2}" srcOrd="0" destOrd="0" presId="urn:microsoft.com/office/officeart/2005/8/layout/radial1"/>
    <dgm:cxn modelId="{263CDB56-70E2-4250-847A-B7EA5C3C6009}" type="presParOf" srcId="{9416D2A0-BB1F-4E73-95B8-02E79B1BA849}" destId="{E1916139-749F-435C-BA1C-F294432745FE}" srcOrd="6" destOrd="0" presId="urn:microsoft.com/office/officeart/2005/8/layout/radial1"/>
    <dgm:cxn modelId="{FFCDD52F-1662-407B-9D90-59B7BD4D38A5}" type="presParOf" srcId="{9416D2A0-BB1F-4E73-95B8-02E79B1BA849}" destId="{2C2530AD-4206-480D-84EB-1D94C83F9CF3}" srcOrd="7" destOrd="0" presId="urn:microsoft.com/office/officeart/2005/8/layout/radial1"/>
    <dgm:cxn modelId="{33350FE3-BE51-469B-953F-24210DB05BBD}" type="presParOf" srcId="{2C2530AD-4206-480D-84EB-1D94C83F9CF3}" destId="{C070F433-90BA-4704-8F0C-B27A3820C654}" srcOrd="0" destOrd="0" presId="urn:microsoft.com/office/officeart/2005/8/layout/radial1"/>
    <dgm:cxn modelId="{B0B72FC4-D10D-4612-B7CC-FFF5B6103F02}" type="presParOf" srcId="{9416D2A0-BB1F-4E73-95B8-02E79B1BA849}" destId="{D3688FB6-006A-42DA-A65B-ADAF9BCC38F3}" srcOrd="8" destOrd="0" presId="urn:microsoft.com/office/officeart/2005/8/layout/radial1"/>
    <dgm:cxn modelId="{68733D3E-1F26-40A8-AB9E-5AB69E35A10B}" type="presParOf" srcId="{9416D2A0-BB1F-4E73-95B8-02E79B1BA849}" destId="{12A9C566-176E-4EED-892D-53DBFC3888D4}" srcOrd="9" destOrd="0" presId="urn:microsoft.com/office/officeart/2005/8/layout/radial1"/>
    <dgm:cxn modelId="{504172E9-ABF0-4F94-AFDE-E0CCF6B09C33}" type="presParOf" srcId="{12A9C566-176E-4EED-892D-53DBFC3888D4}" destId="{43D90EB8-D75D-41BE-BB8A-D9155E348344}" srcOrd="0" destOrd="0" presId="urn:microsoft.com/office/officeart/2005/8/layout/radial1"/>
    <dgm:cxn modelId="{DABA7B27-2BFF-48B2-91B1-AF972B57987F}" type="presParOf" srcId="{9416D2A0-BB1F-4E73-95B8-02E79B1BA849}" destId="{FC32AD95-F227-474A-912D-A39EADD05747}" srcOrd="10" destOrd="0" presId="urn:microsoft.com/office/officeart/2005/8/layout/radial1"/>
    <dgm:cxn modelId="{88C3CA3D-979C-45B3-98C6-94A57B393CBB}" type="presParOf" srcId="{9416D2A0-BB1F-4E73-95B8-02E79B1BA849}" destId="{7EA8C8FD-0E4D-4AB2-9F4D-70BEC21A3185}" srcOrd="11" destOrd="0" presId="urn:microsoft.com/office/officeart/2005/8/layout/radial1"/>
    <dgm:cxn modelId="{FB316C28-A097-4343-8953-460E788068A5}" type="presParOf" srcId="{7EA8C8FD-0E4D-4AB2-9F4D-70BEC21A3185}" destId="{007101E8-56D6-4B17-8E30-77174802B661}" srcOrd="0" destOrd="0" presId="urn:microsoft.com/office/officeart/2005/8/layout/radial1"/>
    <dgm:cxn modelId="{7DFC9D04-B16A-4869-90BD-06945DF87CBD}" type="presParOf" srcId="{9416D2A0-BB1F-4E73-95B8-02E79B1BA849}" destId="{D9E2A65B-2B04-48BC-80FF-F48BDEB0B160}"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1F884-7FFB-4B61-9CB0-71C0FC67C702}">
      <dsp:nvSpPr>
        <dsp:cNvPr id="0" name=""/>
        <dsp:cNvSpPr/>
      </dsp:nvSpPr>
      <dsp:spPr>
        <a:xfrm>
          <a:off x="2976649" y="0"/>
          <a:ext cx="4464974" cy="1269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Understand that human factors is on the national midwifery agenda</a:t>
          </a:r>
        </a:p>
      </dsp:txBody>
      <dsp:txXfrm>
        <a:off x="2976649" y="158750"/>
        <a:ext cx="3988724" cy="952499"/>
      </dsp:txXfrm>
    </dsp:sp>
    <dsp:sp modelId="{F2774DC6-1297-45EC-B537-FA8B7EEAB102}">
      <dsp:nvSpPr>
        <dsp:cNvPr id="0" name=""/>
        <dsp:cNvSpPr/>
      </dsp:nvSpPr>
      <dsp:spPr>
        <a:xfrm>
          <a:off x="0" y="0"/>
          <a:ext cx="2976649" cy="1269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Understand</a:t>
          </a:r>
        </a:p>
      </dsp:txBody>
      <dsp:txXfrm>
        <a:off x="61996" y="61996"/>
        <a:ext cx="2852657" cy="1146007"/>
      </dsp:txXfrm>
    </dsp:sp>
    <dsp:sp modelId="{8537BAD1-2741-4BF7-B7BD-23D8D828ECB7}">
      <dsp:nvSpPr>
        <dsp:cNvPr id="0" name=""/>
        <dsp:cNvSpPr/>
      </dsp:nvSpPr>
      <dsp:spPr>
        <a:xfrm>
          <a:off x="2976649" y="1397000"/>
          <a:ext cx="4464974" cy="1269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latin typeface="Arial" panose="020B0604020202020204" pitchFamily="34" charset="0"/>
              <a:cs typeface="Arial" panose="020B0604020202020204" pitchFamily="34" charset="0"/>
            </a:rPr>
            <a:t>Understand the main human factors</a:t>
          </a:r>
          <a:endParaRPr lang="en-GB" sz="2200" kern="1200" dirty="0">
            <a:solidFill>
              <a:schemeClr val="tx1"/>
            </a:solidFill>
            <a:latin typeface="Arial" panose="020B0604020202020204" pitchFamily="34" charset="0"/>
            <a:cs typeface="Arial" panose="020B0604020202020204" pitchFamily="34" charset="0"/>
          </a:endParaRPr>
        </a:p>
      </dsp:txBody>
      <dsp:txXfrm>
        <a:off x="2976649" y="1555750"/>
        <a:ext cx="3988724" cy="952499"/>
      </dsp:txXfrm>
    </dsp:sp>
    <dsp:sp modelId="{8F3BEE88-5A6C-454E-A211-D38B3DAD2BA0}">
      <dsp:nvSpPr>
        <dsp:cNvPr id="0" name=""/>
        <dsp:cNvSpPr/>
      </dsp:nvSpPr>
      <dsp:spPr>
        <a:xfrm>
          <a:off x="0" y="1397000"/>
          <a:ext cx="2976649" cy="1269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Understand</a:t>
          </a:r>
        </a:p>
      </dsp:txBody>
      <dsp:txXfrm>
        <a:off x="61996" y="1458996"/>
        <a:ext cx="2852657" cy="1146007"/>
      </dsp:txXfrm>
    </dsp:sp>
    <dsp:sp modelId="{64420F2A-805E-410F-9FF2-A571BF545698}">
      <dsp:nvSpPr>
        <dsp:cNvPr id="0" name=""/>
        <dsp:cNvSpPr/>
      </dsp:nvSpPr>
      <dsp:spPr>
        <a:xfrm>
          <a:off x="2976649" y="2793999"/>
          <a:ext cx="4464974" cy="1269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latin typeface="Arial" panose="020B0604020202020204" pitchFamily="34" charset="0"/>
              <a:cs typeface="Arial" panose="020B0604020202020204" pitchFamily="34" charset="0"/>
            </a:rPr>
            <a:t>Learn from examples of human factor errors in maternity</a:t>
          </a:r>
          <a:endParaRPr lang="en-GB" sz="2200" kern="1200" dirty="0">
            <a:solidFill>
              <a:schemeClr val="tx1"/>
            </a:solidFill>
          </a:endParaRPr>
        </a:p>
      </dsp:txBody>
      <dsp:txXfrm>
        <a:off x="2976649" y="2952749"/>
        <a:ext cx="3988724" cy="952499"/>
      </dsp:txXfrm>
    </dsp:sp>
    <dsp:sp modelId="{B670192F-5202-4C9B-B9AC-D8FC6DA78305}">
      <dsp:nvSpPr>
        <dsp:cNvPr id="0" name=""/>
        <dsp:cNvSpPr/>
      </dsp:nvSpPr>
      <dsp:spPr>
        <a:xfrm>
          <a:off x="0" y="2793999"/>
          <a:ext cx="2976649" cy="1269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Learn</a:t>
          </a:r>
        </a:p>
      </dsp:txBody>
      <dsp:txXfrm>
        <a:off x="61996" y="2855995"/>
        <a:ext cx="2852657" cy="114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E5E56-D6D3-4B48-A696-AB78A605D783}">
      <dsp:nvSpPr>
        <dsp:cNvPr id="0" name=""/>
        <dsp:cNvSpPr/>
      </dsp:nvSpPr>
      <dsp:spPr>
        <a:xfrm>
          <a:off x="2372" y="1306581"/>
          <a:ext cx="2380112" cy="1904089"/>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965" tIns="48260" rIns="335860" bIns="4826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Probe</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Gain attention or raise a concern</a:t>
          </a:r>
        </a:p>
      </dsp:txBody>
      <dsp:txXfrm>
        <a:off x="2372" y="1306581"/>
        <a:ext cx="2142101" cy="1904089"/>
      </dsp:txXfrm>
    </dsp:sp>
    <dsp:sp modelId="{D147CCAB-6F3A-4572-9E1B-CC41D52B690C}">
      <dsp:nvSpPr>
        <dsp:cNvPr id="0" name=""/>
        <dsp:cNvSpPr/>
      </dsp:nvSpPr>
      <dsp:spPr>
        <a:xfrm>
          <a:off x="1906461" y="1306581"/>
          <a:ext cx="2380112" cy="1904089"/>
        </a:xfrm>
        <a:prstGeom prst="chevron">
          <a:avLst>
            <a:gd name="adj" fmla="val 2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965" tIns="48260" rIns="83965" bIns="4826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Alert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Repeat this concern</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Increase your volume</a:t>
          </a:r>
        </a:p>
      </dsp:txBody>
      <dsp:txXfrm>
        <a:off x="2382483" y="1306581"/>
        <a:ext cx="1428068" cy="1904089"/>
      </dsp:txXfrm>
    </dsp:sp>
    <dsp:sp modelId="{CD2983BF-826D-4021-A99B-E442C1F7AABC}">
      <dsp:nvSpPr>
        <dsp:cNvPr id="0" name=""/>
        <dsp:cNvSpPr/>
      </dsp:nvSpPr>
      <dsp:spPr>
        <a:xfrm>
          <a:off x="3810551" y="1306581"/>
          <a:ext cx="2380112" cy="1904089"/>
        </a:xfrm>
        <a:prstGeom prst="chevron">
          <a:avLst>
            <a:gd name="adj" fmla="val 2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965" tIns="48260" rIns="83965" bIns="4826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Challenge</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Formally state concerns and challenge the individual’s decision</a:t>
          </a:r>
        </a:p>
      </dsp:txBody>
      <dsp:txXfrm>
        <a:off x="4286573" y="1306581"/>
        <a:ext cx="1428068" cy="1904089"/>
      </dsp:txXfrm>
    </dsp:sp>
    <dsp:sp modelId="{A2EE06EB-2E00-4C3C-889D-30AD2B9DBE4D}">
      <dsp:nvSpPr>
        <dsp:cNvPr id="0" name=""/>
        <dsp:cNvSpPr/>
      </dsp:nvSpPr>
      <dsp:spPr>
        <a:xfrm>
          <a:off x="5714641" y="1306581"/>
          <a:ext cx="2380112" cy="1904089"/>
        </a:xfrm>
        <a:prstGeom prst="chevron">
          <a:avLst>
            <a:gd name="adj" fmla="val 2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965" tIns="48260" rIns="83965" bIns="4826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Emergency</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Get eye contact and potentially take over the task</a:t>
          </a:r>
        </a:p>
      </dsp:txBody>
      <dsp:txXfrm>
        <a:off x="6190663" y="1306581"/>
        <a:ext cx="1428068" cy="1904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26E58-77B9-48D0-9C2F-9E2655249767}">
      <dsp:nvSpPr>
        <dsp:cNvPr id="0" name=""/>
        <dsp:cNvSpPr/>
      </dsp:nvSpPr>
      <dsp:spPr>
        <a:xfrm>
          <a:off x="2931490" y="1932872"/>
          <a:ext cx="1865893" cy="14676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Other human factors to be aware of</a:t>
          </a:r>
        </a:p>
      </dsp:txBody>
      <dsp:txXfrm>
        <a:off x="3204744" y="2147807"/>
        <a:ext cx="1319385" cy="1037800"/>
      </dsp:txXfrm>
    </dsp:sp>
    <dsp:sp modelId="{9A9FD90B-9881-4449-9E17-855FDAA9CA11}">
      <dsp:nvSpPr>
        <dsp:cNvPr id="0" name=""/>
        <dsp:cNvSpPr/>
      </dsp:nvSpPr>
      <dsp:spPr>
        <a:xfrm rot="16200000">
          <a:off x="3642605" y="1693947"/>
          <a:ext cx="443665" cy="34183"/>
        </a:xfrm>
        <a:custGeom>
          <a:avLst/>
          <a:gdLst/>
          <a:ahLst/>
          <a:cxnLst/>
          <a:rect l="0" t="0" r="0" b="0"/>
          <a:pathLst>
            <a:path>
              <a:moveTo>
                <a:pt x="0" y="17091"/>
              </a:moveTo>
              <a:lnTo>
                <a:pt x="443665"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3853346" y="1699947"/>
        <a:ext cx="22183" cy="22183"/>
      </dsp:txXfrm>
    </dsp:sp>
    <dsp:sp modelId="{096DBD90-7D3A-44C0-A34C-0BCB9F4910E4}">
      <dsp:nvSpPr>
        <dsp:cNvPr id="0" name=""/>
        <dsp:cNvSpPr/>
      </dsp:nvSpPr>
      <dsp:spPr>
        <a:xfrm>
          <a:off x="2931490" y="21536"/>
          <a:ext cx="1865893" cy="14676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Fatigue</a:t>
          </a:r>
        </a:p>
      </dsp:txBody>
      <dsp:txXfrm>
        <a:off x="3204744" y="236471"/>
        <a:ext cx="1319385" cy="1037800"/>
      </dsp:txXfrm>
    </dsp:sp>
    <dsp:sp modelId="{4F1730A7-C2CB-4921-8404-1A271BA08A40}">
      <dsp:nvSpPr>
        <dsp:cNvPr id="0" name=""/>
        <dsp:cNvSpPr/>
      </dsp:nvSpPr>
      <dsp:spPr>
        <a:xfrm rot="19800000">
          <a:off x="4604844" y="2171781"/>
          <a:ext cx="174451" cy="34183"/>
        </a:xfrm>
        <a:custGeom>
          <a:avLst/>
          <a:gdLst/>
          <a:ahLst/>
          <a:cxnLst/>
          <a:rect l="0" t="0" r="0" b="0"/>
          <a:pathLst>
            <a:path>
              <a:moveTo>
                <a:pt x="0" y="17091"/>
              </a:moveTo>
              <a:lnTo>
                <a:pt x="174451"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4687709" y="2184512"/>
        <a:ext cx="8722" cy="8722"/>
      </dsp:txXfrm>
    </dsp:sp>
    <dsp:sp modelId="{4AE8080F-649B-4C46-8C32-E0E196B167DB}">
      <dsp:nvSpPr>
        <dsp:cNvPr id="0" name=""/>
        <dsp:cNvSpPr/>
      </dsp:nvSpPr>
      <dsp:spPr>
        <a:xfrm>
          <a:off x="4586756" y="977204"/>
          <a:ext cx="1865893" cy="14676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System design</a:t>
          </a:r>
        </a:p>
      </dsp:txBody>
      <dsp:txXfrm>
        <a:off x="4860010" y="1192139"/>
        <a:ext cx="1319385" cy="1037800"/>
      </dsp:txXfrm>
    </dsp:sp>
    <dsp:sp modelId="{DBA1A1C4-18F7-4BD2-A3BA-953D40BAD0F0}">
      <dsp:nvSpPr>
        <dsp:cNvPr id="0" name=""/>
        <dsp:cNvSpPr/>
      </dsp:nvSpPr>
      <dsp:spPr>
        <a:xfrm rot="1800000">
          <a:off x="4604844" y="3127449"/>
          <a:ext cx="174451" cy="34183"/>
        </a:xfrm>
        <a:custGeom>
          <a:avLst/>
          <a:gdLst/>
          <a:ahLst/>
          <a:cxnLst/>
          <a:rect l="0" t="0" r="0" b="0"/>
          <a:pathLst>
            <a:path>
              <a:moveTo>
                <a:pt x="0" y="17091"/>
              </a:moveTo>
              <a:lnTo>
                <a:pt x="174451"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4687709" y="3140180"/>
        <a:ext cx="8722" cy="8722"/>
      </dsp:txXfrm>
    </dsp:sp>
    <dsp:sp modelId="{E1916139-749F-435C-BA1C-F294432745FE}">
      <dsp:nvSpPr>
        <dsp:cNvPr id="0" name=""/>
        <dsp:cNvSpPr/>
      </dsp:nvSpPr>
      <dsp:spPr>
        <a:xfrm>
          <a:off x="4586756" y="2888540"/>
          <a:ext cx="1865893" cy="14676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Misplaced saliency</a:t>
          </a:r>
        </a:p>
      </dsp:txBody>
      <dsp:txXfrm>
        <a:off x="4860010" y="3103475"/>
        <a:ext cx="1319385" cy="1037800"/>
      </dsp:txXfrm>
    </dsp:sp>
    <dsp:sp modelId="{2C2530AD-4206-480D-84EB-1D94C83F9CF3}">
      <dsp:nvSpPr>
        <dsp:cNvPr id="0" name=""/>
        <dsp:cNvSpPr/>
      </dsp:nvSpPr>
      <dsp:spPr>
        <a:xfrm rot="5400000">
          <a:off x="3642605" y="3605283"/>
          <a:ext cx="443665" cy="34183"/>
        </a:xfrm>
        <a:custGeom>
          <a:avLst/>
          <a:gdLst/>
          <a:ahLst/>
          <a:cxnLst/>
          <a:rect l="0" t="0" r="0" b="0"/>
          <a:pathLst>
            <a:path>
              <a:moveTo>
                <a:pt x="0" y="17091"/>
              </a:moveTo>
              <a:lnTo>
                <a:pt x="443665"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3853346" y="3611283"/>
        <a:ext cx="22183" cy="22183"/>
      </dsp:txXfrm>
    </dsp:sp>
    <dsp:sp modelId="{D3688FB6-006A-42DA-A65B-ADAF9BCC38F3}">
      <dsp:nvSpPr>
        <dsp:cNvPr id="0" name=""/>
        <dsp:cNvSpPr/>
      </dsp:nvSpPr>
      <dsp:spPr>
        <a:xfrm>
          <a:off x="2931490" y="3844208"/>
          <a:ext cx="1865893" cy="14676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Migration of boundaries</a:t>
          </a:r>
        </a:p>
      </dsp:txBody>
      <dsp:txXfrm>
        <a:off x="3204744" y="4059143"/>
        <a:ext cx="1319385" cy="1037800"/>
      </dsp:txXfrm>
    </dsp:sp>
    <dsp:sp modelId="{12A9C566-176E-4EED-892D-53DBFC3888D4}">
      <dsp:nvSpPr>
        <dsp:cNvPr id="0" name=""/>
        <dsp:cNvSpPr/>
      </dsp:nvSpPr>
      <dsp:spPr>
        <a:xfrm rot="9000000">
          <a:off x="2963398" y="3123746"/>
          <a:ext cx="159640" cy="34183"/>
        </a:xfrm>
        <a:custGeom>
          <a:avLst/>
          <a:gdLst/>
          <a:ahLst/>
          <a:cxnLst/>
          <a:rect l="0" t="0" r="0" b="0"/>
          <a:pathLst>
            <a:path>
              <a:moveTo>
                <a:pt x="0" y="17091"/>
              </a:moveTo>
              <a:lnTo>
                <a:pt x="159640"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rot="10800000">
        <a:off x="3039227" y="3136847"/>
        <a:ext cx="7982" cy="7982"/>
      </dsp:txXfrm>
    </dsp:sp>
    <dsp:sp modelId="{FC32AD95-F227-474A-912D-A39EADD05747}">
      <dsp:nvSpPr>
        <dsp:cNvPr id="0" name=""/>
        <dsp:cNvSpPr/>
      </dsp:nvSpPr>
      <dsp:spPr>
        <a:xfrm>
          <a:off x="1275557" y="2852119"/>
          <a:ext cx="1867229" cy="15405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Interruptions</a:t>
          </a:r>
        </a:p>
      </dsp:txBody>
      <dsp:txXfrm>
        <a:off x="1549006" y="3077722"/>
        <a:ext cx="1320331" cy="1089305"/>
      </dsp:txXfrm>
    </dsp:sp>
    <dsp:sp modelId="{7EA8C8FD-0E4D-4AB2-9F4D-70BEC21A3185}">
      <dsp:nvSpPr>
        <dsp:cNvPr id="0" name=""/>
        <dsp:cNvSpPr/>
      </dsp:nvSpPr>
      <dsp:spPr>
        <a:xfrm rot="12600000">
          <a:off x="2949579" y="2171781"/>
          <a:ext cx="174451" cy="34183"/>
        </a:xfrm>
        <a:custGeom>
          <a:avLst/>
          <a:gdLst/>
          <a:ahLst/>
          <a:cxnLst/>
          <a:rect l="0" t="0" r="0" b="0"/>
          <a:pathLst>
            <a:path>
              <a:moveTo>
                <a:pt x="0" y="17091"/>
              </a:moveTo>
              <a:lnTo>
                <a:pt x="174451" y="170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rot="10800000">
        <a:off x="3032443" y="2184512"/>
        <a:ext cx="8722" cy="8722"/>
      </dsp:txXfrm>
    </dsp:sp>
    <dsp:sp modelId="{D9E2A65B-2B04-48BC-80FF-F48BDEB0B160}">
      <dsp:nvSpPr>
        <dsp:cNvPr id="0" name=""/>
        <dsp:cNvSpPr/>
      </dsp:nvSpPr>
      <dsp:spPr>
        <a:xfrm>
          <a:off x="1276225" y="977204"/>
          <a:ext cx="1865893" cy="14676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Complexity creep</a:t>
          </a:r>
        </a:p>
      </dsp:txBody>
      <dsp:txXfrm>
        <a:off x="1549479" y="1192139"/>
        <a:ext cx="1319385" cy="10378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FA292-FC4C-4481-9284-D1834D5D781C}" type="datetimeFigureOut">
              <a:rPr lang="en-GB" smtClean="0"/>
              <a:t>13/08/2024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BC283-E076-467B-A215-40922FE31BCA}" type="slidenum">
              <a:rPr lang="en-GB" smtClean="0"/>
              <a:t>‹#›</a:t>
            </a:fld>
            <a:endParaRPr lang="en-GB"/>
          </a:p>
        </p:txBody>
      </p:sp>
    </p:spTree>
    <p:extLst>
      <p:ext uri="{BB962C8B-B14F-4D97-AF65-F5344CB8AC3E}">
        <p14:creationId xmlns:p14="http://schemas.microsoft.com/office/powerpoint/2010/main" val="47739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sib.org.uk/documents/148/hsib_summary_report_wrong_patient_details_blood_sampl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peu.ox.ac.uk/downloads/files/mbrrace-uk/reports/Saving%20Lives%20Improving%20Mothers%20Care%20report%202014%20Full.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ilearn.rcm.org.uk/mod/glossary/showentry.php?eid=2636&amp;displayformat=dictionary" TargetMode="External"/><Relationship Id="rId4" Type="http://schemas.openxmlformats.org/officeDocument/2006/relationships/hyperlink" Target="https://assets.publishing.service.gov.uk/government/uploads/system/uploads/attachment_data/file/408480/47487_MBI_Accessible_v0.1.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2</a:t>
            </a:fld>
            <a:endParaRPr lang="en-GB"/>
          </a:p>
        </p:txBody>
      </p:sp>
    </p:spTree>
    <p:extLst>
      <p:ext uri="{BB962C8B-B14F-4D97-AF65-F5344CB8AC3E}">
        <p14:creationId xmlns:p14="http://schemas.microsoft.com/office/powerpoint/2010/main" val="33249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11</a:t>
            </a:fld>
            <a:endParaRPr lang="en-GB"/>
          </a:p>
        </p:txBody>
      </p:sp>
    </p:spTree>
    <p:extLst>
      <p:ext uri="{BB962C8B-B14F-4D97-AF65-F5344CB8AC3E}">
        <p14:creationId xmlns:p14="http://schemas.microsoft.com/office/powerpoint/2010/main" val="227976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12</a:t>
            </a:fld>
            <a:endParaRPr lang="en-GB"/>
          </a:p>
        </p:txBody>
      </p:sp>
    </p:spTree>
    <p:extLst>
      <p:ext uri="{BB962C8B-B14F-4D97-AF65-F5344CB8AC3E}">
        <p14:creationId xmlns:p14="http://schemas.microsoft.com/office/powerpoint/2010/main" val="304595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13</a:t>
            </a:fld>
            <a:endParaRPr lang="en-GB"/>
          </a:p>
        </p:txBody>
      </p:sp>
    </p:spTree>
    <p:extLst>
      <p:ext uri="{BB962C8B-B14F-4D97-AF65-F5344CB8AC3E}">
        <p14:creationId xmlns:p14="http://schemas.microsoft.com/office/powerpoint/2010/main" val="412644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14</a:t>
            </a:fld>
            <a:endParaRPr lang="en-GB"/>
          </a:p>
        </p:txBody>
      </p:sp>
    </p:spTree>
    <p:extLst>
      <p:ext uri="{BB962C8B-B14F-4D97-AF65-F5344CB8AC3E}">
        <p14:creationId xmlns:p14="http://schemas.microsoft.com/office/powerpoint/2010/main" val="261050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 out a case study and add this in.</a:t>
            </a:r>
          </a:p>
          <a:p>
            <a:r>
              <a:rPr lang="en-GB" dirty="0"/>
              <a:t>Recall and event that was task orientated </a:t>
            </a:r>
            <a:r>
              <a:rPr lang="en-GB" dirty="0" err="1"/>
              <a:t>ie</a:t>
            </a:r>
            <a:r>
              <a:rPr lang="en-GB" dirty="0"/>
              <a:t> was it that consultant who didn’t let you speak up. How can you change the situation? Mention incivility in the workplace. Highlight poor behaviours.</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15</a:t>
            </a:fld>
            <a:endParaRPr lang="en-GB"/>
          </a:p>
        </p:txBody>
      </p:sp>
    </p:spTree>
    <p:extLst>
      <p:ext uri="{BB962C8B-B14F-4D97-AF65-F5344CB8AC3E}">
        <p14:creationId xmlns:p14="http://schemas.microsoft.com/office/powerpoint/2010/main" val="79717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Leeds hospital – Buddy scheme has a agreed term of reference. Can challenge . What are the arrangements in your organisation. How confident are you in challenging? What would you do if someone didn’t agree.? What would you do if someone didn’t agree?</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16</a:t>
            </a:fld>
            <a:endParaRPr lang="en-GB"/>
          </a:p>
        </p:txBody>
      </p:sp>
    </p:spTree>
    <p:extLst>
      <p:ext uri="{BB962C8B-B14F-4D97-AF65-F5344CB8AC3E}">
        <p14:creationId xmlns:p14="http://schemas.microsoft.com/office/powerpoint/2010/main" val="162454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Groups think of other Human factors to be aware of.</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17</a:t>
            </a:fld>
            <a:endParaRPr lang="en-GB"/>
          </a:p>
        </p:txBody>
      </p:sp>
    </p:spTree>
    <p:extLst>
      <p:ext uri="{BB962C8B-B14F-4D97-AF65-F5344CB8AC3E}">
        <p14:creationId xmlns:p14="http://schemas.microsoft.com/office/powerpoint/2010/main" val="421887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Fatigue</a:t>
            </a:r>
            <a:r>
              <a:rPr lang="en-GB" dirty="0"/>
              <a:t> - </a:t>
            </a:r>
            <a:r>
              <a:rPr lang="en-GB" b="0" i="0" dirty="0">
                <a:solidFill>
                  <a:srgbClr val="333333"/>
                </a:solidFill>
                <a:effectLst/>
                <a:latin typeface="Open Sans" panose="020B0606030504020204" pitchFamily="34" charset="0"/>
              </a:rPr>
              <a:t>Being tired reduces our working memory, cognition and brain power and therefore it is harder to maintain situational awareness.</a:t>
            </a:r>
          </a:p>
          <a:p>
            <a:pPr algn="l"/>
            <a:r>
              <a:rPr lang="en-GB" b="1" dirty="0"/>
              <a:t>System design</a:t>
            </a:r>
            <a:r>
              <a:rPr lang="en-GB" dirty="0"/>
              <a:t> - </a:t>
            </a:r>
            <a:r>
              <a:rPr lang="en-GB" b="0" i="0" dirty="0">
                <a:solidFill>
                  <a:srgbClr val="333333"/>
                </a:solidFill>
                <a:effectLst/>
                <a:latin typeface="Open Sans" panose="020B0606030504020204" pitchFamily="34" charset="0"/>
              </a:rPr>
              <a:t>System design involves our environment, for example, the location of handover, the layout of paperwork or even where we locate the emergency drugs.</a:t>
            </a:r>
          </a:p>
          <a:p>
            <a:pPr algn="l"/>
            <a:r>
              <a:rPr lang="en-GB" b="0" i="0" dirty="0">
                <a:solidFill>
                  <a:srgbClr val="333333"/>
                </a:solidFill>
                <a:effectLst/>
                <a:latin typeface="Open Sans" panose="020B0606030504020204" pitchFamily="34" charset="0"/>
              </a:rPr>
              <a:t>We can make many errors because of poorly designed systems. The </a:t>
            </a:r>
            <a:r>
              <a:rPr lang="en-GB" b="0" i="0" u="none" strike="noStrike" dirty="0">
                <a:solidFill>
                  <a:srgbClr val="0060A9"/>
                </a:solidFill>
                <a:effectLst/>
                <a:latin typeface="Open Sans" panose="020B0606030504020204" pitchFamily="34" charset="0"/>
                <a:hlinkClick r:id="rId3"/>
              </a:rPr>
              <a:t>HSIB (2019)</a:t>
            </a:r>
            <a:r>
              <a:rPr lang="en-GB" b="0" i="0" dirty="0">
                <a:solidFill>
                  <a:srgbClr val="333333"/>
                </a:solidFill>
                <a:effectLst/>
                <a:latin typeface="Open Sans" panose="020B0606030504020204" pitchFamily="34" charset="0"/>
              </a:rPr>
              <a:t> reports a case where the wrong patient details are attached to a blood sample. It recommends that there is system redesign to create an electronic system for identification, blood sample collection and labelling.</a:t>
            </a:r>
          </a:p>
          <a:p>
            <a:r>
              <a:rPr lang="en-GB" b="1" dirty="0"/>
              <a:t>Interruptions</a:t>
            </a:r>
            <a:r>
              <a:rPr lang="en-GB" dirty="0"/>
              <a:t> - </a:t>
            </a:r>
            <a:r>
              <a:rPr lang="en-GB" b="0" i="0" dirty="0">
                <a:solidFill>
                  <a:srgbClr val="333333"/>
                </a:solidFill>
                <a:effectLst/>
                <a:latin typeface="Open Sans" panose="020B0606030504020204" pitchFamily="34" charset="0"/>
              </a:rPr>
              <a:t>Interruptions distract us from the task in hand and can cause us to forget what we were thinking, it is best not to interrupt someone who is performing an important task such as checking medication. Just wait a few moments, we can let them know that we are waiting until they have finished.</a:t>
            </a:r>
          </a:p>
          <a:p>
            <a:pPr algn="l"/>
            <a:r>
              <a:rPr lang="en-GB" b="1" i="0" dirty="0">
                <a:solidFill>
                  <a:srgbClr val="333333"/>
                </a:solidFill>
                <a:effectLst/>
                <a:latin typeface="Open Sans" panose="020B0606030504020204" pitchFamily="34" charset="0"/>
              </a:rPr>
              <a:t>Migration of boundaries - </a:t>
            </a:r>
            <a:r>
              <a:rPr lang="en-GB" b="0" i="0" dirty="0">
                <a:solidFill>
                  <a:srgbClr val="333333"/>
                </a:solidFill>
                <a:effectLst/>
                <a:latin typeface="Open Sans" panose="020B0606030504020204" pitchFamily="34" charset="0"/>
              </a:rPr>
              <a:t>This is when we believe that something is acceptable because it is what everyone else does. For example not recording the FH on a CTG during the siting of an epidural.</a:t>
            </a:r>
          </a:p>
          <a:p>
            <a:pPr algn="l"/>
            <a:r>
              <a:rPr lang="en-GB" b="0" i="0" dirty="0">
                <a:solidFill>
                  <a:srgbClr val="333333"/>
                </a:solidFill>
                <a:effectLst/>
                <a:latin typeface="Open Sans" panose="020B0606030504020204" pitchFamily="34" charset="0"/>
              </a:rPr>
              <a:t>A recent HSIB investigation for retained tampon after childbirth found that staff had ‘drifted’ away from ideal practices due to competing task demands, limited handover periods, task pressure, and a motivation to go home on time. In order to prevent this drift (or migration) in practice they recommend that NHS England/Improvement carries out its intention to commission and publish an independent evaluation of its alternative design for swabs and tampons (HSIB 2019).</a:t>
            </a:r>
          </a:p>
          <a:p>
            <a:r>
              <a:rPr lang="en-GB" b="1" dirty="0"/>
              <a:t>Misplaced saliency - </a:t>
            </a:r>
            <a:r>
              <a:rPr lang="en-GB" b="0" i="0" dirty="0">
                <a:solidFill>
                  <a:srgbClr val="333333"/>
                </a:solidFill>
                <a:effectLst/>
                <a:latin typeface="Open Sans" panose="020B0606030504020204" pitchFamily="34" charset="0"/>
              </a:rPr>
              <a:t>This refers to picking out the wrong information and considering it to be the most pertinent. To avoid this work as a team, two heads are better than one as highlighted earlier</a:t>
            </a:r>
          </a:p>
          <a:p>
            <a:r>
              <a:rPr lang="en-GB" b="1" dirty="0"/>
              <a:t>Complexity creep - </a:t>
            </a:r>
            <a:r>
              <a:rPr lang="en-GB" b="0" i="0" dirty="0">
                <a:solidFill>
                  <a:srgbClr val="333333"/>
                </a:solidFill>
                <a:effectLst/>
                <a:latin typeface="Open Sans" panose="020B0606030504020204" pitchFamily="34" charset="0"/>
              </a:rPr>
              <a:t>This involves increased complexity without seeing improvements in safety. For example, a checklist or documentation aid which is difficult to follow in an emergency or is, at worst, incorrect.</a:t>
            </a:r>
            <a:endParaRPr lang="en-GB" b="1" dirty="0"/>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18</a:t>
            </a:fld>
            <a:endParaRPr lang="en-GB"/>
          </a:p>
        </p:txBody>
      </p:sp>
    </p:spTree>
    <p:extLst>
      <p:ext uri="{BB962C8B-B14F-4D97-AF65-F5344CB8AC3E}">
        <p14:creationId xmlns:p14="http://schemas.microsoft.com/office/powerpoint/2010/main" val="337849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Open Sans" panose="020B0606030504020204" pitchFamily="34" charset="0"/>
              </a:rPr>
              <a:t>Discuss – the videos then pre course watching and discuss the solution below and how it works in their workplaces</a:t>
            </a:r>
            <a:r>
              <a:rPr lang="en-GB" b="0" i="0" dirty="0">
                <a:solidFill>
                  <a:srgbClr val="333333"/>
                </a:solidFill>
                <a:effectLst/>
                <a:latin typeface="Open Sans" panose="020B0606030504020204" pitchFamily="34" charset="0"/>
              </a:rPr>
              <a:t>.</a:t>
            </a:r>
          </a:p>
          <a:p>
            <a:pPr algn="l"/>
            <a:r>
              <a:rPr lang="en-GB" b="0" i="0" dirty="0">
                <a:solidFill>
                  <a:srgbClr val="333333"/>
                </a:solidFill>
                <a:effectLst/>
                <a:latin typeface="Open Sans" panose="020B0606030504020204" pitchFamily="34" charset="0"/>
              </a:rPr>
              <a:t>The solution is to ensure that the leader is not performing tasks. The leader needs to stand back, give instructions, and maintain the helicopter view. In maternity emergencies it is important that the leader adopts the helicopter view, so that they are not involved in manual tasks which absorb most of one’s attention. By having a leader who is able to step back and observe the situation, task fixation cannot happen because the leader is not performing the task, therefore situational awareness is preserved, which is the process through which decisions are made.</a:t>
            </a:r>
          </a:p>
          <a:p>
            <a:pPr algn="l"/>
            <a:r>
              <a:rPr lang="en-GB" b="0" i="0" dirty="0">
                <a:solidFill>
                  <a:srgbClr val="333333"/>
                </a:solidFill>
                <a:effectLst/>
                <a:latin typeface="Open Sans" panose="020B0606030504020204" pitchFamily="34" charset="0"/>
              </a:rPr>
              <a:t>It would be helpful when simulating obstetric emergencies, to mark a line on the floor behind which the leader would stand so that they are not able to become involved in practical tasks.</a:t>
            </a:r>
          </a:p>
          <a:p>
            <a:pPr algn="l"/>
            <a:r>
              <a:rPr lang="en-GB" b="0" i="0" dirty="0">
                <a:solidFill>
                  <a:srgbClr val="333333"/>
                </a:solidFill>
                <a:effectLst/>
                <a:latin typeface="Open Sans" panose="020B0606030504020204" pitchFamily="34" charset="0"/>
              </a:rPr>
              <a:t>What do you do in your workplace?</a:t>
            </a:r>
          </a:p>
          <a:p>
            <a:r>
              <a:rPr lang="en-GB" dirty="0"/>
              <a:t>Add in clip from 24 hours in A&amp;E with leader directing</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19</a:t>
            </a:fld>
            <a:endParaRPr lang="en-GB"/>
          </a:p>
        </p:txBody>
      </p:sp>
    </p:spTree>
    <p:extLst>
      <p:ext uri="{BB962C8B-B14F-4D97-AF65-F5344CB8AC3E}">
        <p14:creationId xmlns:p14="http://schemas.microsoft.com/office/powerpoint/2010/main" val="61607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Rephrase questions..</a:t>
            </a:r>
            <a:r>
              <a:rPr lang="en-GB"/>
              <a:t>Don't </a:t>
            </a:r>
            <a:r>
              <a:rPr lang="en-GB" dirty="0"/>
              <a:t>lead the questions. Encourage colleagues to make there own decision.</a:t>
            </a:r>
            <a:r>
              <a:rPr lang="en-GB"/>
              <a:t> </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20</a:t>
            </a:fld>
            <a:endParaRPr lang="en-GB"/>
          </a:p>
        </p:txBody>
      </p:sp>
    </p:spTree>
    <p:extLst>
      <p:ext uri="{BB962C8B-B14F-4D97-AF65-F5344CB8AC3E}">
        <p14:creationId xmlns:p14="http://schemas.microsoft.com/office/powerpoint/2010/main" val="220950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Human factors theory and practice, first developed in the aviation industry, recognises that humans make errors, and therefore systems should be designed to help prevent humans from making errors. It also recognises that telling staff not to make the same mistake again may not prevent the error from reoccurring. ‘Human factors’ are an important way for us to understand what effects how health professionals perform their role. Using a human factors approach can be helpful when seeking to improve safety in maternity care. A human factors approach encourages us to acknowledge the impact of a range of factors on safety and performance. These include: • Equipment – ease of use, training to use • Physical environment – noise levels, distractions • Fatigue – impact of working patterns, ability to take breaks, staff access to nutrition and hydration • Stress – workload and information overload, need to multi-task, team working practices and communication style • Preparation for task or role – knowledge and skill of professionals • Team working – style of leadership, hierarchy, approaches to supporting staff</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3</a:t>
            </a:fld>
            <a:endParaRPr lang="en-GB"/>
          </a:p>
        </p:txBody>
      </p:sp>
    </p:spTree>
    <p:extLst>
      <p:ext uri="{BB962C8B-B14F-4D97-AF65-F5344CB8AC3E}">
        <p14:creationId xmlns:p14="http://schemas.microsoft.com/office/powerpoint/2010/main" val="4125663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HFACS - </a:t>
            </a:r>
            <a:r>
              <a:rPr lang="en-GB" b="0" i="0" dirty="0">
                <a:solidFill>
                  <a:srgbClr val="000000"/>
                </a:solidFill>
                <a:effectLst/>
                <a:latin typeface="Arial" panose="020B0604020202020204" pitchFamily="34" charset="0"/>
              </a:rPr>
              <a:t>The Swiss-cheese model  takes a systems approach to accident investigation. With this approach, human error is viewed as a symptom of a larger problem in the organization, not the cause of the accident. Within an organization, barriers are established to prevent adverse events. To be most effective, multiple levels of barriers should be established. Reason argues that most organizations have established four separate levels of barriers. The four levels of barriers are sequential in nature, meaning that those levels at the top affect the levels below. Within each level, failures can cause holes in safety barriers. These failures can either be active, those occurring immediately prior to an accident and directly impacting events, or latent, those removed temporally from the event and not exhibiting a direct impact But what exactly are these holes in the safety barriers and how can they be systematically identified?</a:t>
            </a:r>
            <a:endParaRPr lang="en-GB" dirty="0"/>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21</a:t>
            </a:fld>
            <a:endParaRPr lang="en-GB"/>
          </a:p>
        </p:txBody>
      </p:sp>
    </p:spTree>
    <p:extLst>
      <p:ext uri="{BB962C8B-B14F-4D97-AF65-F5344CB8AC3E}">
        <p14:creationId xmlns:p14="http://schemas.microsoft.com/office/powerpoint/2010/main" val="273606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 Sans" panose="020B0606030504020204" pitchFamily="34" charset="0"/>
              </a:rPr>
              <a:t>The </a:t>
            </a:r>
            <a:r>
              <a:rPr lang="en-GB" b="0" i="0" u="none" strike="noStrike" dirty="0">
                <a:solidFill>
                  <a:srgbClr val="0060A9"/>
                </a:solidFill>
                <a:effectLst/>
                <a:latin typeface="Open Sans" panose="020B0606030504020204" pitchFamily="34" charset="0"/>
                <a:hlinkClick r:id="rId3"/>
              </a:rPr>
              <a:t>2014 MBRRACE-UK maternal report</a:t>
            </a:r>
            <a:r>
              <a:rPr lang="en-GB" b="0" i="0" dirty="0">
                <a:solidFill>
                  <a:srgbClr val="333333"/>
                </a:solidFill>
                <a:effectLst/>
                <a:latin typeface="Open Sans" panose="020B0606030504020204" pitchFamily="34" charset="0"/>
              </a:rPr>
              <a:t> highlighted ‘fixation error’ that must be avoided by being sure to 'always consider other possible diagnoses in the event of failure to respond to treatment of the initial presumed cause of illness'. </a:t>
            </a:r>
            <a:r>
              <a:rPr lang="en-GB" b="0" i="0" u="none" strike="noStrike" dirty="0">
                <a:solidFill>
                  <a:srgbClr val="0060A9"/>
                </a:solidFill>
                <a:effectLst/>
                <a:latin typeface="Open Sans" panose="020B0606030504020204" pitchFamily="34" charset="0"/>
                <a:hlinkClick r:id="rId4"/>
              </a:rPr>
              <a:t>The Morecambe Bay report</a:t>
            </a:r>
            <a:r>
              <a:rPr lang="en-GB" b="0" i="0" dirty="0">
                <a:solidFill>
                  <a:srgbClr val="333333"/>
                </a:solidFill>
                <a:effectLst/>
                <a:latin typeface="Open Sans" panose="020B0606030504020204" pitchFamily="34" charset="0"/>
              </a:rPr>
              <a:t> described 'repeated instances of failure to communicate important clinical information about individual patients' as well as highlighting that 'working relationships between staff groups were extremely poor'.</a:t>
            </a:r>
          </a:p>
          <a:p>
            <a:pPr algn="l"/>
            <a:r>
              <a:rPr lang="en-GB" b="0" i="0" dirty="0">
                <a:solidFill>
                  <a:srgbClr val="333333"/>
                </a:solidFill>
                <a:effectLst/>
                <a:latin typeface="Open Sans" panose="020B0606030504020204" pitchFamily="34" charset="0"/>
              </a:rPr>
              <a:t>Generally, </a:t>
            </a:r>
            <a:r>
              <a:rPr lang="en-GB" b="0" i="0" u="none" strike="noStrike" dirty="0">
                <a:solidFill>
                  <a:srgbClr val="0060A9"/>
                </a:solidFill>
                <a:effectLst/>
                <a:latin typeface="Open Sans" panose="020B0606030504020204" pitchFamily="34" charset="0"/>
                <a:hlinkClick r:id="rId5" tooltip="Human factors- references, links and further resources: Each Baby Counts"/>
              </a:rPr>
              <a:t>Each Baby Counts</a:t>
            </a:r>
            <a:r>
              <a:rPr lang="en-GB" b="0" i="0" dirty="0">
                <a:solidFill>
                  <a:srgbClr val="333333"/>
                </a:solidFill>
                <a:effectLst/>
                <a:latin typeface="Open Sans" panose="020B0606030504020204" pitchFamily="34" charset="0"/>
              </a:rPr>
              <a:t> reviewers interpreted ‘human factors’ as being human errors and the means to overcome them as ‘human factor training’. Whilst experience from the aviation industry and some early experience from obstetrics suggests that such training can be effective, connections to improved obstetric outcomes have yet to be made. Nontechnical skills training, human factors training and crew resource management all attempt to improve the abilities of healthcare providers to analyse and make sense of what is going on around them, to improve their situational awareness, team working and communication. Although not linked directly to improvements in outcomes, human factors training will raise awareness that human factors exist. Such training should standardise certain elements such as communication, understanding of personal bias, personality and team working.</a:t>
            </a:r>
          </a:p>
          <a:p>
            <a:r>
              <a:rPr lang="en-GB" dirty="0"/>
              <a:t>HSIB Skin to skin. https://www.hsib.org.uk/investigations-and-reports/neonatal-collapse-alongside-skin-to-skin-contact/</a:t>
            </a:r>
            <a:endParaRPr lang="en-GB" dirty="0">
              <a:cs typeface="Calibri"/>
            </a:endParaRPr>
          </a:p>
        </p:txBody>
      </p:sp>
      <p:sp>
        <p:nvSpPr>
          <p:cNvPr id="4" name="Slide Number Placeholder 3"/>
          <p:cNvSpPr>
            <a:spLocks noGrp="1"/>
          </p:cNvSpPr>
          <p:nvPr>
            <p:ph type="sldNum" sz="quarter" idx="5"/>
          </p:nvPr>
        </p:nvSpPr>
        <p:spPr/>
        <p:txBody>
          <a:bodyPr/>
          <a:lstStyle/>
          <a:p>
            <a:fld id="{559BC283-E076-467B-A215-40922FE31BCA}" type="slidenum">
              <a:rPr lang="en-GB" smtClean="0"/>
              <a:t>4</a:t>
            </a:fld>
            <a:endParaRPr lang="en-GB"/>
          </a:p>
        </p:txBody>
      </p:sp>
    </p:spTree>
    <p:extLst>
      <p:ext uri="{BB962C8B-B14F-4D97-AF65-F5344CB8AC3E}">
        <p14:creationId xmlns:p14="http://schemas.microsoft.com/office/powerpoint/2010/main" val="130511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 Sans" panose="020B0606030504020204" pitchFamily="34" charset="0"/>
              </a:rPr>
              <a:t>The United Airline's disaster raised an awareness of human factors and how these contribute to errors, this accident happened over 40 years ago.</a:t>
            </a:r>
          </a:p>
          <a:p>
            <a:pPr algn="l"/>
            <a:r>
              <a:rPr lang="en-GB" b="0" i="0" dirty="0">
                <a:solidFill>
                  <a:srgbClr val="333333"/>
                </a:solidFill>
                <a:effectLst/>
                <a:latin typeface="Open Sans" panose="020B0606030504020204" pitchFamily="34" charset="0"/>
              </a:rPr>
              <a:t>The crash was almost certainly preventable. This plane came down because it ran out of fuel and the captain was not aware. The captain was focused on an error with the landing equipment and this consumed all of his attention. The crew noticed the fuel was running low, and tried to alert the captain. But the captain did not register their concerns and the plane ran out of fuel.</a:t>
            </a:r>
          </a:p>
          <a:p>
            <a:pPr algn="l"/>
            <a:endParaRPr lang="en-GB" b="0" i="0" dirty="0">
              <a:solidFill>
                <a:srgbClr val="333333"/>
              </a:solidFill>
              <a:effectLst/>
              <a:latin typeface="Open Sans" panose="020B0606030504020204" pitchFamily="34" charset="0"/>
            </a:endParaRPr>
          </a:p>
          <a:p>
            <a:pPr algn="l"/>
            <a:r>
              <a:rPr lang="en-GB" b="0" i="0" dirty="0">
                <a:solidFill>
                  <a:srgbClr val="333333"/>
                </a:solidFill>
                <a:effectLst/>
                <a:latin typeface="Open Sans" panose="020B0606030504020204" pitchFamily="34" charset="0"/>
              </a:rPr>
              <a:t>GROUP WORK – THINK OF SOME REASONS WHY WE MAKE ERRORS? </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5</a:t>
            </a:fld>
            <a:endParaRPr lang="en-GB"/>
          </a:p>
        </p:txBody>
      </p:sp>
    </p:spTree>
    <p:extLst>
      <p:ext uri="{BB962C8B-B14F-4D97-AF65-F5344CB8AC3E}">
        <p14:creationId xmlns:p14="http://schemas.microsoft.com/office/powerpoint/2010/main" val="31242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Open Sans" panose="020B0606030504020204" pitchFamily="34" charset="0"/>
              </a:rPr>
              <a:t>Discuss – the videos then pre course watching and discuss the solution below and how it works in their workplaces</a:t>
            </a:r>
            <a:r>
              <a:rPr lang="en-GB" b="0" i="0" dirty="0">
                <a:solidFill>
                  <a:srgbClr val="333333"/>
                </a:solidFill>
                <a:effectLst/>
                <a:latin typeface="Open Sans" panose="020B0606030504020204" pitchFamily="34" charset="0"/>
              </a:rPr>
              <a:t>.</a:t>
            </a:r>
          </a:p>
          <a:p>
            <a:pPr algn="l"/>
            <a:r>
              <a:rPr lang="en-GB" b="0" i="0" dirty="0">
                <a:solidFill>
                  <a:srgbClr val="333333"/>
                </a:solidFill>
                <a:effectLst/>
                <a:latin typeface="Open Sans" panose="020B0606030504020204" pitchFamily="34" charset="0"/>
              </a:rPr>
              <a:t>The solution is to ensure that the leader is not performing tasks. The leader needs to stand back, give instructions, and maintain the helicopter view. In maternity emergencies it is important that the leader adopts the helicopter view, so that they are not involved in manual tasks which absorb most of one’s attention. By having a leader who is able to step back and observe the situation, task fixation cannot happen because the leader is not performing the task, therefore situational awareness is preserved, which is the process through which decisions are made.</a:t>
            </a:r>
          </a:p>
          <a:p>
            <a:pPr algn="l"/>
            <a:r>
              <a:rPr lang="en-GB" b="0" i="0" dirty="0">
                <a:solidFill>
                  <a:srgbClr val="333333"/>
                </a:solidFill>
                <a:effectLst/>
                <a:latin typeface="Open Sans" panose="020B0606030504020204" pitchFamily="34" charset="0"/>
              </a:rPr>
              <a:t>It would be helpful when simulating obstetric emergencies, to mark a line on the floor behind which the leader would stand so that they are not able to become involved in practical tasks.</a:t>
            </a:r>
          </a:p>
          <a:p>
            <a:pPr algn="l"/>
            <a:r>
              <a:rPr lang="en-GB" b="0" i="0" dirty="0">
                <a:solidFill>
                  <a:srgbClr val="333333"/>
                </a:solidFill>
                <a:effectLst/>
                <a:latin typeface="Open Sans" panose="020B0606030504020204" pitchFamily="34" charset="0"/>
              </a:rPr>
              <a:t>What do you do in your workplace?</a:t>
            </a:r>
          </a:p>
          <a:p>
            <a:r>
              <a:rPr lang="en-GB" dirty="0"/>
              <a:t>Add in clip from 24 hours in A&amp;E with leader directing</a:t>
            </a:r>
          </a:p>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6</a:t>
            </a:fld>
            <a:endParaRPr lang="en-GB"/>
          </a:p>
        </p:txBody>
      </p:sp>
    </p:spTree>
    <p:extLst>
      <p:ext uri="{BB962C8B-B14F-4D97-AF65-F5344CB8AC3E}">
        <p14:creationId xmlns:p14="http://schemas.microsoft.com/office/powerpoint/2010/main" val="156931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7</a:t>
            </a:fld>
            <a:endParaRPr lang="en-GB"/>
          </a:p>
        </p:txBody>
      </p:sp>
    </p:spTree>
    <p:extLst>
      <p:ext uri="{BB962C8B-B14F-4D97-AF65-F5344CB8AC3E}">
        <p14:creationId xmlns:p14="http://schemas.microsoft.com/office/powerpoint/2010/main" val="118324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8</a:t>
            </a:fld>
            <a:endParaRPr lang="en-GB"/>
          </a:p>
        </p:txBody>
      </p:sp>
    </p:spTree>
    <p:extLst>
      <p:ext uri="{BB962C8B-B14F-4D97-AF65-F5344CB8AC3E}">
        <p14:creationId xmlns:p14="http://schemas.microsoft.com/office/powerpoint/2010/main" val="252283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9</a:t>
            </a:fld>
            <a:endParaRPr lang="en-GB"/>
          </a:p>
        </p:txBody>
      </p:sp>
    </p:spTree>
    <p:extLst>
      <p:ext uri="{BB962C8B-B14F-4D97-AF65-F5344CB8AC3E}">
        <p14:creationId xmlns:p14="http://schemas.microsoft.com/office/powerpoint/2010/main" val="178776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BC283-E076-467B-A215-40922FE31BCA}" type="slidenum">
              <a:rPr lang="en-GB" smtClean="0"/>
              <a:t>10</a:t>
            </a:fld>
            <a:endParaRPr lang="en-GB"/>
          </a:p>
        </p:txBody>
      </p:sp>
    </p:spTree>
    <p:extLst>
      <p:ext uri="{BB962C8B-B14F-4D97-AF65-F5344CB8AC3E}">
        <p14:creationId xmlns:p14="http://schemas.microsoft.com/office/powerpoint/2010/main" val="41581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31507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6D76D-26C1-7849-83A7-877757F8A927}"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6D76D-26C1-7849-83A7-877757F8A927}"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D76D-26C1-7849-83A7-877757F8A927}"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8/13/2024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8/13/2024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8lvgYmcLbKk?feature=oembed" TargetMode="External"/><Relationship Id="rId6" Type="http://schemas.openxmlformats.org/officeDocument/2006/relationships/hyperlink" Target="https://youtu.be/8lvgYmcLbKk" TargetMode="External"/><Relationship Id="rId5" Type="http://schemas.openxmlformats.org/officeDocument/2006/relationships/image" Target="../media/image13.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hyperlink" Target="https://www.hfacs.com/hfacs-framework.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685800" y="2952522"/>
            <a:ext cx="7772400" cy="1311007"/>
          </a:xfrm>
        </p:spPr>
        <p:txBody>
          <a:bodyPr anchor="t">
            <a:normAutofit/>
          </a:bodyPr>
          <a:lstStyle/>
          <a:p>
            <a:pPr algn="l"/>
            <a:r>
              <a:rPr lang="en-US" sz="4400" dirty="0">
                <a:solidFill>
                  <a:schemeClr val="bg1"/>
                </a:solidFill>
                <a:latin typeface="Arial" panose="020B0604020202020204" pitchFamily="34" charset="0"/>
                <a:cs typeface="Arial" panose="020B0604020202020204" pitchFamily="34" charset="0"/>
              </a:rPr>
              <a:t>Human factors</a:t>
            </a:r>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latin typeface="Arial" panose="020B0604020202020204" pitchFamily="34" charset="0"/>
                <a:cs typeface="Arial" panose="020B0604020202020204" pitchFamily="34" charset="0"/>
              </a:rPr>
            </a:b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9DE20-0C5A-4584-8BE1-6DC2E087BBCB}"/>
              </a:ext>
            </a:extLst>
          </p:cNvPr>
          <p:cNvSpPr>
            <a:spLocks noGrp="1"/>
          </p:cNvSpPr>
          <p:nvPr>
            <p:ph idx="1"/>
          </p:nvPr>
        </p:nvSpPr>
        <p:spPr/>
        <p:txBody>
          <a:bodyPr vert="horz" lIns="91440" tIns="45720" rIns="91440" bIns="45720" rtlCol="0" anchor="t">
            <a:normAutofit/>
          </a:bodyPr>
          <a:lstStyle/>
          <a:p>
            <a:endParaRPr lang="en-GB" dirty="0"/>
          </a:p>
          <a:p>
            <a:endParaRPr lang="en-GB" dirty="0"/>
          </a:p>
        </p:txBody>
      </p:sp>
      <p:sp>
        <p:nvSpPr>
          <p:cNvPr id="7" name="TextBox 6">
            <a:extLst>
              <a:ext uri="{FF2B5EF4-FFF2-40B4-BE49-F238E27FC236}">
                <a16:creationId xmlns:a16="http://schemas.microsoft.com/office/drawing/2014/main" id="{C9A3E312-AF96-47D5-951C-EEE35C73F0C1}"/>
              </a:ext>
            </a:extLst>
          </p:cNvPr>
          <p:cNvSpPr txBox="1"/>
          <p:nvPr/>
        </p:nvSpPr>
        <p:spPr>
          <a:xfrm>
            <a:off x="760164" y="80872"/>
            <a:ext cx="7425869"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Self check-in: key human factors when working under pressure</a:t>
            </a:r>
            <a:endParaRPr lang="en-GB" sz="3600" dirty="0"/>
          </a:p>
        </p:txBody>
      </p:sp>
      <p:pic>
        <p:nvPicPr>
          <p:cNvPr id="5" name="Picture 4">
            <a:extLst>
              <a:ext uri="{FF2B5EF4-FFF2-40B4-BE49-F238E27FC236}">
                <a16:creationId xmlns:a16="http://schemas.microsoft.com/office/drawing/2014/main" id="{AAA72C60-0C86-41CD-567F-5EFCDD1E02DF}"/>
              </a:ext>
            </a:extLst>
          </p:cNvPr>
          <p:cNvPicPr>
            <a:picLocks noChangeAspect="1"/>
          </p:cNvPicPr>
          <p:nvPr/>
        </p:nvPicPr>
        <p:blipFill rotWithShape="1">
          <a:blip r:embed="rId4"/>
          <a:srcRect l="20549" t="17960" r="23871" b="14175"/>
          <a:stretch/>
        </p:blipFill>
        <p:spPr>
          <a:xfrm>
            <a:off x="1111638" y="1281201"/>
            <a:ext cx="7212325" cy="4953657"/>
          </a:xfrm>
          <a:prstGeom prst="rect">
            <a:avLst/>
          </a:prstGeom>
        </p:spPr>
      </p:pic>
    </p:spTree>
    <p:extLst>
      <p:ext uri="{BB962C8B-B14F-4D97-AF65-F5344CB8AC3E}">
        <p14:creationId xmlns:p14="http://schemas.microsoft.com/office/powerpoint/2010/main" val="306967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9DE20-0C5A-4584-8BE1-6DC2E087BBCB}"/>
              </a:ext>
            </a:extLst>
          </p:cNvPr>
          <p:cNvSpPr>
            <a:spLocks noGrp="1"/>
          </p:cNvSpPr>
          <p:nvPr>
            <p:ph idx="1"/>
          </p:nvPr>
        </p:nvSpPr>
        <p:spPr/>
        <p:txBody>
          <a:bodyPr vert="horz" lIns="91440" tIns="45720" rIns="91440" bIns="45720" rtlCol="0" anchor="t">
            <a:normAutofit/>
          </a:bodyPr>
          <a:lstStyle/>
          <a:p>
            <a:endParaRPr lang="en-GB" dirty="0"/>
          </a:p>
          <a:p>
            <a:endParaRPr lang="en-GB" dirty="0"/>
          </a:p>
        </p:txBody>
      </p:sp>
      <p:sp>
        <p:nvSpPr>
          <p:cNvPr id="7" name="TextBox 6">
            <a:extLst>
              <a:ext uri="{FF2B5EF4-FFF2-40B4-BE49-F238E27FC236}">
                <a16:creationId xmlns:a16="http://schemas.microsoft.com/office/drawing/2014/main" id="{C9A3E312-AF96-47D5-951C-EEE35C73F0C1}"/>
              </a:ext>
            </a:extLst>
          </p:cNvPr>
          <p:cNvSpPr txBox="1"/>
          <p:nvPr/>
        </p:nvSpPr>
        <p:spPr>
          <a:xfrm>
            <a:off x="760164" y="281625"/>
            <a:ext cx="7425869"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Self check-in: key human factors when working under pressure</a:t>
            </a:r>
            <a:endParaRPr lang="en-GB" sz="3600" dirty="0"/>
          </a:p>
        </p:txBody>
      </p:sp>
      <p:pic>
        <p:nvPicPr>
          <p:cNvPr id="9" name="Picture 8">
            <a:extLst>
              <a:ext uri="{FF2B5EF4-FFF2-40B4-BE49-F238E27FC236}">
                <a16:creationId xmlns:a16="http://schemas.microsoft.com/office/drawing/2014/main" id="{90481087-E2FB-C696-4116-FD1C0333B949}"/>
              </a:ext>
            </a:extLst>
          </p:cNvPr>
          <p:cNvPicPr>
            <a:picLocks noChangeAspect="1"/>
          </p:cNvPicPr>
          <p:nvPr/>
        </p:nvPicPr>
        <p:blipFill rotWithShape="1">
          <a:blip r:embed="rId4"/>
          <a:srcRect l="20114" t="17826" r="21818" b="15657"/>
          <a:stretch/>
        </p:blipFill>
        <p:spPr>
          <a:xfrm>
            <a:off x="995767" y="1565455"/>
            <a:ext cx="7327351" cy="4721275"/>
          </a:xfrm>
          <a:prstGeom prst="rect">
            <a:avLst/>
          </a:prstGeom>
        </p:spPr>
      </p:pic>
    </p:spTree>
    <p:extLst>
      <p:ext uri="{BB962C8B-B14F-4D97-AF65-F5344CB8AC3E}">
        <p14:creationId xmlns:p14="http://schemas.microsoft.com/office/powerpoint/2010/main" val="231569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9DE20-0C5A-4584-8BE1-6DC2E087BBCB}"/>
              </a:ext>
            </a:extLst>
          </p:cNvPr>
          <p:cNvSpPr>
            <a:spLocks noGrp="1"/>
          </p:cNvSpPr>
          <p:nvPr>
            <p:ph idx="1"/>
          </p:nvPr>
        </p:nvSpPr>
        <p:spPr/>
        <p:txBody>
          <a:bodyPr vert="horz" lIns="91440" tIns="45720" rIns="91440" bIns="45720" rtlCol="0" anchor="t">
            <a:normAutofit/>
          </a:bodyPr>
          <a:lstStyle/>
          <a:p>
            <a:endParaRPr lang="en-GB" dirty="0"/>
          </a:p>
          <a:p>
            <a:endParaRPr lang="en-GB" dirty="0"/>
          </a:p>
        </p:txBody>
      </p:sp>
      <p:sp>
        <p:nvSpPr>
          <p:cNvPr id="7" name="TextBox 6">
            <a:extLst>
              <a:ext uri="{FF2B5EF4-FFF2-40B4-BE49-F238E27FC236}">
                <a16:creationId xmlns:a16="http://schemas.microsoft.com/office/drawing/2014/main" id="{C9A3E312-AF96-47D5-951C-EEE35C73F0C1}"/>
              </a:ext>
            </a:extLst>
          </p:cNvPr>
          <p:cNvSpPr txBox="1"/>
          <p:nvPr/>
        </p:nvSpPr>
        <p:spPr>
          <a:xfrm>
            <a:off x="760164" y="281625"/>
            <a:ext cx="7425869"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Self check-in: key human factors when working under pressure</a:t>
            </a:r>
            <a:endParaRPr lang="en-GB" sz="3600" dirty="0"/>
          </a:p>
        </p:txBody>
      </p:sp>
      <p:pic>
        <p:nvPicPr>
          <p:cNvPr id="5" name="Picture 4">
            <a:extLst>
              <a:ext uri="{FF2B5EF4-FFF2-40B4-BE49-F238E27FC236}">
                <a16:creationId xmlns:a16="http://schemas.microsoft.com/office/drawing/2014/main" id="{A6C1BE54-E59D-4458-C55A-99D7CF7D2D55}"/>
              </a:ext>
            </a:extLst>
          </p:cNvPr>
          <p:cNvPicPr>
            <a:picLocks noChangeAspect="1"/>
          </p:cNvPicPr>
          <p:nvPr/>
        </p:nvPicPr>
        <p:blipFill rotWithShape="1">
          <a:blip r:embed="rId4"/>
          <a:srcRect l="20796" t="17827" r="22614" b="13434"/>
          <a:stretch/>
        </p:blipFill>
        <p:spPr>
          <a:xfrm>
            <a:off x="957967" y="1306599"/>
            <a:ext cx="7359580" cy="5028390"/>
          </a:xfrm>
          <a:prstGeom prst="rect">
            <a:avLst/>
          </a:prstGeom>
        </p:spPr>
      </p:pic>
    </p:spTree>
    <p:extLst>
      <p:ext uri="{BB962C8B-B14F-4D97-AF65-F5344CB8AC3E}">
        <p14:creationId xmlns:p14="http://schemas.microsoft.com/office/powerpoint/2010/main" val="335291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9DE20-0C5A-4584-8BE1-6DC2E087BBCB}"/>
              </a:ext>
            </a:extLst>
          </p:cNvPr>
          <p:cNvSpPr>
            <a:spLocks noGrp="1"/>
          </p:cNvSpPr>
          <p:nvPr>
            <p:ph idx="1"/>
          </p:nvPr>
        </p:nvSpPr>
        <p:spPr/>
        <p:txBody>
          <a:bodyPr vert="horz" lIns="91440" tIns="45720" rIns="91440" bIns="45720" rtlCol="0" anchor="t">
            <a:normAutofit/>
          </a:bodyPr>
          <a:lstStyle/>
          <a:p>
            <a:endParaRPr lang="en-GB" dirty="0"/>
          </a:p>
          <a:p>
            <a:endParaRPr lang="en-GB" dirty="0"/>
          </a:p>
        </p:txBody>
      </p:sp>
      <p:sp>
        <p:nvSpPr>
          <p:cNvPr id="7" name="TextBox 6">
            <a:extLst>
              <a:ext uri="{FF2B5EF4-FFF2-40B4-BE49-F238E27FC236}">
                <a16:creationId xmlns:a16="http://schemas.microsoft.com/office/drawing/2014/main" id="{C9A3E312-AF96-47D5-951C-EEE35C73F0C1}"/>
              </a:ext>
            </a:extLst>
          </p:cNvPr>
          <p:cNvSpPr txBox="1"/>
          <p:nvPr/>
        </p:nvSpPr>
        <p:spPr>
          <a:xfrm>
            <a:off x="760164" y="281625"/>
            <a:ext cx="7425869"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Self check-in: key human factors when working under pressure</a:t>
            </a:r>
            <a:endParaRPr lang="en-GB" sz="3600" dirty="0"/>
          </a:p>
        </p:txBody>
      </p:sp>
      <p:pic>
        <p:nvPicPr>
          <p:cNvPr id="6" name="Picture 5">
            <a:extLst>
              <a:ext uri="{FF2B5EF4-FFF2-40B4-BE49-F238E27FC236}">
                <a16:creationId xmlns:a16="http://schemas.microsoft.com/office/drawing/2014/main" id="{229AF3DB-C874-F433-0DD5-2B86D67BA1B0}"/>
              </a:ext>
            </a:extLst>
          </p:cNvPr>
          <p:cNvPicPr>
            <a:picLocks noChangeAspect="1"/>
          </p:cNvPicPr>
          <p:nvPr/>
        </p:nvPicPr>
        <p:blipFill rotWithShape="1">
          <a:blip r:embed="rId4"/>
          <a:srcRect l="20568" t="18827" r="23750" b="31818"/>
          <a:stretch/>
        </p:blipFill>
        <p:spPr>
          <a:xfrm>
            <a:off x="760164" y="1774190"/>
            <a:ext cx="7863382" cy="3920548"/>
          </a:xfrm>
          <a:prstGeom prst="rect">
            <a:avLst/>
          </a:prstGeom>
        </p:spPr>
      </p:pic>
    </p:spTree>
    <p:extLst>
      <p:ext uri="{BB962C8B-B14F-4D97-AF65-F5344CB8AC3E}">
        <p14:creationId xmlns:p14="http://schemas.microsoft.com/office/powerpoint/2010/main" val="130388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3CABA90-3A89-43F3-86CC-A3115A173333}"/>
              </a:ext>
            </a:extLst>
          </p:cNvPr>
          <p:cNvSpPr txBox="1"/>
          <p:nvPr/>
        </p:nvSpPr>
        <p:spPr>
          <a:xfrm>
            <a:off x="760164" y="293932"/>
            <a:ext cx="7172338" cy="1323439"/>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Cognitive control and task fixation</a:t>
            </a:r>
            <a:endParaRPr lang="en-GB" sz="4000" dirty="0"/>
          </a:p>
        </p:txBody>
      </p:sp>
      <p:sp>
        <p:nvSpPr>
          <p:cNvPr id="3" name="Content Placeholder 2">
            <a:extLst>
              <a:ext uri="{FF2B5EF4-FFF2-40B4-BE49-F238E27FC236}">
                <a16:creationId xmlns:a16="http://schemas.microsoft.com/office/drawing/2014/main" id="{581C3EBF-2CA2-4A50-91D6-6D1ECD509DF4}"/>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Trauma video from 24 hours in A&amp;E</a:t>
            </a:r>
          </a:p>
        </p:txBody>
      </p:sp>
      <p:pic>
        <p:nvPicPr>
          <p:cNvPr id="4" name="Online Media 3" title="24 Hours in A&amp;E | These are HEART WRENCHING scenes from A&amp;E">
            <a:hlinkClick r:id="" action="ppaction://media"/>
            <a:extLst>
              <a:ext uri="{FF2B5EF4-FFF2-40B4-BE49-F238E27FC236}">
                <a16:creationId xmlns:a16="http://schemas.microsoft.com/office/drawing/2014/main" id="{2D94B399-9E39-23EF-BF0E-24028F18EF53}"/>
              </a:ext>
            </a:extLst>
          </p:cNvPr>
          <p:cNvPicPr>
            <a:picLocks noRot="1" noChangeAspect="1"/>
          </p:cNvPicPr>
          <p:nvPr>
            <a:videoFile r:link="rId1"/>
          </p:nvPr>
        </p:nvPicPr>
        <p:blipFill>
          <a:blip r:embed="rId5"/>
          <a:stretch>
            <a:fillRect/>
          </a:stretch>
        </p:blipFill>
        <p:spPr>
          <a:xfrm>
            <a:off x="1764146" y="2565977"/>
            <a:ext cx="5003372" cy="2826905"/>
          </a:xfrm>
          <a:prstGeom prst="rect">
            <a:avLst/>
          </a:prstGeom>
        </p:spPr>
      </p:pic>
      <p:sp>
        <p:nvSpPr>
          <p:cNvPr id="8" name="TextBox 7">
            <a:hlinkClick r:id="rId6"/>
            <a:extLst>
              <a:ext uri="{FF2B5EF4-FFF2-40B4-BE49-F238E27FC236}">
                <a16:creationId xmlns:a16="http://schemas.microsoft.com/office/drawing/2014/main" id="{B7087133-801F-2BC5-DD21-728A4BB94B60}"/>
              </a:ext>
            </a:extLst>
          </p:cNvPr>
          <p:cNvSpPr txBox="1"/>
          <p:nvPr/>
        </p:nvSpPr>
        <p:spPr>
          <a:xfrm>
            <a:off x="760164" y="5820392"/>
            <a:ext cx="4572000" cy="400110"/>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https://youtu.be/8lvgYmcLbKk</a:t>
            </a:r>
          </a:p>
        </p:txBody>
      </p:sp>
    </p:spTree>
    <p:extLst>
      <p:ext uri="{BB962C8B-B14F-4D97-AF65-F5344CB8AC3E}">
        <p14:creationId xmlns:p14="http://schemas.microsoft.com/office/powerpoint/2010/main" val="31285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latin typeface="Arial" panose="020B0604020202020204" pitchFamily="34" charset="0"/>
                <a:cs typeface="Arial" panose="020B0604020202020204" pitchFamily="34" charset="0"/>
              </a:rPr>
            </a:br>
            <a:endParaRPr lang="en-US" sz="4000" b="1" dirty="0">
              <a:solidFill>
                <a:schemeClr val="accent2"/>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3FE5F54-0573-4E01-8336-85EA2D7AC908}"/>
              </a:ext>
            </a:extLst>
          </p:cNvPr>
          <p:cNvGraphicFramePr/>
          <p:nvPr>
            <p:extLst>
              <p:ext uri="{D42A27DB-BD31-4B8C-83A1-F6EECF244321}">
                <p14:modId xmlns:p14="http://schemas.microsoft.com/office/powerpoint/2010/main" val="3924391740"/>
              </p:ext>
            </p:extLst>
          </p:nvPr>
        </p:nvGraphicFramePr>
        <p:xfrm>
          <a:off x="594911" y="1213221"/>
          <a:ext cx="8097126" cy="4517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peech Bubble: Rectangle with Corners Rounded 15">
            <a:extLst>
              <a:ext uri="{FF2B5EF4-FFF2-40B4-BE49-F238E27FC236}">
                <a16:creationId xmlns:a16="http://schemas.microsoft.com/office/drawing/2014/main" id="{9D3017CC-E057-4082-AD71-550CA315042C}"/>
              </a:ext>
            </a:extLst>
          </p:cNvPr>
          <p:cNvSpPr/>
          <p:nvPr/>
        </p:nvSpPr>
        <p:spPr>
          <a:xfrm>
            <a:off x="3521700" y="4479934"/>
            <a:ext cx="2006069" cy="1206595"/>
          </a:xfrm>
          <a:prstGeom prst="wedgeRoundRectCallout">
            <a:avLst>
              <a:gd name="adj1" fmla="val 57375"/>
              <a:gd name="adj2" fmla="val 72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 am going to seek a second opinion as this is a safety issue</a:t>
            </a:r>
          </a:p>
        </p:txBody>
      </p:sp>
      <p:sp>
        <p:nvSpPr>
          <p:cNvPr id="17" name="Speech Bubble: Rectangle with Corners Rounded 16">
            <a:extLst>
              <a:ext uri="{FF2B5EF4-FFF2-40B4-BE49-F238E27FC236}">
                <a16:creationId xmlns:a16="http://schemas.microsoft.com/office/drawing/2014/main" id="{23462E35-EF03-42A2-81AE-1F4F75E22E83}"/>
              </a:ext>
            </a:extLst>
          </p:cNvPr>
          <p:cNvSpPr/>
          <p:nvPr/>
        </p:nvSpPr>
        <p:spPr>
          <a:xfrm>
            <a:off x="760163" y="1347109"/>
            <a:ext cx="3183119" cy="905490"/>
          </a:xfrm>
          <a:prstGeom prst="wedgeRoundRectCallout">
            <a:avLst>
              <a:gd name="adj1" fmla="val 57375"/>
              <a:gd name="adj2" fmla="val 72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 am unfamiliar with the evidence underpinning your decision, could you teach me?</a:t>
            </a:r>
          </a:p>
        </p:txBody>
      </p:sp>
      <p:sp>
        <p:nvSpPr>
          <p:cNvPr id="18" name="Speech Bubble: Rectangle with Corners Rounded 17">
            <a:extLst>
              <a:ext uri="{FF2B5EF4-FFF2-40B4-BE49-F238E27FC236}">
                <a16:creationId xmlns:a16="http://schemas.microsoft.com/office/drawing/2014/main" id="{F92F2718-7ADF-4BF4-A53A-92AC43F835F0}"/>
              </a:ext>
            </a:extLst>
          </p:cNvPr>
          <p:cNvSpPr/>
          <p:nvPr/>
        </p:nvSpPr>
        <p:spPr>
          <a:xfrm>
            <a:off x="760163" y="4611516"/>
            <a:ext cx="2159551" cy="1206595"/>
          </a:xfrm>
          <a:prstGeom prst="wedgeRoundRectCallout">
            <a:avLst>
              <a:gd name="adj1" fmla="val 57375"/>
              <a:gd name="adj2" fmla="val 72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We need to consider an alternative plan to improve safety</a:t>
            </a:r>
          </a:p>
        </p:txBody>
      </p:sp>
      <p:sp>
        <p:nvSpPr>
          <p:cNvPr id="19" name="Speech Bubble: Rectangle with Corners Rounded 18">
            <a:extLst>
              <a:ext uri="{FF2B5EF4-FFF2-40B4-BE49-F238E27FC236}">
                <a16:creationId xmlns:a16="http://schemas.microsoft.com/office/drawing/2014/main" id="{4A6B5BAB-642C-4DB4-86AE-2FE47DF53962}"/>
              </a:ext>
            </a:extLst>
          </p:cNvPr>
          <p:cNvSpPr/>
          <p:nvPr/>
        </p:nvSpPr>
        <p:spPr>
          <a:xfrm>
            <a:off x="6546889" y="4699155"/>
            <a:ext cx="2159550" cy="1206595"/>
          </a:xfrm>
          <a:prstGeom prst="wedgeRoundRectCallout">
            <a:avLst>
              <a:gd name="adj1" fmla="val -56517"/>
              <a:gd name="adj2" fmla="val 731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Would you like me to seek a second opinion</a:t>
            </a:r>
          </a:p>
        </p:txBody>
      </p:sp>
      <p:sp>
        <p:nvSpPr>
          <p:cNvPr id="20" name="Speech Bubble: Rectangle with Corners Rounded 19">
            <a:extLst>
              <a:ext uri="{FF2B5EF4-FFF2-40B4-BE49-F238E27FC236}">
                <a16:creationId xmlns:a16="http://schemas.microsoft.com/office/drawing/2014/main" id="{DE698387-F177-401D-B31B-B57D37BCA44A}"/>
              </a:ext>
            </a:extLst>
          </p:cNvPr>
          <p:cNvSpPr/>
          <p:nvPr/>
        </p:nvSpPr>
        <p:spPr>
          <a:xfrm>
            <a:off x="5046852" y="1258453"/>
            <a:ext cx="3249264" cy="805791"/>
          </a:xfrm>
          <a:prstGeom prst="wedgeRoundRectCallout">
            <a:avLst>
              <a:gd name="adj1" fmla="val -47392"/>
              <a:gd name="adj2" fmla="val 91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 am concerned about the safety of the unborn baby or woman</a:t>
            </a:r>
          </a:p>
        </p:txBody>
      </p:sp>
      <p:sp>
        <p:nvSpPr>
          <p:cNvPr id="21" name="TextBox 20">
            <a:extLst>
              <a:ext uri="{FF2B5EF4-FFF2-40B4-BE49-F238E27FC236}">
                <a16:creationId xmlns:a16="http://schemas.microsoft.com/office/drawing/2014/main" id="{A032066A-0B03-4CA4-B77B-40DB4ECCA367}"/>
              </a:ext>
            </a:extLst>
          </p:cNvPr>
          <p:cNvSpPr txBox="1"/>
          <p:nvPr/>
        </p:nvSpPr>
        <p:spPr>
          <a:xfrm>
            <a:off x="760163" y="386614"/>
            <a:ext cx="7535953"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Case study</a:t>
            </a:r>
            <a:endParaRPr lang="en-GB" sz="4000" dirty="0"/>
          </a:p>
        </p:txBody>
      </p:sp>
    </p:spTree>
    <p:extLst>
      <p:ext uri="{BB962C8B-B14F-4D97-AF65-F5344CB8AC3E}">
        <p14:creationId xmlns:p14="http://schemas.microsoft.com/office/powerpoint/2010/main" val="193252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3CABA90-3A89-43F3-86CC-A3115A173333}"/>
              </a:ext>
            </a:extLst>
          </p:cNvPr>
          <p:cNvSpPr txBox="1"/>
          <p:nvPr/>
        </p:nvSpPr>
        <p:spPr>
          <a:xfrm>
            <a:off x="760164" y="564095"/>
            <a:ext cx="7172338"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Halt</a:t>
            </a:r>
            <a:endParaRPr lang="en-GB" sz="4000" dirty="0"/>
          </a:p>
        </p:txBody>
      </p:sp>
      <p:sp>
        <p:nvSpPr>
          <p:cNvPr id="7" name="TextBox 6">
            <a:extLst>
              <a:ext uri="{FF2B5EF4-FFF2-40B4-BE49-F238E27FC236}">
                <a16:creationId xmlns:a16="http://schemas.microsoft.com/office/drawing/2014/main" id="{DC22C15C-B03E-4BEB-ACDC-135B0893E8E8}"/>
              </a:ext>
            </a:extLst>
          </p:cNvPr>
          <p:cNvSpPr txBox="1"/>
          <p:nvPr/>
        </p:nvSpPr>
        <p:spPr>
          <a:xfrm>
            <a:off x="4066328" y="1488703"/>
            <a:ext cx="4572000" cy="4455835"/>
          </a:xfrm>
          <a:prstGeom prst="rect">
            <a:avLst/>
          </a:prstGeom>
          <a:noFill/>
        </p:spPr>
        <p:txBody>
          <a:bodyPr wrap="square">
            <a:spAutoFit/>
          </a:bodyPr>
          <a:lstStyle/>
          <a:p>
            <a:pPr algn="l">
              <a:lnSpc>
                <a:spcPct val="150000"/>
              </a:lnSpc>
              <a:buFont typeface="Arial" panose="020B0604020202020204" pitchFamily="34" charset="0"/>
              <a:buChar char="•"/>
            </a:pPr>
            <a:r>
              <a:rPr lang="en-US" sz="2400" b="1" i="0" dirty="0">
                <a:solidFill>
                  <a:srgbClr val="FF6032"/>
                </a:solidFill>
                <a:effectLst/>
                <a:latin typeface="Arial" panose="020B0604020202020204" pitchFamily="34" charset="0"/>
                <a:cs typeface="Arial" panose="020B0604020202020204" pitchFamily="34" charset="0"/>
              </a:rPr>
              <a:t>H</a:t>
            </a:r>
            <a:r>
              <a:rPr lang="en-GB" sz="2400" b="0" i="0" dirty="0" err="1">
                <a:effectLst/>
                <a:latin typeface="Arial" panose="020B0604020202020204" pitchFamily="34" charset="0"/>
                <a:cs typeface="Arial" panose="020B0604020202020204" pitchFamily="34" charset="0"/>
              </a:rPr>
              <a:t>ave</a:t>
            </a:r>
            <a:r>
              <a:rPr lang="en-GB" sz="2400" b="0" i="0" dirty="0">
                <a:effectLst/>
                <a:latin typeface="Arial" panose="020B0604020202020204" pitchFamily="34" charset="0"/>
                <a:cs typeface="Arial" panose="020B0604020202020204" pitchFamily="34" charset="0"/>
              </a:rPr>
              <a:t> you noticed/considered? </a:t>
            </a:r>
          </a:p>
          <a:p>
            <a:pPr algn="l">
              <a:lnSpc>
                <a:spcPct val="150000"/>
              </a:lnSpc>
              <a:buFont typeface="Arial" panose="020B0604020202020204" pitchFamily="34" charset="0"/>
              <a:buChar char="•"/>
            </a:pPr>
            <a:r>
              <a:rPr lang="en-US" sz="2400" b="1" i="0" dirty="0">
                <a:solidFill>
                  <a:srgbClr val="FF6032"/>
                </a:solidFill>
                <a:effectLst/>
                <a:latin typeface="Arial" panose="020B0604020202020204" pitchFamily="34" charset="0"/>
                <a:cs typeface="Arial" panose="020B0604020202020204" pitchFamily="34" charset="0"/>
              </a:rPr>
              <a:t>A</a:t>
            </a:r>
            <a:r>
              <a:rPr lang="en-GB" sz="2400" b="0" i="0" dirty="0" err="1">
                <a:effectLst/>
                <a:latin typeface="Arial" panose="020B0604020202020204" pitchFamily="34" charset="0"/>
                <a:cs typeface="Arial" panose="020B0604020202020204" pitchFamily="34" charset="0"/>
              </a:rPr>
              <a:t>sk</a:t>
            </a:r>
            <a:r>
              <a:rPr lang="en-GB" sz="2400" b="0" i="0" dirty="0">
                <a:effectLst/>
                <a:latin typeface="Arial" panose="020B0604020202020204" pitchFamily="34" charset="0"/>
                <a:cs typeface="Arial" panose="020B0604020202020204" pitchFamily="34" charset="0"/>
              </a:rPr>
              <a:t> did they hear/consider your suggestion? </a:t>
            </a:r>
          </a:p>
          <a:p>
            <a:pPr algn="l">
              <a:lnSpc>
                <a:spcPct val="150000"/>
              </a:lnSpc>
              <a:buFont typeface="Arial" panose="020B0604020202020204" pitchFamily="34" charset="0"/>
              <a:buChar char="•"/>
            </a:pPr>
            <a:r>
              <a:rPr lang="en-US" sz="2400" b="1" i="0" dirty="0">
                <a:solidFill>
                  <a:srgbClr val="FF6032"/>
                </a:solidFill>
                <a:effectLst/>
                <a:latin typeface="Arial" panose="020B0604020202020204" pitchFamily="34" charset="0"/>
                <a:cs typeface="Arial" panose="020B0604020202020204" pitchFamily="34" charset="0"/>
              </a:rPr>
              <a:t>L</a:t>
            </a:r>
            <a:r>
              <a:rPr lang="en-GB" sz="2400" b="0" i="0" dirty="0">
                <a:effectLst/>
                <a:latin typeface="Arial" panose="020B0604020202020204" pitchFamily="34" charset="0"/>
                <a:cs typeface="Arial" panose="020B0604020202020204" pitchFamily="34" charset="0"/>
              </a:rPr>
              <a:t>et them know that this is a patient safety issue </a:t>
            </a:r>
          </a:p>
          <a:p>
            <a:pPr algn="l">
              <a:lnSpc>
                <a:spcPct val="150000"/>
              </a:lnSpc>
              <a:buFont typeface="Arial" panose="020B0604020202020204" pitchFamily="34" charset="0"/>
              <a:buChar char="•"/>
            </a:pPr>
            <a:r>
              <a:rPr lang="en-US" sz="2400" b="1" i="0" dirty="0">
                <a:solidFill>
                  <a:srgbClr val="FF6032"/>
                </a:solidFill>
                <a:effectLst/>
                <a:latin typeface="Arial" panose="020B0604020202020204" pitchFamily="34" charset="0"/>
                <a:cs typeface="Arial" panose="020B0604020202020204" pitchFamily="34" charset="0"/>
              </a:rPr>
              <a:t>T</a:t>
            </a:r>
            <a:r>
              <a:rPr lang="en-GB" sz="2400" b="0" i="0" dirty="0">
                <a:effectLst/>
                <a:latin typeface="Arial" panose="020B0604020202020204" pitchFamily="34" charset="0"/>
                <a:cs typeface="Arial" panose="020B0604020202020204" pitchFamily="34" charset="0"/>
              </a:rPr>
              <a:t>ell the team to STOP until the consensus agreement supports that it is safe to continue</a:t>
            </a:r>
          </a:p>
        </p:txBody>
      </p:sp>
      <p:pic>
        <p:nvPicPr>
          <p:cNvPr id="11" name="Picture 8">
            <a:extLst>
              <a:ext uri="{FF2B5EF4-FFF2-40B4-BE49-F238E27FC236}">
                <a16:creationId xmlns:a16="http://schemas.microsoft.com/office/drawing/2014/main" id="{504B3677-BD2D-455F-944B-FE6320DBBB6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8650" y="1623988"/>
            <a:ext cx="306874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79CF87C-7AAC-4587-9BD1-F4AE788FBC97}"/>
              </a:ext>
            </a:extLst>
          </p:cNvPr>
          <p:cNvPicPr>
            <a:picLocks noChangeAspect="1"/>
          </p:cNvPicPr>
          <p:nvPr/>
        </p:nvPicPr>
        <p:blipFill rotWithShape="1">
          <a:blip r:embed="rId4"/>
          <a:srcRect l="22727" t="15401" r="28541" b="27172"/>
          <a:stretch/>
        </p:blipFill>
        <p:spPr>
          <a:xfrm>
            <a:off x="1137505" y="950161"/>
            <a:ext cx="6868989" cy="4553197"/>
          </a:xfrm>
          <a:prstGeom prst="rect">
            <a:avLst/>
          </a:prstGeom>
        </p:spPr>
      </p:pic>
    </p:spTree>
    <p:extLst>
      <p:ext uri="{BB962C8B-B14F-4D97-AF65-F5344CB8AC3E}">
        <p14:creationId xmlns:p14="http://schemas.microsoft.com/office/powerpoint/2010/main" val="284966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BA1548F6-ED03-4623-83E0-281EE3DFACBB}"/>
              </a:ext>
            </a:extLst>
          </p:cNvPr>
          <p:cNvGraphicFramePr/>
          <p:nvPr>
            <p:extLst>
              <p:ext uri="{D42A27DB-BD31-4B8C-83A1-F6EECF244321}">
                <p14:modId xmlns:p14="http://schemas.microsoft.com/office/powerpoint/2010/main" val="228919188"/>
              </p:ext>
            </p:extLst>
          </p:nvPr>
        </p:nvGraphicFramePr>
        <p:xfrm>
          <a:off x="594911" y="935182"/>
          <a:ext cx="7728208" cy="533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9F559E4A-1F88-4D3E-AECB-ED6E10C580CF}"/>
              </a:ext>
            </a:extLst>
          </p:cNvPr>
          <p:cNvSpPr txBox="1"/>
          <p:nvPr/>
        </p:nvSpPr>
        <p:spPr>
          <a:xfrm>
            <a:off x="429658" y="341413"/>
            <a:ext cx="7172338"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Human factors</a:t>
            </a:r>
            <a:endParaRPr lang="en-GB" sz="4000" dirty="0"/>
          </a:p>
        </p:txBody>
      </p:sp>
    </p:spTree>
    <p:extLst>
      <p:ext uri="{BB962C8B-B14F-4D97-AF65-F5344CB8AC3E}">
        <p14:creationId xmlns:p14="http://schemas.microsoft.com/office/powerpoint/2010/main" val="332748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1842575" y="614848"/>
            <a:ext cx="7886700" cy="1325563"/>
          </a:xfrm>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44E5998C-47CE-4A18-89BD-51AD4BDE26D1}"/>
              </a:ext>
            </a:extLst>
          </p:cNvPr>
          <p:cNvPicPr>
            <a:picLocks noGrp="1" noChangeAspect="1"/>
          </p:cNvPicPr>
          <p:nvPr>
            <p:ph idx="1"/>
          </p:nvPr>
        </p:nvPicPr>
        <p:blipFill>
          <a:blip r:embed="rId4"/>
          <a:stretch>
            <a:fillRect/>
          </a:stretch>
        </p:blipFill>
        <p:spPr>
          <a:xfrm>
            <a:off x="856403" y="2357921"/>
            <a:ext cx="2435369" cy="1763964"/>
          </a:xfrm>
          <a:prstGeom prst="rect">
            <a:avLst/>
          </a:prstGeom>
        </p:spPr>
      </p:pic>
      <p:sp>
        <p:nvSpPr>
          <p:cNvPr id="9" name="TextBox 8">
            <a:extLst>
              <a:ext uri="{FF2B5EF4-FFF2-40B4-BE49-F238E27FC236}">
                <a16:creationId xmlns:a16="http://schemas.microsoft.com/office/drawing/2014/main" id="{CE895222-45C5-48A7-BC8E-F3FEE4E16C7E}"/>
              </a:ext>
            </a:extLst>
          </p:cNvPr>
          <p:cNvSpPr txBox="1"/>
          <p:nvPr/>
        </p:nvSpPr>
        <p:spPr>
          <a:xfrm>
            <a:off x="3453272" y="1190285"/>
            <a:ext cx="5493434" cy="5078313"/>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example takes place on a busy antenatal ward. The ward is short staffed, the phone is ringing and several women require medication. There are two midwives on shift: a junior midwife and senior midwife. A senior clinic midwife arrives on the ward and hands over care of a 35 week primigravida to the junior midwife.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handover, the senior midwife asks the junior midwife to sign a CTG saying: "Could you just sign this for me quickly, it's normal".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junior midwife classifies the CTG as normal and continues attending to the handover.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think contributed to the incorrect classifying of this antenatal CTG?</a:t>
            </a:r>
          </a:p>
        </p:txBody>
      </p:sp>
      <p:sp>
        <p:nvSpPr>
          <p:cNvPr id="6" name="TextBox 5">
            <a:extLst>
              <a:ext uri="{FF2B5EF4-FFF2-40B4-BE49-F238E27FC236}">
                <a16:creationId xmlns:a16="http://schemas.microsoft.com/office/drawing/2014/main" id="{45D70D31-BC62-43FF-AD15-F63E1658A0F5}"/>
              </a:ext>
            </a:extLst>
          </p:cNvPr>
          <p:cNvSpPr txBox="1"/>
          <p:nvPr/>
        </p:nvSpPr>
        <p:spPr>
          <a:xfrm>
            <a:off x="594911" y="388525"/>
            <a:ext cx="7172338"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Case study</a:t>
            </a:r>
            <a:endParaRPr lang="en-GB" sz="4000" dirty="0"/>
          </a:p>
        </p:txBody>
      </p:sp>
    </p:spTree>
    <p:extLst>
      <p:ext uri="{BB962C8B-B14F-4D97-AF65-F5344CB8AC3E}">
        <p14:creationId xmlns:p14="http://schemas.microsoft.com/office/powerpoint/2010/main" val="73643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Learning outcomes</a:t>
            </a:r>
          </a:p>
        </p:txBody>
      </p:sp>
      <p:graphicFrame>
        <p:nvGraphicFramePr>
          <p:cNvPr id="3" name="Diagram 2">
            <a:extLst>
              <a:ext uri="{FF2B5EF4-FFF2-40B4-BE49-F238E27FC236}">
                <a16:creationId xmlns:a16="http://schemas.microsoft.com/office/drawing/2014/main" id="{1F190AEC-2ACD-063C-35FC-DCFCA54E012C}"/>
              </a:ext>
            </a:extLst>
          </p:cNvPr>
          <p:cNvGraphicFramePr/>
          <p:nvPr>
            <p:extLst>
              <p:ext uri="{D42A27DB-BD31-4B8C-83A1-F6EECF244321}">
                <p14:modId xmlns:p14="http://schemas.microsoft.com/office/powerpoint/2010/main" val="2373922596"/>
              </p:ext>
            </p:extLst>
          </p:nvPr>
        </p:nvGraphicFramePr>
        <p:xfrm>
          <a:off x="787977" y="1771072"/>
          <a:ext cx="74416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400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1842575" y="614848"/>
            <a:ext cx="7886700" cy="1325563"/>
          </a:xfrm>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CF2A6B-BE99-45E0-A147-989D4EA381DD}"/>
              </a:ext>
            </a:extLst>
          </p:cNvPr>
          <p:cNvSpPr txBox="1"/>
          <p:nvPr/>
        </p:nvSpPr>
        <p:spPr>
          <a:xfrm>
            <a:off x="4279871" y="3557384"/>
            <a:ext cx="584258" cy="461665"/>
          </a:xfrm>
          <a:prstGeom prst="rect">
            <a:avLst/>
          </a:prstGeom>
          <a:solidFill>
            <a:srgbClr val="FF6032"/>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latin typeface="Arial" panose="020B0604020202020204" pitchFamily="34" charset="0"/>
                <a:cs typeface="Arial" panose="020B0604020202020204" pitchFamily="34" charset="0"/>
              </a:rPr>
              <a:t>Or</a:t>
            </a:r>
          </a:p>
        </p:txBody>
      </p:sp>
      <p:sp>
        <p:nvSpPr>
          <p:cNvPr id="3" name="Speech Bubble: Rectangle 2">
            <a:extLst>
              <a:ext uri="{FF2B5EF4-FFF2-40B4-BE49-F238E27FC236}">
                <a16:creationId xmlns:a16="http://schemas.microsoft.com/office/drawing/2014/main" id="{E72ACA38-A1A9-4EAB-A3A7-256F1697D0C9}"/>
              </a:ext>
            </a:extLst>
          </p:cNvPr>
          <p:cNvSpPr/>
          <p:nvPr/>
        </p:nvSpPr>
        <p:spPr>
          <a:xfrm>
            <a:off x="1034535" y="1311890"/>
            <a:ext cx="2545200" cy="1688400"/>
          </a:xfrm>
          <a:prstGeom prst="wedgeRectCallout">
            <a:avLst>
              <a:gd name="adj1" fmla="val 70706"/>
              <a:gd name="adj2" fmla="val 8298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This CTG is normal isn’t it?</a:t>
            </a:r>
          </a:p>
        </p:txBody>
      </p:sp>
      <p:sp>
        <p:nvSpPr>
          <p:cNvPr id="9" name="Speech Bubble: Rectangle 8">
            <a:extLst>
              <a:ext uri="{FF2B5EF4-FFF2-40B4-BE49-F238E27FC236}">
                <a16:creationId xmlns:a16="http://schemas.microsoft.com/office/drawing/2014/main" id="{773849B9-B7AC-4719-AA88-91FD205082F7}"/>
              </a:ext>
            </a:extLst>
          </p:cNvPr>
          <p:cNvSpPr/>
          <p:nvPr/>
        </p:nvSpPr>
        <p:spPr>
          <a:xfrm>
            <a:off x="5758122" y="4072672"/>
            <a:ext cx="2544214" cy="1689835"/>
          </a:xfrm>
          <a:prstGeom prst="wedgeRectCallout">
            <a:avLst>
              <a:gd name="adj1" fmla="val -89968"/>
              <a:gd name="adj2" fmla="val -3415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How would you categorise this CTG?</a:t>
            </a:r>
          </a:p>
        </p:txBody>
      </p:sp>
      <p:sp>
        <p:nvSpPr>
          <p:cNvPr id="12" name="TextBox 11">
            <a:extLst>
              <a:ext uri="{FF2B5EF4-FFF2-40B4-BE49-F238E27FC236}">
                <a16:creationId xmlns:a16="http://schemas.microsoft.com/office/drawing/2014/main" id="{B084D6B5-260C-4815-AF70-5ADE7AED7412}"/>
              </a:ext>
            </a:extLst>
          </p:cNvPr>
          <p:cNvSpPr txBox="1"/>
          <p:nvPr/>
        </p:nvSpPr>
        <p:spPr>
          <a:xfrm>
            <a:off x="760164" y="331462"/>
            <a:ext cx="7172338"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Rephrasing questions</a:t>
            </a:r>
            <a:endParaRPr lang="en-GB" sz="4000" dirty="0"/>
          </a:p>
        </p:txBody>
      </p:sp>
    </p:spTree>
    <p:extLst>
      <p:ext uri="{BB962C8B-B14F-4D97-AF65-F5344CB8AC3E}">
        <p14:creationId xmlns:p14="http://schemas.microsoft.com/office/powerpoint/2010/main" val="263580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1842575" y="614848"/>
            <a:ext cx="7886700" cy="1325563"/>
          </a:xfrm>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C82B4F8-9FE6-4978-9DE8-7BCDDE4AE592}"/>
              </a:ext>
            </a:extLst>
          </p:cNvPr>
          <p:cNvSpPr>
            <a:spLocks noGrp="1"/>
          </p:cNvSpPr>
          <p:nvPr>
            <p:ph idx="1"/>
          </p:nvPr>
        </p:nvSpPr>
        <p:spPr>
          <a:xfrm>
            <a:off x="6572251" y="6068291"/>
            <a:ext cx="1750868" cy="286457"/>
          </a:xfrm>
        </p:spPr>
        <p:txBody>
          <a:bodyPr>
            <a:normAutofit/>
          </a:bodyPr>
          <a:lstStyle/>
          <a:p>
            <a:pPr marL="0" indent="0">
              <a:buNone/>
            </a:pPr>
            <a:r>
              <a:rPr lang="en-GB" sz="1100" dirty="0">
                <a:latin typeface="Arial" panose="020B0604020202020204" pitchFamily="34" charset="0"/>
                <a:cs typeface="Arial" panose="020B0604020202020204" pitchFamily="34" charset="0"/>
                <a:hlinkClick r:id="rId4"/>
              </a:rPr>
              <a:t>The HFACS Framework</a:t>
            </a:r>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CF2A6B-BE99-45E0-A147-989D4EA381DD}"/>
              </a:ext>
            </a:extLst>
          </p:cNvPr>
          <p:cNvSpPr txBox="1"/>
          <p:nvPr/>
        </p:nvSpPr>
        <p:spPr>
          <a:xfrm>
            <a:off x="4187483" y="2733822"/>
            <a:ext cx="1441445" cy="646331"/>
          </a:xfrm>
          <a:prstGeom prst="rect">
            <a:avLst/>
          </a:prstGeom>
          <a:noFill/>
        </p:spPr>
        <p:txBody>
          <a:bodyPr wrap="square" rtlCol="0">
            <a:spAutoFit/>
          </a:bodyPr>
          <a:lstStyle/>
          <a:p>
            <a:endParaRPr lang="en-GB" dirty="0"/>
          </a:p>
          <a:p>
            <a:endParaRPr lang="en-GB" dirty="0"/>
          </a:p>
        </p:txBody>
      </p:sp>
      <p:pic>
        <p:nvPicPr>
          <p:cNvPr id="7" name="Picture 2">
            <a:extLst>
              <a:ext uri="{FF2B5EF4-FFF2-40B4-BE49-F238E27FC236}">
                <a16:creationId xmlns:a16="http://schemas.microsoft.com/office/drawing/2014/main" id="{FC0402C4-AACD-4B98-AC1B-8D5FD7EFD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04" y="1446159"/>
            <a:ext cx="7239990" cy="4473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50B112-F016-489D-8779-E104FA0103FA}"/>
              </a:ext>
            </a:extLst>
          </p:cNvPr>
          <p:cNvSpPr txBox="1"/>
          <p:nvPr/>
        </p:nvSpPr>
        <p:spPr>
          <a:xfrm>
            <a:off x="822456" y="512596"/>
            <a:ext cx="7172338"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The HFACS Framework</a:t>
            </a:r>
          </a:p>
        </p:txBody>
      </p:sp>
    </p:spTree>
    <p:extLst>
      <p:ext uri="{BB962C8B-B14F-4D97-AF65-F5344CB8AC3E}">
        <p14:creationId xmlns:p14="http://schemas.microsoft.com/office/powerpoint/2010/main" val="254676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7DB3A-DD4C-4E34-9256-93DA8B1E6FD8}"/>
              </a:ext>
            </a:extLst>
          </p:cNvPr>
          <p:cNvPicPr>
            <a:picLocks noChangeAspect="1"/>
          </p:cNvPicPr>
          <p:nvPr/>
        </p:nvPicPr>
        <p:blipFill rotWithShape="1">
          <a:blip r:embed="rId4"/>
          <a:srcRect l="56477" t="43939" r="8314" b="5257"/>
          <a:stretch/>
        </p:blipFill>
        <p:spPr>
          <a:xfrm>
            <a:off x="1673750" y="1073231"/>
            <a:ext cx="6399172" cy="5193727"/>
          </a:xfrm>
          <a:prstGeom prst="rect">
            <a:avLst/>
          </a:prstGeom>
        </p:spPr>
      </p:pic>
      <p:sp>
        <p:nvSpPr>
          <p:cNvPr id="4" name="Title 1">
            <a:extLst>
              <a:ext uri="{FF2B5EF4-FFF2-40B4-BE49-F238E27FC236}">
                <a16:creationId xmlns:a16="http://schemas.microsoft.com/office/drawing/2014/main" id="{FB7C33E1-BC42-76B5-E047-48DB9DE1DE07}"/>
              </a:ext>
            </a:extLst>
          </p:cNvPr>
          <p:cNvSpPr>
            <a:spLocks noGrp="1"/>
          </p:cNvSpPr>
          <p:nvPr>
            <p:ph type="title"/>
          </p:nvPr>
        </p:nvSpPr>
        <p:spPr>
          <a:xfrm>
            <a:off x="628650" y="84571"/>
            <a:ext cx="7886700" cy="132556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Human factors</a:t>
            </a:r>
          </a:p>
        </p:txBody>
      </p:sp>
    </p:spTree>
    <p:extLst>
      <p:ext uri="{BB962C8B-B14F-4D97-AF65-F5344CB8AC3E}">
        <p14:creationId xmlns:p14="http://schemas.microsoft.com/office/powerpoint/2010/main" val="357349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 descr="Graphical user interface&#10;&#10;Description automatically generated">
            <a:extLst>
              <a:ext uri="{FF2B5EF4-FFF2-40B4-BE49-F238E27FC236}">
                <a16:creationId xmlns:a16="http://schemas.microsoft.com/office/drawing/2014/main" id="{BF9F6FC2-72DC-43DB-934C-43C8C9D6B8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8" r="15508"/>
          <a:stretch/>
        </p:blipFill>
        <p:spPr bwMode="auto">
          <a:xfrm>
            <a:off x="1031924" y="338018"/>
            <a:ext cx="6930835" cy="5978151"/>
          </a:xfrm>
          <a:custGeom>
            <a:avLst/>
            <a:gdLst/>
            <a:ahLst/>
            <a:cxnLst/>
            <a:rect l="l" t="t" r="r" b="b"/>
            <a:pathLst>
              <a:path w="7950886" h="6858000">
                <a:moveTo>
                  <a:pt x="1964633" y="0"/>
                </a:moveTo>
                <a:lnTo>
                  <a:pt x="5986254" y="0"/>
                </a:lnTo>
                <a:lnTo>
                  <a:pt x="6036855" y="29095"/>
                </a:lnTo>
                <a:cubicBezTo>
                  <a:pt x="7184362" y="726337"/>
                  <a:pt x="7950886" y="1988153"/>
                  <a:pt x="7950886" y="3429000"/>
                </a:cubicBezTo>
                <a:cubicBezTo>
                  <a:pt x="7950886" y="4869847"/>
                  <a:pt x="7184362" y="6131663"/>
                  <a:pt x="6036855" y="6828905"/>
                </a:cubicBezTo>
                <a:lnTo>
                  <a:pt x="5986253" y="6858000"/>
                </a:lnTo>
                <a:lnTo>
                  <a:pt x="1964633" y="6858000"/>
                </a:lnTo>
                <a:lnTo>
                  <a:pt x="1914032" y="6828905"/>
                </a:lnTo>
                <a:cubicBezTo>
                  <a:pt x="766525" y="6131663"/>
                  <a:pt x="0" y="4869847"/>
                  <a:pt x="0" y="3429000"/>
                </a:cubicBezTo>
                <a:cubicBezTo>
                  <a:pt x="0" y="1988153"/>
                  <a:pt x="766525" y="726337"/>
                  <a:pt x="1914032" y="290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4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90909"/>
            <a:ext cx="7886700" cy="132556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Human factors</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3130053" y="1558103"/>
            <a:ext cx="4960404" cy="1501469"/>
          </a:xfrm>
        </p:spPr>
        <p:txBody>
          <a:bodyPr>
            <a:normAutofit/>
          </a:bodyPr>
          <a:lstStyle/>
          <a:p>
            <a:pPr marL="0" indent="0">
              <a:buNone/>
            </a:pPr>
            <a:r>
              <a:rPr lang="en-GB" sz="1800" b="0" i="0" dirty="0">
                <a:effectLst/>
                <a:latin typeface="Arial" panose="020B0604020202020204" pitchFamily="34" charset="0"/>
                <a:cs typeface="Arial" panose="020B0604020202020204" pitchFamily="34" charset="0"/>
              </a:rPr>
              <a:t>The captain’s </a:t>
            </a:r>
            <a:r>
              <a:rPr lang="en-GB" sz="1800" b="1" i="0" dirty="0">
                <a:effectLst/>
                <a:latin typeface="Arial" panose="020B0604020202020204" pitchFamily="34" charset="0"/>
                <a:cs typeface="Arial" panose="020B0604020202020204" pitchFamily="34" charset="0"/>
              </a:rPr>
              <a:t>attention</a:t>
            </a:r>
            <a:r>
              <a:rPr lang="en-GB" sz="1800" b="0" i="0" dirty="0">
                <a:effectLst/>
                <a:latin typeface="Arial" panose="020B0604020202020204" pitchFamily="34" charset="0"/>
                <a:cs typeface="Arial" panose="020B0604020202020204" pitchFamily="34" charset="0"/>
              </a:rPr>
              <a:t> was narrowed because he was stressed; he focused only on the task in front of him – this is known as </a:t>
            </a:r>
            <a:r>
              <a:rPr lang="en-GB" sz="1800" b="1" i="0" dirty="0">
                <a:effectLst/>
                <a:latin typeface="Arial" panose="020B0604020202020204" pitchFamily="34" charset="0"/>
                <a:cs typeface="Arial" panose="020B0604020202020204" pitchFamily="34" charset="0"/>
              </a:rPr>
              <a:t>task fixation</a:t>
            </a:r>
            <a:endParaRPr lang="en-GB"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5" name="Picture 2" descr="Showing fixation points at beginning of experimental tasks">
            <a:extLst>
              <a:ext uri="{FF2B5EF4-FFF2-40B4-BE49-F238E27FC236}">
                <a16:creationId xmlns:a16="http://schemas.microsoft.com/office/drawing/2014/main" id="{5763B7B8-AE4E-41D7-84CD-E449065D5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164" y="1382909"/>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5 Reasons You Should Speak Up (Even When You Think You Shouldn't) | Inc.com">
            <a:extLst>
              <a:ext uri="{FF2B5EF4-FFF2-40B4-BE49-F238E27FC236}">
                <a16:creationId xmlns:a16="http://schemas.microsoft.com/office/drawing/2014/main" id="{497710BA-0592-47CA-A382-A70472A20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629" y="456682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79D9E49-6B9C-433F-98E9-7710EE0F5623}"/>
              </a:ext>
            </a:extLst>
          </p:cNvPr>
          <p:cNvSpPr txBox="1"/>
          <p:nvPr/>
        </p:nvSpPr>
        <p:spPr>
          <a:xfrm>
            <a:off x="844053" y="4197496"/>
            <a:ext cx="4572000" cy="369332"/>
          </a:xfrm>
          <a:prstGeom prst="rect">
            <a:avLst/>
          </a:prstGeom>
          <a:noFill/>
        </p:spPr>
        <p:txBody>
          <a:bodyPr wrap="square">
            <a:spAutoFit/>
          </a:bodyPr>
          <a:lstStyle/>
          <a:p>
            <a:r>
              <a:rPr lang="en-GB" b="0" i="0" dirty="0">
                <a:effectLst/>
                <a:latin typeface="Arial" panose="020B0604020202020204" pitchFamily="34" charset="0"/>
                <a:cs typeface="Arial" panose="020B0604020202020204" pitchFamily="34" charset="0"/>
              </a:rPr>
              <a:t>The crew failed to </a:t>
            </a:r>
            <a:r>
              <a:rPr lang="en-GB" b="1" i="0" dirty="0">
                <a:effectLst/>
                <a:latin typeface="Arial" panose="020B0604020202020204" pitchFamily="34" charset="0"/>
                <a:cs typeface="Arial" panose="020B0604020202020204" pitchFamily="34" charset="0"/>
              </a:rPr>
              <a:t>speak up</a:t>
            </a:r>
            <a:endParaRPr lang="en-GB" dirty="0">
              <a:latin typeface="Arial" panose="020B0604020202020204" pitchFamily="34" charset="0"/>
              <a:cs typeface="Arial" panose="020B0604020202020204" pitchFamily="34" charset="0"/>
            </a:endParaRPr>
          </a:p>
        </p:txBody>
      </p:sp>
      <p:pic>
        <p:nvPicPr>
          <p:cNvPr id="28" name="Picture 4" descr="What is Cognitive Control | Explained in 2 min - YouTube">
            <a:extLst>
              <a:ext uri="{FF2B5EF4-FFF2-40B4-BE49-F238E27FC236}">
                <a16:creationId xmlns:a16="http://schemas.microsoft.com/office/drawing/2014/main" id="{43FCB848-CB09-4149-88B5-AA788D337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009" y="466839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00B7B53-7BE1-4C89-ABB9-54E8D0D02DAF}"/>
              </a:ext>
            </a:extLst>
          </p:cNvPr>
          <p:cNvSpPr txBox="1"/>
          <p:nvPr/>
        </p:nvSpPr>
        <p:spPr>
          <a:xfrm>
            <a:off x="4572000" y="2990763"/>
            <a:ext cx="4038527" cy="1754326"/>
          </a:xfrm>
          <a:prstGeom prst="rect">
            <a:avLst/>
          </a:prstGeom>
          <a:noFill/>
        </p:spPr>
        <p:txBody>
          <a:bodyPr wrap="square">
            <a:spAutoFit/>
          </a:bodyPr>
          <a:lstStyle/>
          <a:p>
            <a:r>
              <a:rPr lang="en-GB" b="0" i="0" dirty="0">
                <a:effectLst/>
                <a:latin typeface="Arial" panose="020B0604020202020204" pitchFamily="34" charset="0"/>
                <a:cs typeface="Arial" panose="020B0604020202020204" pitchFamily="34" charset="0"/>
              </a:rPr>
              <a:t>The captain ignored distracting stimuli. This is called </a:t>
            </a:r>
            <a:r>
              <a:rPr lang="en-GB" b="1" i="0" dirty="0">
                <a:effectLst/>
                <a:latin typeface="Arial" panose="020B0604020202020204" pitchFamily="34" charset="0"/>
                <a:cs typeface="Arial" panose="020B0604020202020204" pitchFamily="34" charset="0"/>
              </a:rPr>
              <a:t>cognitive control</a:t>
            </a:r>
            <a:r>
              <a:rPr lang="en-GB" b="0" i="0" dirty="0">
                <a:effectLst/>
                <a:latin typeface="Arial" panose="020B0604020202020204" pitchFamily="34" charset="0"/>
                <a:cs typeface="Arial" panose="020B0604020202020204" pitchFamily="34" charset="0"/>
              </a:rPr>
              <a:t>. For example, the captain ignored the time and the concerns of others in order to focus fully on the landing equipment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17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pic>
        <p:nvPicPr>
          <p:cNvPr id="11" name="Picture 2" descr="Helicopter View Pictures | Download Free Images on Unsplash">
            <a:extLst>
              <a:ext uri="{FF2B5EF4-FFF2-40B4-BE49-F238E27FC236}">
                <a16:creationId xmlns:a16="http://schemas.microsoft.com/office/drawing/2014/main" id="{334D2CD9-3E2C-4706-8530-1B80F2DA939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75977" y="1808163"/>
            <a:ext cx="6192046" cy="36454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CABA90-3A89-43F3-86CC-A3115A173333}"/>
              </a:ext>
            </a:extLst>
          </p:cNvPr>
          <p:cNvSpPr txBox="1"/>
          <p:nvPr/>
        </p:nvSpPr>
        <p:spPr>
          <a:xfrm>
            <a:off x="429658" y="614848"/>
            <a:ext cx="8527305"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Pre course videos</a:t>
            </a:r>
            <a:endParaRPr lang="en-GB" sz="4000" dirty="0"/>
          </a:p>
        </p:txBody>
      </p:sp>
    </p:spTree>
    <p:extLst>
      <p:ext uri="{BB962C8B-B14F-4D97-AF65-F5344CB8AC3E}">
        <p14:creationId xmlns:p14="http://schemas.microsoft.com/office/powerpoint/2010/main" val="41121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9DE20-0C5A-4584-8BE1-6DC2E087BBCB}"/>
              </a:ext>
            </a:extLst>
          </p:cNvPr>
          <p:cNvSpPr>
            <a:spLocks noGrp="1"/>
          </p:cNvSpPr>
          <p:nvPr>
            <p:ph idx="1"/>
          </p:nvPr>
        </p:nvSpPr>
        <p:spPr>
          <a:xfrm>
            <a:off x="628650" y="2220480"/>
            <a:ext cx="7886700" cy="2247611"/>
          </a:xfrm>
        </p:spPr>
        <p:txBody>
          <a:bodyPr>
            <a:normAutofit/>
          </a:bodyPr>
          <a:lstStyle/>
          <a:p>
            <a:pPr marL="0" indent="0" algn="ctr">
              <a:buNone/>
            </a:pPr>
            <a:r>
              <a:rPr lang="en-GB" sz="4000" dirty="0">
                <a:latin typeface="Arial" panose="020B0604020202020204" pitchFamily="34" charset="0"/>
                <a:cs typeface="Arial" panose="020B0604020202020204" pitchFamily="34" charset="0"/>
              </a:rPr>
              <a:t>In groups discuss what a good structure in the maternity unit looks like.</a:t>
            </a:r>
          </a:p>
          <a:p>
            <a:pPr algn="ctr"/>
            <a:endParaRPr lang="en-GB"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9A3E312-AF96-47D5-951C-EEE35C73F0C1}"/>
              </a:ext>
            </a:extLst>
          </p:cNvPr>
          <p:cNvSpPr txBox="1"/>
          <p:nvPr/>
        </p:nvSpPr>
        <p:spPr>
          <a:xfrm>
            <a:off x="760164" y="647805"/>
            <a:ext cx="7425869" cy="707886"/>
          </a:xfrm>
          <a:prstGeom prst="rect">
            <a:avLst/>
          </a:prstGeom>
          <a:noFill/>
        </p:spPr>
        <p:txBody>
          <a:bodyPr wrap="square">
            <a:spAutoFit/>
          </a:bodyPr>
          <a:lstStyle/>
          <a:p>
            <a:r>
              <a:rPr lang="en-US" sz="4000" b="1" dirty="0">
                <a:solidFill>
                  <a:schemeClr val="accent2"/>
                </a:solidFill>
                <a:latin typeface="Arial" panose="020B0604020202020204" pitchFamily="34" charset="0"/>
                <a:cs typeface="Arial" panose="020B0604020202020204" pitchFamily="34" charset="0"/>
              </a:rPr>
              <a:t>Group work</a:t>
            </a:r>
            <a:endParaRPr lang="en-GB" sz="4000" dirty="0"/>
          </a:p>
        </p:txBody>
      </p:sp>
    </p:spTree>
    <p:extLst>
      <p:ext uri="{BB962C8B-B14F-4D97-AF65-F5344CB8AC3E}">
        <p14:creationId xmlns:p14="http://schemas.microsoft.com/office/powerpoint/2010/main" val="46663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82B4F8-9FE6-4978-9DE8-7BCDDE4AE592}"/>
              </a:ext>
            </a:extLst>
          </p:cNvPr>
          <p:cNvSpPr>
            <a:spLocks noGrp="1"/>
          </p:cNvSpPr>
          <p:nvPr>
            <p:ph idx="1"/>
          </p:nvPr>
        </p:nvSpPr>
        <p:spPr>
          <a:xfrm>
            <a:off x="644236" y="2062716"/>
            <a:ext cx="7969828" cy="4338988"/>
          </a:xfrm>
        </p:spPr>
        <p:txBody>
          <a:bodyPr>
            <a:normAutofit/>
          </a:bodyPr>
          <a:lstStyle/>
          <a:p>
            <a:r>
              <a:rPr lang="en-GB" sz="2000" dirty="0">
                <a:latin typeface="Arial" panose="020B0604020202020204" pitchFamily="34" charset="0"/>
                <a:ea typeface="+mn-lt"/>
                <a:cs typeface="Arial" panose="020B0604020202020204" pitchFamily="34" charset="0"/>
              </a:rPr>
              <a:t>Appropriate skills mix and task allocation on each shift. </a:t>
            </a:r>
          </a:p>
          <a:p>
            <a:r>
              <a:rPr lang="en-GB" sz="2000" dirty="0">
                <a:latin typeface="Arial" panose="020B0604020202020204" pitchFamily="34" charset="0"/>
                <a:ea typeface="+mn-lt"/>
                <a:cs typeface="Arial" panose="020B0604020202020204" pitchFamily="34" charset="0"/>
              </a:rPr>
              <a:t>Allocation of breaks at the beginning of the shifts and ensuring these breaks are taken in a timely manner. </a:t>
            </a:r>
          </a:p>
          <a:p>
            <a:r>
              <a:rPr lang="en-GB" sz="2000" dirty="0">
                <a:latin typeface="Arial" panose="020B0604020202020204" pitchFamily="34" charset="0"/>
                <a:ea typeface="+mn-lt"/>
                <a:cs typeface="Arial" panose="020B0604020202020204" pitchFamily="34" charset="0"/>
              </a:rPr>
              <a:t>Ensure there are facilities provided to ensure that staff are able to re-stand maintain hydration and nutrition during their working hours. </a:t>
            </a:r>
          </a:p>
          <a:p>
            <a:r>
              <a:rPr lang="en-GB" sz="2000" dirty="0">
                <a:latin typeface="Arial" panose="020B0604020202020204" pitchFamily="34" charset="0"/>
                <a:ea typeface="+mn-lt"/>
                <a:cs typeface="Arial" panose="020B0604020202020204" pitchFamily="34" charset="0"/>
              </a:rPr>
              <a:t>Recognition of pressures on staff during busy periods and seek to provide relief or support for those under pressure. </a:t>
            </a:r>
          </a:p>
          <a:p>
            <a:r>
              <a:rPr lang="en-GB" sz="2000" dirty="0">
                <a:latin typeface="Arial" panose="020B0604020202020204" pitchFamily="34" charset="0"/>
                <a:ea typeface="+mn-lt"/>
                <a:cs typeface="Arial" panose="020B0604020202020204" pitchFamily="34" charset="0"/>
              </a:rPr>
              <a:t>Learning lessons from previous incidents to improve practice through regular shared team reviews of key learning. </a:t>
            </a:r>
          </a:p>
          <a:p>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CF2A6B-BE99-45E0-A147-989D4EA381DD}"/>
              </a:ext>
            </a:extLst>
          </p:cNvPr>
          <p:cNvSpPr txBox="1"/>
          <p:nvPr/>
        </p:nvSpPr>
        <p:spPr>
          <a:xfrm>
            <a:off x="4187483" y="2733822"/>
            <a:ext cx="1441445"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0D1A0EAF-FC92-4D1C-AB38-A96082266B7B}"/>
              </a:ext>
            </a:extLst>
          </p:cNvPr>
          <p:cNvSpPr txBox="1"/>
          <p:nvPr/>
        </p:nvSpPr>
        <p:spPr>
          <a:xfrm>
            <a:off x="514719" y="474086"/>
            <a:ext cx="8527305"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The structure – what good looks like in maternity: human factors</a:t>
            </a:r>
            <a:endParaRPr lang="en-GB" sz="3600" dirty="0"/>
          </a:p>
        </p:txBody>
      </p:sp>
    </p:spTree>
    <p:extLst>
      <p:ext uri="{BB962C8B-B14F-4D97-AF65-F5344CB8AC3E}">
        <p14:creationId xmlns:p14="http://schemas.microsoft.com/office/powerpoint/2010/main" val="169369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1842575" y="614848"/>
            <a:ext cx="7886700" cy="1325563"/>
          </a:xfrm>
          <a:ln>
            <a:noFill/>
          </a:ln>
        </p:spPr>
        <p:txBody>
          <a:bodyPr>
            <a:normAutofit/>
          </a:bodyPr>
          <a:lstStyle/>
          <a:p>
            <a:br>
              <a:rPr lang="en-GB" sz="1600" b="1" dirty="0"/>
            </a:br>
            <a:endParaRPr lang="en-US" sz="4000" b="1" dirty="0">
              <a:solidFill>
                <a:schemeClr val="accent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C82B4F8-9FE6-4978-9DE8-7BCDDE4AE592}"/>
              </a:ext>
            </a:extLst>
          </p:cNvPr>
          <p:cNvSpPr>
            <a:spLocks noGrp="1"/>
          </p:cNvSpPr>
          <p:nvPr>
            <p:ph idx="1"/>
          </p:nvPr>
        </p:nvSpPr>
        <p:spPr>
          <a:xfrm>
            <a:off x="708396" y="2399246"/>
            <a:ext cx="7969828" cy="4919664"/>
          </a:xfrm>
        </p:spPr>
        <p:txBody>
          <a:bodyPr>
            <a:normAutofit/>
          </a:bodyPr>
          <a:lstStyle/>
          <a:p>
            <a:r>
              <a:rPr lang="en-GB" sz="2000" dirty="0">
                <a:latin typeface="Arial" panose="020B0604020202020204" pitchFamily="34" charset="0"/>
                <a:ea typeface="+mn-lt"/>
                <a:cs typeface="Arial" panose="020B0604020202020204" pitchFamily="34" charset="0"/>
              </a:rPr>
              <a:t>Teams undertake training together. </a:t>
            </a:r>
          </a:p>
          <a:p>
            <a:r>
              <a:rPr lang="en-GB" sz="2000" dirty="0">
                <a:latin typeface="Arial" panose="020B0604020202020204" pitchFamily="34" charset="0"/>
                <a:ea typeface="+mn-lt"/>
                <a:cs typeface="Arial" panose="020B0604020202020204" pitchFamily="34" charset="0"/>
              </a:rPr>
              <a:t> Regular, focussed team communication using daily briefings or huddles and debriefing techniques. </a:t>
            </a:r>
          </a:p>
          <a:p>
            <a:r>
              <a:rPr lang="en-GB" sz="2000" dirty="0">
                <a:latin typeface="Arial" panose="020B0604020202020204" pitchFamily="34" charset="0"/>
                <a:ea typeface="+mn-lt"/>
                <a:cs typeface="Arial" panose="020B0604020202020204" pitchFamily="34" charset="0"/>
              </a:rPr>
              <a:t>Any potentially unsafe behaviours are constructively challenged. Negative behaviours are challenged. </a:t>
            </a:r>
          </a:p>
          <a:p>
            <a:r>
              <a:rPr lang="en-GB" sz="2000" dirty="0">
                <a:latin typeface="Arial" panose="020B0604020202020204" pitchFamily="34" charset="0"/>
                <a:ea typeface="+mn-lt"/>
                <a:cs typeface="Arial" panose="020B0604020202020204" pitchFamily="34" charset="0"/>
              </a:rPr>
              <a:t>Staff encouraged to take adequate time off to recharge and not book bank shifts during annual leave. </a:t>
            </a:r>
          </a:p>
          <a:p>
            <a:r>
              <a:rPr lang="en-GB" sz="2000" dirty="0">
                <a:latin typeface="Arial" panose="020B0604020202020204" pitchFamily="34" charset="0"/>
                <a:ea typeface="+mn-lt"/>
                <a:cs typeface="Arial" panose="020B0604020202020204" pitchFamily="34" charset="0"/>
              </a:rPr>
              <a:t>Review roster rules report to ensure equitable allocation of shifts and ensure work life balance is supported</a:t>
            </a:r>
          </a:p>
          <a:p>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CF2A6B-BE99-45E0-A147-989D4EA381DD}"/>
              </a:ext>
            </a:extLst>
          </p:cNvPr>
          <p:cNvSpPr txBox="1"/>
          <p:nvPr/>
        </p:nvSpPr>
        <p:spPr>
          <a:xfrm>
            <a:off x="4187483" y="2733822"/>
            <a:ext cx="1441445"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0D1A0EAF-FC92-4D1C-AB38-A96082266B7B}"/>
              </a:ext>
            </a:extLst>
          </p:cNvPr>
          <p:cNvSpPr txBox="1"/>
          <p:nvPr/>
        </p:nvSpPr>
        <p:spPr>
          <a:xfrm>
            <a:off x="616695" y="614848"/>
            <a:ext cx="8527305" cy="1200329"/>
          </a:xfrm>
          <a:prstGeom prst="rect">
            <a:avLst/>
          </a:prstGeom>
          <a:noFill/>
        </p:spPr>
        <p:txBody>
          <a:bodyPr wrap="square">
            <a:spAutoFit/>
          </a:bodyPr>
          <a:lstStyle/>
          <a:p>
            <a:r>
              <a:rPr lang="en-US" sz="3600" b="1" dirty="0">
                <a:solidFill>
                  <a:schemeClr val="accent2"/>
                </a:solidFill>
                <a:latin typeface="Arial" panose="020B0604020202020204" pitchFamily="34" charset="0"/>
                <a:cs typeface="Arial" panose="020B0604020202020204" pitchFamily="34" charset="0"/>
              </a:rPr>
              <a:t>The structure – what good looks like in maternity: human factors</a:t>
            </a:r>
            <a:endParaRPr lang="en-GB" sz="3600" dirty="0"/>
          </a:p>
        </p:txBody>
      </p:sp>
    </p:spTree>
    <p:extLst>
      <p:ext uri="{BB962C8B-B14F-4D97-AF65-F5344CB8AC3E}">
        <p14:creationId xmlns:p14="http://schemas.microsoft.com/office/powerpoint/2010/main" val="4194345401"/>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id="{9FC4FB84-55A1-BD45-97B9-D5E4D70423BD}" vid="{7D751C1C-81D8-B747-AA62-D7B00DDC5289}"/>
    </a:ext>
  </a:extLst>
</a:theme>
</file>

<file path=ppt/theme/theme2.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id="{014803C3-25D0-475E-983C-74348BC42187}" vid="{D2082424-EC71-4788-B817-77812138C6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19" ma:contentTypeDescription="Create a new document." ma:contentTypeScope="" ma:versionID="59d991ef7e09e7272b6525d80db4ac92">
  <xsd:schema xmlns:xsd="http://www.w3.org/2001/XMLSchema" xmlns:xs="http://www.w3.org/2001/XMLSchema" xmlns:p="http://schemas.microsoft.com/office/2006/metadata/properties" xmlns:ns2="72668c49-94ea-40d2-beae-2972e9fa7e00" xmlns:ns3="27748eab-0dbd-4733-9124-bc232bc1c31e" targetNamespace="http://schemas.microsoft.com/office/2006/metadata/properties" ma:root="true" ma:fieldsID="101729b34fff8068995c21f5c294303d" ns2:_="" ns3:_="">
    <xsd:import namespace="72668c49-94ea-40d2-beae-2972e9fa7e00"/>
    <xsd:import namespace="27748eab-0dbd-4733-9124-bc232bc1c3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ec2af6-9af2-4977-8540-53f05a37e505}"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7748eab-0dbd-4733-9124-bc232bc1c31e" xsi:nil="true"/>
    <lcf76f155ced4ddcb4097134ff3c332f xmlns="72668c49-94ea-40d2-beae-2972e9fa7e0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218DCC-7BA6-4538-A967-D7A5A8C1EDEF}"/>
</file>

<file path=customXml/itemProps2.xml><?xml version="1.0" encoding="utf-8"?>
<ds:datastoreItem xmlns:ds="http://schemas.openxmlformats.org/officeDocument/2006/customXml" ds:itemID="{5EF02754-50B8-41D1-8216-1698C91392AB}">
  <ds:schemaRefs>
    <ds:schemaRef ds:uri="27748eab-0dbd-4733-9124-bc232bc1c31e"/>
    <ds:schemaRef ds:uri="72668c49-94ea-40d2-beae-2972e9fa7e00"/>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62D7065-B4DE-40F9-8788-C111DB294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RCM powerpoint template</Template>
  <TotalTime>0</TotalTime>
  <Words>2250</Words>
  <Application>Microsoft Office PowerPoint</Application>
  <PresentationFormat>On-screen Show (4:3)</PresentationFormat>
  <Paragraphs>146</Paragraphs>
  <Slides>22</Slides>
  <Notes>20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Open Sans</vt:lpstr>
      <vt:lpstr>Office Theme</vt:lpstr>
      <vt:lpstr>Office Theme</vt:lpstr>
      <vt:lpstr>Human factors</vt:lpstr>
      <vt:lpstr>Learning outcomes</vt:lpstr>
      <vt:lpstr>Human factors</vt:lpstr>
      <vt:lpstr>PowerPoint Presentation</vt:lpstr>
      <vt:lpstr>Human factors</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dc:title>
  <dc:creator>Rae Trotter</dc:creator>
  <cp:lastModifiedBy>Emma Barr</cp:lastModifiedBy>
  <cp:revision>37</cp:revision>
  <dcterms:created xsi:type="dcterms:W3CDTF">2021-10-15T11:10:27Z</dcterms:created>
  <dcterms:modified xsi:type="dcterms:W3CDTF">2024-08-13T12:34:22Z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y fmtid="{D5CDD505-2E9C-101B-9397-08002B2CF9AE}" pid="3" name="RCM Thesaurus">
    <vt:lpwstr/>
  </property>
</Properties>
</file>