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Lst>
  <p:notesMasterIdLst>
    <p:notesMasterId r:id="rId54"/>
  </p:notesMasterIdLst>
  <p:sldIdLst>
    <p:sldId id="256" r:id="rId6"/>
    <p:sldId id="287" r:id="rId7"/>
    <p:sldId id="310" r:id="rId8"/>
    <p:sldId id="309" r:id="rId9"/>
    <p:sldId id="311" r:id="rId10"/>
    <p:sldId id="312" r:id="rId11"/>
    <p:sldId id="313" r:id="rId12"/>
    <p:sldId id="288" r:id="rId13"/>
    <p:sldId id="314" r:id="rId14"/>
    <p:sldId id="289" r:id="rId15"/>
    <p:sldId id="273" r:id="rId16"/>
    <p:sldId id="315" r:id="rId17"/>
    <p:sldId id="262" r:id="rId18"/>
    <p:sldId id="290" r:id="rId19"/>
    <p:sldId id="291" r:id="rId20"/>
    <p:sldId id="316" r:id="rId21"/>
    <p:sldId id="317" r:id="rId22"/>
    <p:sldId id="318" r:id="rId23"/>
    <p:sldId id="319" r:id="rId24"/>
    <p:sldId id="320" r:id="rId25"/>
    <p:sldId id="297" r:id="rId26"/>
    <p:sldId id="298" r:id="rId27"/>
    <p:sldId id="299" r:id="rId28"/>
    <p:sldId id="261" r:id="rId29"/>
    <p:sldId id="300" r:id="rId30"/>
    <p:sldId id="301" r:id="rId31"/>
    <p:sldId id="302" r:id="rId32"/>
    <p:sldId id="303" r:id="rId33"/>
    <p:sldId id="304" r:id="rId34"/>
    <p:sldId id="305" r:id="rId35"/>
    <p:sldId id="306" r:id="rId36"/>
    <p:sldId id="285" r:id="rId37"/>
    <p:sldId id="307" r:id="rId38"/>
    <p:sldId id="321" r:id="rId39"/>
    <p:sldId id="281" r:id="rId40"/>
    <p:sldId id="264" r:id="rId41"/>
    <p:sldId id="265" r:id="rId42"/>
    <p:sldId id="259" r:id="rId43"/>
    <p:sldId id="260" r:id="rId44"/>
    <p:sldId id="266" r:id="rId45"/>
    <p:sldId id="267" r:id="rId46"/>
    <p:sldId id="268" r:id="rId47"/>
    <p:sldId id="269" r:id="rId48"/>
    <p:sldId id="274" r:id="rId49"/>
    <p:sldId id="275" r:id="rId50"/>
    <p:sldId id="279" r:id="rId51"/>
    <p:sldId id="278" r:id="rId52"/>
    <p:sldId id="263"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1488"/>
    <a:srgbClr val="FF8D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5" autoAdjust="0"/>
    <p:restoredTop sz="83079" autoAdjust="0"/>
  </p:normalViewPr>
  <p:slideViewPr>
    <p:cSldViewPr snapToGrid="0" snapToObjects="1">
      <p:cViewPr varScale="1">
        <p:scale>
          <a:sx n="93" d="100"/>
          <a:sy n="93" d="100"/>
        </p:scale>
        <p:origin x="199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diagrams/_rels/data10.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sv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s>
</file>

<file path=ppt/diagrams/_rels/data3.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18" Type="http://schemas.openxmlformats.org/officeDocument/2006/relationships/image" Target="../media/image2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17" Type="http://schemas.openxmlformats.org/officeDocument/2006/relationships/image" Target="../media/image24.png"/><Relationship Id="rId2" Type="http://schemas.openxmlformats.org/officeDocument/2006/relationships/image" Target="../media/image9.svg"/><Relationship Id="rId16" Type="http://schemas.openxmlformats.org/officeDocument/2006/relationships/image" Target="../media/image23.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diagrams/_rels/data9.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sv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47.png"/></Relationships>
</file>

<file path=ppt/diagrams/_rels/drawing10.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sv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s>
</file>

<file path=ppt/diagrams/_rels/drawing3.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18" Type="http://schemas.openxmlformats.org/officeDocument/2006/relationships/image" Target="../media/image2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17" Type="http://schemas.openxmlformats.org/officeDocument/2006/relationships/image" Target="../media/image24.png"/><Relationship Id="rId2" Type="http://schemas.openxmlformats.org/officeDocument/2006/relationships/image" Target="../media/image9.svg"/><Relationship Id="rId16" Type="http://schemas.openxmlformats.org/officeDocument/2006/relationships/image" Target="../media/image23.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diagrams/_rels/drawing9.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sv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4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657E72-1933-4E7D-ABDC-AFB0556E1927}"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GB"/>
        </a:p>
      </dgm:t>
    </dgm:pt>
    <dgm:pt modelId="{12DD2EF7-E8A0-43AB-AA29-BFA4D7C19D82}">
      <dgm:prSet phldrT="[Text]"/>
      <dgm:spPr/>
      <dgm:t>
        <a:bodyPr/>
        <a:lstStyle/>
        <a:p>
          <a:r>
            <a:rPr lang="en-GB" dirty="0"/>
            <a:t>Qualities</a:t>
          </a:r>
        </a:p>
      </dgm:t>
    </dgm:pt>
    <dgm:pt modelId="{7A6C7364-2535-4376-AA1F-176EB4735EC4}" type="parTrans" cxnId="{E7EC3EBD-F179-4B31-993A-0E88664089FF}">
      <dgm:prSet/>
      <dgm:spPr/>
      <dgm:t>
        <a:bodyPr/>
        <a:lstStyle/>
        <a:p>
          <a:endParaRPr lang="en-GB"/>
        </a:p>
      </dgm:t>
    </dgm:pt>
    <dgm:pt modelId="{33CAC644-3DFE-4D40-81F5-88C7746CEE36}" type="sibTrans" cxnId="{E7EC3EBD-F179-4B31-993A-0E88664089FF}">
      <dgm:prSet/>
      <dgm:spPr/>
      <dgm:t>
        <a:bodyPr/>
        <a:lstStyle/>
        <a:p>
          <a:endParaRPr lang="en-GB"/>
        </a:p>
      </dgm:t>
    </dgm:pt>
    <dgm:pt modelId="{D2E30E7D-FF7E-4E3C-B49B-8E542509A034}">
      <dgm:prSet phldrT="[Text]"/>
      <dgm:spPr/>
      <dgm:t>
        <a:bodyPr/>
        <a:lstStyle/>
        <a:p>
          <a:r>
            <a:rPr lang="en-GB" dirty="0"/>
            <a:t>Headstrong</a:t>
          </a:r>
        </a:p>
      </dgm:t>
    </dgm:pt>
    <dgm:pt modelId="{C6B8B811-8996-4179-B78F-0785556B887C}" type="parTrans" cxnId="{2A5A6D4B-0C3E-471C-B5DB-FA66B5F00879}">
      <dgm:prSet/>
      <dgm:spPr/>
      <dgm:t>
        <a:bodyPr/>
        <a:lstStyle/>
        <a:p>
          <a:endParaRPr lang="en-GB"/>
        </a:p>
      </dgm:t>
    </dgm:pt>
    <dgm:pt modelId="{DA1B86EA-819C-477B-8EDD-C8B407D18153}" type="sibTrans" cxnId="{2A5A6D4B-0C3E-471C-B5DB-FA66B5F00879}">
      <dgm:prSet/>
      <dgm:spPr/>
      <dgm:t>
        <a:bodyPr/>
        <a:lstStyle/>
        <a:p>
          <a:endParaRPr lang="en-GB"/>
        </a:p>
      </dgm:t>
    </dgm:pt>
    <dgm:pt modelId="{7F435728-0B3B-478E-B53E-00860B4F03F5}">
      <dgm:prSet phldrT="[Text]"/>
      <dgm:spPr/>
      <dgm:t>
        <a:bodyPr/>
        <a:lstStyle/>
        <a:p>
          <a:r>
            <a:rPr lang="en-GB" dirty="0"/>
            <a:t>Extrovert</a:t>
          </a:r>
        </a:p>
      </dgm:t>
    </dgm:pt>
    <dgm:pt modelId="{6FC3884B-AD0C-4873-A067-6C3A1546285D}" type="parTrans" cxnId="{B05260EA-113A-4E20-BA7A-AEF595018288}">
      <dgm:prSet/>
      <dgm:spPr/>
      <dgm:t>
        <a:bodyPr/>
        <a:lstStyle/>
        <a:p>
          <a:endParaRPr lang="en-GB"/>
        </a:p>
      </dgm:t>
    </dgm:pt>
    <dgm:pt modelId="{B6055984-4471-458C-BAE2-72DE8A2CB0BB}" type="sibTrans" cxnId="{B05260EA-113A-4E20-BA7A-AEF595018288}">
      <dgm:prSet/>
      <dgm:spPr/>
      <dgm:t>
        <a:bodyPr/>
        <a:lstStyle/>
        <a:p>
          <a:endParaRPr lang="en-GB"/>
        </a:p>
      </dgm:t>
    </dgm:pt>
    <dgm:pt modelId="{7878651D-6A31-4698-ACED-8870F90190CF}">
      <dgm:prSet phldrT="[Text]"/>
      <dgm:spPr/>
      <dgm:t>
        <a:bodyPr/>
        <a:lstStyle/>
        <a:p>
          <a:r>
            <a:rPr lang="en-GB" dirty="0"/>
            <a:t>Fearless</a:t>
          </a:r>
        </a:p>
      </dgm:t>
    </dgm:pt>
    <dgm:pt modelId="{6DF252C8-D3EF-4273-A169-D341860BB576}" type="parTrans" cxnId="{B17653CB-C9AB-44A7-982D-588A6057F866}">
      <dgm:prSet/>
      <dgm:spPr/>
      <dgm:t>
        <a:bodyPr/>
        <a:lstStyle/>
        <a:p>
          <a:endParaRPr lang="en-GB"/>
        </a:p>
      </dgm:t>
    </dgm:pt>
    <dgm:pt modelId="{F9A20F1B-43B9-44DA-A146-545DE768CE4F}" type="sibTrans" cxnId="{B17653CB-C9AB-44A7-982D-588A6057F866}">
      <dgm:prSet/>
      <dgm:spPr/>
      <dgm:t>
        <a:bodyPr/>
        <a:lstStyle/>
        <a:p>
          <a:endParaRPr lang="en-GB"/>
        </a:p>
      </dgm:t>
    </dgm:pt>
    <dgm:pt modelId="{66CE8B3A-0170-4761-AFD2-879E9EDE5C3B}">
      <dgm:prSet phldrT="[Text]"/>
      <dgm:spPr/>
      <dgm:t>
        <a:bodyPr/>
        <a:lstStyle/>
        <a:p>
          <a:r>
            <a:rPr lang="en-GB" dirty="0"/>
            <a:t>Loud</a:t>
          </a:r>
        </a:p>
      </dgm:t>
    </dgm:pt>
    <dgm:pt modelId="{C61AF571-6AEC-43E3-BC62-1E7A6994DE56}" type="parTrans" cxnId="{37794641-F1A3-4E8D-86E1-3F16648679E5}">
      <dgm:prSet/>
      <dgm:spPr/>
      <dgm:t>
        <a:bodyPr/>
        <a:lstStyle/>
        <a:p>
          <a:endParaRPr lang="en-GB"/>
        </a:p>
      </dgm:t>
    </dgm:pt>
    <dgm:pt modelId="{5352EF7D-420D-4975-8F94-2D22D75EB4DC}" type="sibTrans" cxnId="{37794641-F1A3-4E8D-86E1-3F16648679E5}">
      <dgm:prSet/>
      <dgm:spPr/>
      <dgm:t>
        <a:bodyPr/>
        <a:lstStyle/>
        <a:p>
          <a:endParaRPr lang="en-GB"/>
        </a:p>
      </dgm:t>
    </dgm:pt>
    <dgm:pt modelId="{EEEFB455-75F7-491F-92C3-7F6E788CF1CD}">
      <dgm:prSet/>
      <dgm:spPr/>
      <dgm:t>
        <a:bodyPr/>
        <a:lstStyle/>
        <a:p>
          <a:r>
            <a:rPr lang="en-GB" dirty="0"/>
            <a:t>Charismatic</a:t>
          </a:r>
        </a:p>
      </dgm:t>
    </dgm:pt>
    <dgm:pt modelId="{6E175B34-5F29-4211-8723-74E14589ECC6}" type="parTrans" cxnId="{009C54F7-0C69-42E6-BF91-E01A4F1537E6}">
      <dgm:prSet/>
      <dgm:spPr/>
      <dgm:t>
        <a:bodyPr/>
        <a:lstStyle/>
        <a:p>
          <a:endParaRPr lang="en-GB"/>
        </a:p>
      </dgm:t>
    </dgm:pt>
    <dgm:pt modelId="{29361807-9DE2-4E39-8781-F21832AC5AB5}" type="sibTrans" cxnId="{009C54F7-0C69-42E6-BF91-E01A4F1537E6}">
      <dgm:prSet/>
      <dgm:spPr/>
      <dgm:t>
        <a:bodyPr/>
        <a:lstStyle/>
        <a:p>
          <a:endParaRPr lang="en-GB"/>
        </a:p>
      </dgm:t>
    </dgm:pt>
    <dgm:pt modelId="{5C6F95D8-2B58-45B6-B2D6-59C67D5BA91A}">
      <dgm:prSet/>
      <dgm:spPr/>
      <dgm:t>
        <a:bodyPr/>
        <a:lstStyle/>
        <a:p>
          <a:r>
            <a:rPr lang="en-GB" dirty="0"/>
            <a:t>Gregarious</a:t>
          </a:r>
        </a:p>
      </dgm:t>
    </dgm:pt>
    <dgm:pt modelId="{3B8E12DF-4081-47AD-BF37-F25677897601}" type="parTrans" cxnId="{C975188E-8AD2-4262-80E6-8C5BD8675925}">
      <dgm:prSet/>
      <dgm:spPr/>
      <dgm:t>
        <a:bodyPr/>
        <a:lstStyle/>
        <a:p>
          <a:endParaRPr lang="en-GB"/>
        </a:p>
      </dgm:t>
    </dgm:pt>
    <dgm:pt modelId="{32EB081C-4ADC-44CD-90B0-C0FCF9EC9613}" type="sibTrans" cxnId="{C975188E-8AD2-4262-80E6-8C5BD8675925}">
      <dgm:prSet/>
      <dgm:spPr/>
      <dgm:t>
        <a:bodyPr/>
        <a:lstStyle/>
        <a:p>
          <a:endParaRPr lang="en-GB"/>
        </a:p>
      </dgm:t>
    </dgm:pt>
    <dgm:pt modelId="{5ED06C9B-16AF-4FF4-B5E0-83519BA1F899}">
      <dgm:prSet/>
      <dgm:spPr/>
      <dgm:t>
        <a:bodyPr/>
        <a:lstStyle/>
        <a:p>
          <a:r>
            <a:rPr lang="en-GB" dirty="0"/>
            <a:t>Talkative</a:t>
          </a:r>
        </a:p>
      </dgm:t>
    </dgm:pt>
    <dgm:pt modelId="{341943CE-D4B8-4E3F-8ADC-C77EC04B8ED1}" type="parTrans" cxnId="{38A5E5C2-B5BE-498E-83DF-BD7E2723E002}">
      <dgm:prSet/>
      <dgm:spPr/>
      <dgm:t>
        <a:bodyPr/>
        <a:lstStyle/>
        <a:p>
          <a:endParaRPr lang="en-GB"/>
        </a:p>
      </dgm:t>
    </dgm:pt>
    <dgm:pt modelId="{582F644D-5266-4624-BAF4-59CF932FE42A}" type="sibTrans" cxnId="{38A5E5C2-B5BE-498E-83DF-BD7E2723E002}">
      <dgm:prSet/>
      <dgm:spPr/>
      <dgm:t>
        <a:bodyPr/>
        <a:lstStyle/>
        <a:p>
          <a:endParaRPr lang="en-GB"/>
        </a:p>
      </dgm:t>
    </dgm:pt>
    <dgm:pt modelId="{753A8BAE-707C-4182-9147-4AAB9B75454A}" type="pres">
      <dgm:prSet presAssocID="{6F657E72-1933-4E7D-ABDC-AFB0556E1927}" presName="cycle" presStyleCnt="0">
        <dgm:presLayoutVars>
          <dgm:chMax val="1"/>
          <dgm:dir/>
          <dgm:animLvl val="ctr"/>
          <dgm:resizeHandles val="exact"/>
        </dgm:presLayoutVars>
      </dgm:prSet>
      <dgm:spPr/>
    </dgm:pt>
    <dgm:pt modelId="{11E6FB56-3B01-42DF-BC05-75A7F41C1BC4}" type="pres">
      <dgm:prSet presAssocID="{12DD2EF7-E8A0-43AB-AA29-BFA4D7C19D82}" presName="centerShape" presStyleLbl="node0" presStyleIdx="0" presStyleCnt="1"/>
      <dgm:spPr/>
    </dgm:pt>
    <dgm:pt modelId="{337EA7C4-F2B0-4FC8-84DF-C4A2CF41E50E}" type="pres">
      <dgm:prSet presAssocID="{C6B8B811-8996-4179-B78F-0785556B887C}" presName="Name9" presStyleLbl="parChTrans1D2" presStyleIdx="0" presStyleCnt="7"/>
      <dgm:spPr/>
    </dgm:pt>
    <dgm:pt modelId="{F9057F45-1571-44F6-B087-98E51BD83087}" type="pres">
      <dgm:prSet presAssocID="{C6B8B811-8996-4179-B78F-0785556B887C}" presName="connTx" presStyleLbl="parChTrans1D2" presStyleIdx="0" presStyleCnt="7"/>
      <dgm:spPr/>
    </dgm:pt>
    <dgm:pt modelId="{6D7F8436-EB0A-482B-907D-BEDFE258AC01}" type="pres">
      <dgm:prSet presAssocID="{D2E30E7D-FF7E-4E3C-B49B-8E542509A034}" presName="node" presStyleLbl="node1" presStyleIdx="0" presStyleCnt="7">
        <dgm:presLayoutVars>
          <dgm:bulletEnabled val="1"/>
        </dgm:presLayoutVars>
      </dgm:prSet>
      <dgm:spPr/>
    </dgm:pt>
    <dgm:pt modelId="{BA66A934-51C1-4161-9802-9D7CB9920E85}" type="pres">
      <dgm:prSet presAssocID="{6FC3884B-AD0C-4873-A067-6C3A1546285D}" presName="Name9" presStyleLbl="parChTrans1D2" presStyleIdx="1" presStyleCnt="7"/>
      <dgm:spPr/>
    </dgm:pt>
    <dgm:pt modelId="{4422E668-2581-4ACE-A637-62F1BCECE826}" type="pres">
      <dgm:prSet presAssocID="{6FC3884B-AD0C-4873-A067-6C3A1546285D}" presName="connTx" presStyleLbl="parChTrans1D2" presStyleIdx="1" presStyleCnt="7"/>
      <dgm:spPr/>
    </dgm:pt>
    <dgm:pt modelId="{F3A407E4-2676-4AEC-8168-4ABAAAEE2A91}" type="pres">
      <dgm:prSet presAssocID="{7F435728-0B3B-478E-B53E-00860B4F03F5}" presName="node" presStyleLbl="node1" presStyleIdx="1" presStyleCnt="7">
        <dgm:presLayoutVars>
          <dgm:bulletEnabled val="1"/>
        </dgm:presLayoutVars>
      </dgm:prSet>
      <dgm:spPr/>
    </dgm:pt>
    <dgm:pt modelId="{34EDBEC7-7394-4813-97A3-87C5EEF3AA79}" type="pres">
      <dgm:prSet presAssocID="{6DF252C8-D3EF-4273-A169-D341860BB576}" presName="Name9" presStyleLbl="parChTrans1D2" presStyleIdx="2" presStyleCnt="7"/>
      <dgm:spPr/>
    </dgm:pt>
    <dgm:pt modelId="{9DC6795A-06C4-48E3-9069-0E27822C4A91}" type="pres">
      <dgm:prSet presAssocID="{6DF252C8-D3EF-4273-A169-D341860BB576}" presName="connTx" presStyleLbl="parChTrans1D2" presStyleIdx="2" presStyleCnt="7"/>
      <dgm:spPr/>
    </dgm:pt>
    <dgm:pt modelId="{9B6E5120-5B20-49AE-AD95-3422B25981FC}" type="pres">
      <dgm:prSet presAssocID="{7878651D-6A31-4698-ACED-8870F90190CF}" presName="node" presStyleLbl="node1" presStyleIdx="2" presStyleCnt="7">
        <dgm:presLayoutVars>
          <dgm:bulletEnabled val="1"/>
        </dgm:presLayoutVars>
      </dgm:prSet>
      <dgm:spPr/>
    </dgm:pt>
    <dgm:pt modelId="{C35CB27C-D1FE-4423-8FDC-F62D4155737F}" type="pres">
      <dgm:prSet presAssocID="{341943CE-D4B8-4E3F-8ADC-C77EC04B8ED1}" presName="Name9" presStyleLbl="parChTrans1D2" presStyleIdx="3" presStyleCnt="7"/>
      <dgm:spPr/>
    </dgm:pt>
    <dgm:pt modelId="{F51D185A-5054-4B53-B8A2-94CE8E320EC1}" type="pres">
      <dgm:prSet presAssocID="{341943CE-D4B8-4E3F-8ADC-C77EC04B8ED1}" presName="connTx" presStyleLbl="parChTrans1D2" presStyleIdx="3" presStyleCnt="7"/>
      <dgm:spPr/>
    </dgm:pt>
    <dgm:pt modelId="{0699839E-B710-4DAD-AF93-8D3F76085F82}" type="pres">
      <dgm:prSet presAssocID="{5ED06C9B-16AF-4FF4-B5E0-83519BA1F899}" presName="node" presStyleLbl="node1" presStyleIdx="3" presStyleCnt="7">
        <dgm:presLayoutVars>
          <dgm:bulletEnabled val="1"/>
        </dgm:presLayoutVars>
      </dgm:prSet>
      <dgm:spPr/>
    </dgm:pt>
    <dgm:pt modelId="{FF3F11AA-3E45-4612-8E4F-2424A940BD92}" type="pres">
      <dgm:prSet presAssocID="{6E175B34-5F29-4211-8723-74E14589ECC6}" presName="Name9" presStyleLbl="parChTrans1D2" presStyleIdx="4" presStyleCnt="7"/>
      <dgm:spPr/>
    </dgm:pt>
    <dgm:pt modelId="{AECA62C7-A091-458D-A13F-D7798DDFED95}" type="pres">
      <dgm:prSet presAssocID="{6E175B34-5F29-4211-8723-74E14589ECC6}" presName="connTx" presStyleLbl="parChTrans1D2" presStyleIdx="4" presStyleCnt="7"/>
      <dgm:spPr/>
    </dgm:pt>
    <dgm:pt modelId="{FB6C78AF-6DE2-4EC1-A295-C9D6A013ECA3}" type="pres">
      <dgm:prSet presAssocID="{EEEFB455-75F7-491F-92C3-7F6E788CF1CD}" presName="node" presStyleLbl="node1" presStyleIdx="4" presStyleCnt="7">
        <dgm:presLayoutVars>
          <dgm:bulletEnabled val="1"/>
        </dgm:presLayoutVars>
      </dgm:prSet>
      <dgm:spPr/>
    </dgm:pt>
    <dgm:pt modelId="{593027AB-1512-46D8-8727-8744EAAB2A4C}" type="pres">
      <dgm:prSet presAssocID="{C61AF571-6AEC-43E3-BC62-1E7A6994DE56}" presName="Name9" presStyleLbl="parChTrans1D2" presStyleIdx="5" presStyleCnt="7"/>
      <dgm:spPr/>
    </dgm:pt>
    <dgm:pt modelId="{92193D94-3E39-4D60-8377-63755A95F011}" type="pres">
      <dgm:prSet presAssocID="{C61AF571-6AEC-43E3-BC62-1E7A6994DE56}" presName="connTx" presStyleLbl="parChTrans1D2" presStyleIdx="5" presStyleCnt="7"/>
      <dgm:spPr/>
    </dgm:pt>
    <dgm:pt modelId="{45FA56FC-E032-4A37-9AFA-755A71FA8719}" type="pres">
      <dgm:prSet presAssocID="{66CE8B3A-0170-4761-AFD2-879E9EDE5C3B}" presName="node" presStyleLbl="node1" presStyleIdx="5" presStyleCnt="7">
        <dgm:presLayoutVars>
          <dgm:bulletEnabled val="1"/>
        </dgm:presLayoutVars>
      </dgm:prSet>
      <dgm:spPr/>
    </dgm:pt>
    <dgm:pt modelId="{29CD5C9F-4BE2-4972-B828-4A03BC7B5E6C}" type="pres">
      <dgm:prSet presAssocID="{3B8E12DF-4081-47AD-BF37-F25677897601}" presName="Name9" presStyleLbl="parChTrans1D2" presStyleIdx="6" presStyleCnt="7"/>
      <dgm:spPr/>
    </dgm:pt>
    <dgm:pt modelId="{17294366-E807-4E3C-9E23-A5EE94D086F7}" type="pres">
      <dgm:prSet presAssocID="{3B8E12DF-4081-47AD-BF37-F25677897601}" presName="connTx" presStyleLbl="parChTrans1D2" presStyleIdx="6" presStyleCnt="7"/>
      <dgm:spPr/>
    </dgm:pt>
    <dgm:pt modelId="{0B1FB1EC-0D9C-4E8F-9749-F3F2DA634D78}" type="pres">
      <dgm:prSet presAssocID="{5C6F95D8-2B58-45B6-B2D6-59C67D5BA91A}" presName="node" presStyleLbl="node1" presStyleIdx="6" presStyleCnt="7">
        <dgm:presLayoutVars>
          <dgm:bulletEnabled val="1"/>
        </dgm:presLayoutVars>
      </dgm:prSet>
      <dgm:spPr/>
    </dgm:pt>
  </dgm:ptLst>
  <dgm:cxnLst>
    <dgm:cxn modelId="{26E26A06-9D5B-43FB-9F23-AB3F210CDFFA}" type="presOf" srcId="{12DD2EF7-E8A0-43AB-AA29-BFA4D7C19D82}" destId="{11E6FB56-3B01-42DF-BC05-75A7F41C1BC4}" srcOrd="0" destOrd="0" presId="urn:microsoft.com/office/officeart/2005/8/layout/radial1"/>
    <dgm:cxn modelId="{9A26E510-D5F8-4E66-8D5C-EC830D0E31E3}" type="presOf" srcId="{6FC3884B-AD0C-4873-A067-6C3A1546285D}" destId="{BA66A934-51C1-4161-9802-9D7CB9920E85}" srcOrd="0" destOrd="0" presId="urn:microsoft.com/office/officeart/2005/8/layout/radial1"/>
    <dgm:cxn modelId="{88229F13-1629-4304-B82B-30B67D7C810B}" type="presOf" srcId="{6FC3884B-AD0C-4873-A067-6C3A1546285D}" destId="{4422E668-2581-4ACE-A637-62F1BCECE826}" srcOrd="1" destOrd="0" presId="urn:microsoft.com/office/officeart/2005/8/layout/radial1"/>
    <dgm:cxn modelId="{87C99322-BCD2-4C26-BC2E-5DF18B28B227}" type="presOf" srcId="{C61AF571-6AEC-43E3-BC62-1E7A6994DE56}" destId="{593027AB-1512-46D8-8727-8744EAAB2A4C}" srcOrd="0" destOrd="0" presId="urn:microsoft.com/office/officeart/2005/8/layout/radial1"/>
    <dgm:cxn modelId="{36C4E722-FA79-4471-BD32-FC30955AB126}" type="presOf" srcId="{EEEFB455-75F7-491F-92C3-7F6E788CF1CD}" destId="{FB6C78AF-6DE2-4EC1-A295-C9D6A013ECA3}" srcOrd="0" destOrd="0" presId="urn:microsoft.com/office/officeart/2005/8/layout/radial1"/>
    <dgm:cxn modelId="{C3382C23-3A6C-45E1-91B9-B38C3CB5D490}" type="presOf" srcId="{C6B8B811-8996-4179-B78F-0785556B887C}" destId="{F9057F45-1571-44F6-B087-98E51BD83087}" srcOrd="1" destOrd="0" presId="urn:microsoft.com/office/officeart/2005/8/layout/radial1"/>
    <dgm:cxn modelId="{2C5B393E-8D14-4096-920D-E7F854CF7F9D}" type="presOf" srcId="{6E175B34-5F29-4211-8723-74E14589ECC6}" destId="{FF3F11AA-3E45-4612-8E4F-2424A940BD92}" srcOrd="0" destOrd="0" presId="urn:microsoft.com/office/officeart/2005/8/layout/radial1"/>
    <dgm:cxn modelId="{9D52285C-5FA4-453B-9AF7-4340C05D5A57}" type="presOf" srcId="{5ED06C9B-16AF-4FF4-B5E0-83519BA1F899}" destId="{0699839E-B710-4DAD-AF93-8D3F76085F82}" srcOrd="0" destOrd="0" presId="urn:microsoft.com/office/officeart/2005/8/layout/radial1"/>
    <dgm:cxn modelId="{37794641-F1A3-4E8D-86E1-3F16648679E5}" srcId="{12DD2EF7-E8A0-43AB-AA29-BFA4D7C19D82}" destId="{66CE8B3A-0170-4761-AFD2-879E9EDE5C3B}" srcOrd="5" destOrd="0" parTransId="{C61AF571-6AEC-43E3-BC62-1E7A6994DE56}" sibTransId="{5352EF7D-420D-4975-8F94-2D22D75EB4DC}"/>
    <dgm:cxn modelId="{2A5A6D4B-0C3E-471C-B5DB-FA66B5F00879}" srcId="{12DD2EF7-E8A0-43AB-AA29-BFA4D7C19D82}" destId="{D2E30E7D-FF7E-4E3C-B49B-8E542509A034}" srcOrd="0" destOrd="0" parTransId="{C6B8B811-8996-4179-B78F-0785556B887C}" sibTransId="{DA1B86EA-819C-477B-8EDD-C8B407D18153}"/>
    <dgm:cxn modelId="{7103C36B-EBD4-4727-ADF7-BFCE8C02ECEB}" type="presOf" srcId="{3B8E12DF-4081-47AD-BF37-F25677897601}" destId="{17294366-E807-4E3C-9E23-A5EE94D086F7}" srcOrd="1" destOrd="0" presId="urn:microsoft.com/office/officeart/2005/8/layout/radial1"/>
    <dgm:cxn modelId="{B517F76D-781E-43A8-B675-5ABEE1ABFF4D}" type="presOf" srcId="{D2E30E7D-FF7E-4E3C-B49B-8E542509A034}" destId="{6D7F8436-EB0A-482B-907D-BEDFE258AC01}" srcOrd="0" destOrd="0" presId="urn:microsoft.com/office/officeart/2005/8/layout/radial1"/>
    <dgm:cxn modelId="{1B9C586F-92FE-4F0F-9FE9-2EED3D50541E}" type="presOf" srcId="{6F657E72-1933-4E7D-ABDC-AFB0556E1927}" destId="{753A8BAE-707C-4182-9147-4AAB9B75454A}" srcOrd="0" destOrd="0" presId="urn:microsoft.com/office/officeart/2005/8/layout/radial1"/>
    <dgm:cxn modelId="{10D2C071-EB95-47BA-993B-7C0638882100}" type="presOf" srcId="{C6B8B811-8996-4179-B78F-0785556B887C}" destId="{337EA7C4-F2B0-4FC8-84DF-C4A2CF41E50E}" srcOrd="0" destOrd="0" presId="urn:microsoft.com/office/officeart/2005/8/layout/radial1"/>
    <dgm:cxn modelId="{54F1827B-2DBF-4470-9F3D-31A926B7AB6F}" type="presOf" srcId="{5C6F95D8-2B58-45B6-B2D6-59C67D5BA91A}" destId="{0B1FB1EC-0D9C-4E8F-9749-F3F2DA634D78}" srcOrd="0" destOrd="0" presId="urn:microsoft.com/office/officeart/2005/8/layout/radial1"/>
    <dgm:cxn modelId="{C975188E-8AD2-4262-80E6-8C5BD8675925}" srcId="{12DD2EF7-E8A0-43AB-AA29-BFA4D7C19D82}" destId="{5C6F95D8-2B58-45B6-B2D6-59C67D5BA91A}" srcOrd="6" destOrd="0" parTransId="{3B8E12DF-4081-47AD-BF37-F25677897601}" sibTransId="{32EB081C-4ADC-44CD-90B0-C0FCF9EC9613}"/>
    <dgm:cxn modelId="{101D71A0-A646-423D-BFB2-03619F829B4D}" type="presOf" srcId="{66CE8B3A-0170-4761-AFD2-879E9EDE5C3B}" destId="{45FA56FC-E032-4A37-9AFA-755A71FA8719}" srcOrd="0" destOrd="0" presId="urn:microsoft.com/office/officeart/2005/8/layout/radial1"/>
    <dgm:cxn modelId="{BE0F66A4-B150-4CD2-98AE-DAF7ACD64FD4}" type="presOf" srcId="{341943CE-D4B8-4E3F-8ADC-C77EC04B8ED1}" destId="{C35CB27C-D1FE-4423-8FDC-F62D4155737F}" srcOrd="0" destOrd="0" presId="urn:microsoft.com/office/officeart/2005/8/layout/radial1"/>
    <dgm:cxn modelId="{FAE9C5BB-D26B-48FA-A39A-F98EBA115DD0}" type="presOf" srcId="{341943CE-D4B8-4E3F-8ADC-C77EC04B8ED1}" destId="{F51D185A-5054-4B53-B8A2-94CE8E320EC1}" srcOrd="1" destOrd="0" presId="urn:microsoft.com/office/officeart/2005/8/layout/radial1"/>
    <dgm:cxn modelId="{E57ED7BB-767D-47A6-A2B6-9CAD6856D866}" type="presOf" srcId="{6DF252C8-D3EF-4273-A169-D341860BB576}" destId="{34EDBEC7-7394-4813-97A3-87C5EEF3AA79}" srcOrd="0" destOrd="0" presId="urn:microsoft.com/office/officeart/2005/8/layout/radial1"/>
    <dgm:cxn modelId="{E7EC3EBD-F179-4B31-993A-0E88664089FF}" srcId="{6F657E72-1933-4E7D-ABDC-AFB0556E1927}" destId="{12DD2EF7-E8A0-43AB-AA29-BFA4D7C19D82}" srcOrd="0" destOrd="0" parTransId="{7A6C7364-2535-4376-AA1F-176EB4735EC4}" sibTransId="{33CAC644-3DFE-4D40-81F5-88C7746CEE36}"/>
    <dgm:cxn modelId="{38A5E5C2-B5BE-498E-83DF-BD7E2723E002}" srcId="{12DD2EF7-E8A0-43AB-AA29-BFA4D7C19D82}" destId="{5ED06C9B-16AF-4FF4-B5E0-83519BA1F899}" srcOrd="3" destOrd="0" parTransId="{341943CE-D4B8-4E3F-8ADC-C77EC04B8ED1}" sibTransId="{582F644D-5266-4624-BAF4-59CF932FE42A}"/>
    <dgm:cxn modelId="{13C7B9C3-B09A-4188-9751-7F4943A0D785}" type="presOf" srcId="{6E175B34-5F29-4211-8723-74E14589ECC6}" destId="{AECA62C7-A091-458D-A13F-D7798DDFED95}" srcOrd="1" destOrd="0" presId="urn:microsoft.com/office/officeart/2005/8/layout/radial1"/>
    <dgm:cxn modelId="{D73789C7-591A-4B15-B6DA-878A2AA96C26}" type="presOf" srcId="{3B8E12DF-4081-47AD-BF37-F25677897601}" destId="{29CD5C9F-4BE2-4972-B828-4A03BC7B5E6C}" srcOrd="0" destOrd="0" presId="urn:microsoft.com/office/officeart/2005/8/layout/radial1"/>
    <dgm:cxn modelId="{B17653CB-C9AB-44A7-982D-588A6057F866}" srcId="{12DD2EF7-E8A0-43AB-AA29-BFA4D7C19D82}" destId="{7878651D-6A31-4698-ACED-8870F90190CF}" srcOrd="2" destOrd="0" parTransId="{6DF252C8-D3EF-4273-A169-D341860BB576}" sibTransId="{F9A20F1B-43B9-44DA-A146-545DE768CE4F}"/>
    <dgm:cxn modelId="{5885B7CB-BDD3-4DB7-ADAD-EDB40346061C}" type="presOf" srcId="{7F435728-0B3B-478E-B53E-00860B4F03F5}" destId="{F3A407E4-2676-4AEC-8168-4ABAAAEE2A91}" srcOrd="0" destOrd="0" presId="urn:microsoft.com/office/officeart/2005/8/layout/radial1"/>
    <dgm:cxn modelId="{B05260EA-113A-4E20-BA7A-AEF595018288}" srcId="{12DD2EF7-E8A0-43AB-AA29-BFA4D7C19D82}" destId="{7F435728-0B3B-478E-B53E-00860B4F03F5}" srcOrd="1" destOrd="0" parTransId="{6FC3884B-AD0C-4873-A067-6C3A1546285D}" sibTransId="{B6055984-4471-458C-BAE2-72DE8A2CB0BB}"/>
    <dgm:cxn modelId="{009C54F7-0C69-42E6-BF91-E01A4F1537E6}" srcId="{12DD2EF7-E8A0-43AB-AA29-BFA4D7C19D82}" destId="{EEEFB455-75F7-491F-92C3-7F6E788CF1CD}" srcOrd="4" destOrd="0" parTransId="{6E175B34-5F29-4211-8723-74E14589ECC6}" sibTransId="{29361807-9DE2-4E39-8781-F21832AC5AB5}"/>
    <dgm:cxn modelId="{C9219BF7-C5B1-4B01-936C-3B8B7D9FEDC9}" type="presOf" srcId="{6DF252C8-D3EF-4273-A169-D341860BB576}" destId="{9DC6795A-06C4-48E3-9069-0E27822C4A91}" srcOrd="1" destOrd="0" presId="urn:microsoft.com/office/officeart/2005/8/layout/radial1"/>
    <dgm:cxn modelId="{701A6DFE-A3F3-4678-8B38-E478F6C13058}" type="presOf" srcId="{C61AF571-6AEC-43E3-BC62-1E7A6994DE56}" destId="{92193D94-3E39-4D60-8377-63755A95F011}" srcOrd="1" destOrd="0" presId="urn:microsoft.com/office/officeart/2005/8/layout/radial1"/>
    <dgm:cxn modelId="{EA8C39FF-B132-4CDA-9B11-8C5A3B8D18C9}" type="presOf" srcId="{7878651D-6A31-4698-ACED-8870F90190CF}" destId="{9B6E5120-5B20-49AE-AD95-3422B25981FC}" srcOrd="0" destOrd="0" presId="urn:microsoft.com/office/officeart/2005/8/layout/radial1"/>
    <dgm:cxn modelId="{75C2CF8E-69A5-4754-A16A-20DE092B10D3}" type="presParOf" srcId="{753A8BAE-707C-4182-9147-4AAB9B75454A}" destId="{11E6FB56-3B01-42DF-BC05-75A7F41C1BC4}" srcOrd="0" destOrd="0" presId="urn:microsoft.com/office/officeart/2005/8/layout/radial1"/>
    <dgm:cxn modelId="{C57426D2-29F7-47CF-AA54-DF04C7AEB2FB}" type="presParOf" srcId="{753A8BAE-707C-4182-9147-4AAB9B75454A}" destId="{337EA7C4-F2B0-4FC8-84DF-C4A2CF41E50E}" srcOrd="1" destOrd="0" presId="urn:microsoft.com/office/officeart/2005/8/layout/radial1"/>
    <dgm:cxn modelId="{900A0131-0136-415B-94C3-D8F2CD9C2995}" type="presParOf" srcId="{337EA7C4-F2B0-4FC8-84DF-C4A2CF41E50E}" destId="{F9057F45-1571-44F6-B087-98E51BD83087}" srcOrd="0" destOrd="0" presId="urn:microsoft.com/office/officeart/2005/8/layout/radial1"/>
    <dgm:cxn modelId="{470C1356-248B-4075-91E6-779F37A2A5FD}" type="presParOf" srcId="{753A8BAE-707C-4182-9147-4AAB9B75454A}" destId="{6D7F8436-EB0A-482B-907D-BEDFE258AC01}" srcOrd="2" destOrd="0" presId="urn:microsoft.com/office/officeart/2005/8/layout/radial1"/>
    <dgm:cxn modelId="{9DC85B7D-1D43-41B5-A564-B688F130AABA}" type="presParOf" srcId="{753A8BAE-707C-4182-9147-4AAB9B75454A}" destId="{BA66A934-51C1-4161-9802-9D7CB9920E85}" srcOrd="3" destOrd="0" presId="urn:microsoft.com/office/officeart/2005/8/layout/radial1"/>
    <dgm:cxn modelId="{99F39E71-A485-4BE8-A8DC-79E6CA822D8A}" type="presParOf" srcId="{BA66A934-51C1-4161-9802-9D7CB9920E85}" destId="{4422E668-2581-4ACE-A637-62F1BCECE826}" srcOrd="0" destOrd="0" presId="urn:microsoft.com/office/officeart/2005/8/layout/radial1"/>
    <dgm:cxn modelId="{F546243B-E38C-4906-B223-00C2DA532C99}" type="presParOf" srcId="{753A8BAE-707C-4182-9147-4AAB9B75454A}" destId="{F3A407E4-2676-4AEC-8168-4ABAAAEE2A91}" srcOrd="4" destOrd="0" presId="urn:microsoft.com/office/officeart/2005/8/layout/radial1"/>
    <dgm:cxn modelId="{30EAB550-9EA9-44AD-B6EF-DBA05BE940CC}" type="presParOf" srcId="{753A8BAE-707C-4182-9147-4AAB9B75454A}" destId="{34EDBEC7-7394-4813-97A3-87C5EEF3AA79}" srcOrd="5" destOrd="0" presId="urn:microsoft.com/office/officeart/2005/8/layout/radial1"/>
    <dgm:cxn modelId="{54B1DB96-FDE6-4F0E-96BD-E760DB01C421}" type="presParOf" srcId="{34EDBEC7-7394-4813-97A3-87C5EEF3AA79}" destId="{9DC6795A-06C4-48E3-9069-0E27822C4A91}" srcOrd="0" destOrd="0" presId="urn:microsoft.com/office/officeart/2005/8/layout/radial1"/>
    <dgm:cxn modelId="{D3367CA5-C292-4C8A-89B5-1B64A7C2987B}" type="presParOf" srcId="{753A8BAE-707C-4182-9147-4AAB9B75454A}" destId="{9B6E5120-5B20-49AE-AD95-3422B25981FC}" srcOrd="6" destOrd="0" presId="urn:microsoft.com/office/officeart/2005/8/layout/radial1"/>
    <dgm:cxn modelId="{5CE9074F-8B24-4EFD-873D-6567873094DF}" type="presParOf" srcId="{753A8BAE-707C-4182-9147-4AAB9B75454A}" destId="{C35CB27C-D1FE-4423-8FDC-F62D4155737F}" srcOrd="7" destOrd="0" presId="urn:microsoft.com/office/officeart/2005/8/layout/radial1"/>
    <dgm:cxn modelId="{ADA21487-3BB8-4D28-92B0-3AB576E36EBD}" type="presParOf" srcId="{C35CB27C-D1FE-4423-8FDC-F62D4155737F}" destId="{F51D185A-5054-4B53-B8A2-94CE8E320EC1}" srcOrd="0" destOrd="0" presId="urn:microsoft.com/office/officeart/2005/8/layout/radial1"/>
    <dgm:cxn modelId="{B70B3DEC-30E2-47B1-B3CA-0AE0B6F8AA3B}" type="presParOf" srcId="{753A8BAE-707C-4182-9147-4AAB9B75454A}" destId="{0699839E-B710-4DAD-AF93-8D3F76085F82}" srcOrd="8" destOrd="0" presId="urn:microsoft.com/office/officeart/2005/8/layout/radial1"/>
    <dgm:cxn modelId="{97CC971F-1F6F-4C7A-BC26-3E755BBC0F59}" type="presParOf" srcId="{753A8BAE-707C-4182-9147-4AAB9B75454A}" destId="{FF3F11AA-3E45-4612-8E4F-2424A940BD92}" srcOrd="9" destOrd="0" presId="urn:microsoft.com/office/officeart/2005/8/layout/radial1"/>
    <dgm:cxn modelId="{A59D0544-0AFA-4C78-ADEC-10182791EA35}" type="presParOf" srcId="{FF3F11AA-3E45-4612-8E4F-2424A940BD92}" destId="{AECA62C7-A091-458D-A13F-D7798DDFED95}" srcOrd="0" destOrd="0" presId="urn:microsoft.com/office/officeart/2005/8/layout/radial1"/>
    <dgm:cxn modelId="{4B9C55C3-BAFC-4F44-98E2-67BAB65ADF64}" type="presParOf" srcId="{753A8BAE-707C-4182-9147-4AAB9B75454A}" destId="{FB6C78AF-6DE2-4EC1-A295-C9D6A013ECA3}" srcOrd="10" destOrd="0" presId="urn:microsoft.com/office/officeart/2005/8/layout/radial1"/>
    <dgm:cxn modelId="{2B8E9CEE-8479-46F0-96F7-B932562ED856}" type="presParOf" srcId="{753A8BAE-707C-4182-9147-4AAB9B75454A}" destId="{593027AB-1512-46D8-8727-8744EAAB2A4C}" srcOrd="11" destOrd="0" presId="urn:microsoft.com/office/officeart/2005/8/layout/radial1"/>
    <dgm:cxn modelId="{F37426EA-E972-485E-8BCA-5F3F32A1C8D3}" type="presParOf" srcId="{593027AB-1512-46D8-8727-8744EAAB2A4C}" destId="{92193D94-3E39-4D60-8377-63755A95F011}" srcOrd="0" destOrd="0" presId="urn:microsoft.com/office/officeart/2005/8/layout/radial1"/>
    <dgm:cxn modelId="{2703252A-4471-4758-AAC1-B742CE45AD6D}" type="presParOf" srcId="{753A8BAE-707C-4182-9147-4AAB9B75454A}" destId="{45FA56FC-E032-4A37-9AFA-755A71FA8719}" srcOrd="12" destOrd="0" presId="urn:microsoft.com/office/officeart/2005/8/layout/radial1"/>
    <dgm:cxn modelId="{11670735-F1BE-4A2F-910B-5683862A8D95}" type="presParOf" srcId="{753A8BAE-707C-4182-9147-4AAB9B75454A}" destId="{29CD5C9F-4BE2-4972-B828-4A03BC7B5E6C}" srcOrd="13" destOrd="0" presId="urn:microsoft.com/office/officeart/2005/8/layout/radial1"/>
    <dgm:cxn modelId="{8A78E9BB-F269-4FF7-A7E1-4246BBD3B3A6}" type="presParOf" srcId="{29CD5C9F-4BE2-4972-B828-4A03BC7B5E6C}" destId="{17294366-E807-4E3C-9E23-A5EE94D086F7}" srcOrd="0" destOrd="0" presId="urn:microsoft.com/office/officeart/2005/8/layout/radial1"/>
    <dgm:cxn modelId="{019DFDE1-A538-408D-842F-9637B063F295}" type="presParOf" srcId="{753A8BAE-707C-4182-9147-4AAB9B75454A}" destId="{0B1FB1EC-0D9C-4E8F-9749-F3F2DA634D78}" srcOrd="14"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A5F82B0-B108-45F7-9494-58EF714764EB}" type="doc">
      <dgm:prSet loTypeId="urn:microsoft.com/office/officeart/2018/2/layout/IconCircleList" loCatId="icon" qsTypeId="urn:microsoft.com/office/officeart/2005/8/quickstyle/simple1" qsCatId="simple" csTypeId="urn:microsoft.com/office/officeart/2005/8/colors/accent2_2" csCatId="accent2" phldr="1"/>
      <dgm:spPr/>
      <dgm:t>
        <a:bodyPr/>
        <a:lstStyle/>
        <a:p>
          <a:endParaRPr lang="en-US"/>
        </a:p>
      </dgm:t>
    </dgm:pt>
    <dgm:pt modelId="{F0505A0F-3376-450E-AA9D-8EEAD8710534}">
      <dgm:prSet custT="1"/>
      <dgm:spPr/>
      <dgm:t>
        <a:bodyPr/>
        <a:lstStyle/>
        <a:p>
          <a:pPr>
            <a:lnSpc>
              <a:spcPct val="100000"/>
            </a:lnSpc>
          </a:pPr>
          <a:r>
            <a:rPr lang="en-GB" sz="2000" b="0">
              <a:latin typeface="Arial" panose="020B0604020202020204" pitchFamily="34" charset="0"/>
              <a:cs typeface="Arial" panose="020B0604020202020204" pitchFamily="34" charset="0"/>
            </a:rPr>
            <a:t>Embedding learning from incidents in practice</a:t>
          </a:r>
          <a:endParaRPr lang="en-US" sz="2000">
            <a:latin typeface="Arial" panose="020B0604020202020204" pitchFamily="34" charset="0"/>
            <a:cs typeface="Arial" panose="020B0604020202020204" pitchFamily="34" charset="0"/>
          </a:endParaRPr>
        </a:p>
      </dgm:t>
    </dgm:pt>
    <dgm:pt modelId="{13C43AA6-6E3D-4960-A887-43C1B7BD48F8}" type="parTrans" cxnId="{5BF729BE-87CB-4CD7-AC0F-630359814289}">
      <dgm:prSet/>
      <dgm:spPr/>
      <dgm:t>
        <a:bodyPr/>
        <a:lstStyle/>
        <a:p>
          <a:endParaRPr lang="en-US" sz="2000">
            <a:latin typeface="Arial" panose="020B0604020202020204" pitchFamily="34" charset="0"/>
            <a:cs typeface="Arial" panose="020B0604020202020204" pitchFamily="34" charset="0"/>
          </a:endParaRPr>
        </a:p>
      </dgm:t>
    </dgm:pt>
    <dgm:pt modelId="{B460BAC8-75A1-454E-8713-8153BC63B284}" type="sibTrans" cxnId="{5BF729BE-87CB-4CD7-AC0F-630359814289}">
      <dgm:prSet/>
      <dgm:spPr/>
      <dgm:t>
        <a:bodyPr/>
        <a:lstStyle/>
        <a:p>
          <a:pPr>
            <a:lnSpc>
              <a:spcPct val="100000"/>
            </a:lnSpc>
          </a:pPr>
          <a:endParaRPr lang="en-US" sz="2000">
            <a:latin typeface="Arial" panose="020B0604020202020204" pitchFamily="34" charset="0"/>
            <a:cs typeface="Arial" panose="020B0604020202020204" pitchFamily="34" charset="0"/>
          </a:endParaRPr>
        </a:p>
      </dgm:t>
    </dgm:pt>
    <dgm:pt modelId="{8F19C2A9-C3D5-4CDF-96B4-40B1592BFD25}">
      <dgm:prSet custT="1"/>
      <dgm:spPr/>
      <dgm:t>
        <a:bodyPr/>
        <a:lstStyle/>
        <a:p>
          <a:pPr>
            <a:lnSpc>
              <a:spcPct val="100000"/>
            </a:lnSpc>
          </a:pPr>
          <a:r>
            <a:rPr lang="en-GB" sz="2000" b="0" dirty="0">
              <a:latin typeface="Arial" panose="020B0604020202020204" pitchFamily="34" charset="0"/>
              <a:cs typeface="Arial" panose="020B0604020202020204" pitchFamily="34" charset="0"/>
            </a:rPr>
            <a:t>Working to improve practices as a result of  patient complaints and staff complaints</a:t>
          </a:r>
          <a:endParaRPr lang="en-US" sz="2000" dirty="0">
            <a:latin typeface="Arial" panose="020B0604020202020204" pitchFamily="34" charset="0"/>
            <a:cs typeface="Arial" panose="020B0604020202020204" pitchFamily="34" charset="0"/>
          </a:endParaRPr>
        </a:p>
      </dgm:t>
    </dgm:pt>
    <dgm:pt modelId="{641E1DE6-0A97-44DD-8CB7-C13FCFEB7264}" type="parTrans" cxnId="{B0ED86B0-96C7-4DB0-905C-1B980BD10BA1}">
      <dgm:prSet/>
      <dgm:spPr/>
      <dgm:t>
        <a:bodyPr/>
        <a:lstStyle/>
        <a:p>
          <a:endParaRPr lang="en-US" sz="2000">
            <a:latin typeface="Arial" panose="020B0604020202020204" pitchFamily="34" charset="0"/>
            <a:cs typeface="Arial" panose="020B0604020202020204" pitchFamily="34" charset="0"/>
          </a:endParaRPr>
        </a:p>
      </dgm:t>
    </dgm:pt>
    <dgm:pt modelId="{EFA2BFB2-6E83-4C2D-8281-01DFD689DD31}" type="sibTrans" cxnId="{B0ED86B0-96C7-4DB0-905C-1B980BD10BA1}">
      <dgm:prSet/>
      <dgm:spPr/>
      <dgm:t>
        <a:bodyPr/>
        <a:lstStyle/>
        <a:p>
          <a:pPr>
            <a:lnSpc>
              <a:spcPct val="100000"/>
            </a:lnSpc>
          </a:pPr>
          <a:endParaRPr lang="en-US" sz="2000">
            <a:latin typeface="Arial" panose="020B0604020202020204" pitchFamily="34" charset="0"/>
            <a:cs typeface="Arial" panose="020B0604020202020204" pitchFamily="34" charset="0"/>
          </a:endParaRPr>
        </a:p>
      </dgm:t>
    </dgm:pt>
    <dgm:pt modelId="{B9D5B8F9-E919-4D17-BFBC-F6C238BBB79E}">
      <dgm:prSet custT="1"/>
      <dgm:spPr/>
      <dgm:t>
        <a:bodyPr/>
        <a:lstStyle/>
        <a:p>
          <a:pPr>
            <a:lnSpc>
              <a:spcPct val="100000"/>
            </a:lnSpc>
          </a:pPr>
          <a:r>
            <a:rPr lang="en-GB" sz="2000" b="0" dirty="0">
              <a:latin typeface="Arial" panose="020B0604020202020204" pitchFamily="34" charset="0"/>
              <a:cs typeface="Arial" panose="020B0604020202020204" pitchFamily="34" charset="0"/>
            </a:rPr>
            <a:t>Using evidence based guidance to inform practice</a:t>
          </a:r>
          <a:endParaRPr lang="en-US" sz="2000" dirty="0">
            <a:latin typeface="Arial" panose="020B0604020202020204" pitchFamily="34" charset="0"/>
            <a:cs typeface="Arial" panose="020B0604020202020204" pitchFamily="34" charset="0"/>
          </a:endParaRPr>
        </a:p>
      </dgm:t>
    </dgm:pt>
    <dgm:pt modelId="{E50A8554-338A-45DF-8961-7282BB60C94E}" type="parTrans" cxnId="{AF6683BE-8CBF-47BF-B1DA-29772DE2EEB6}">
      <dgm:prSet/>
      <dgm:spPr/>
      <dgm:t>
        <a:bodyPr/>
        <a:lstStyle/>
        <a:p>
          <a:endParaRPr lang="en-US" sz="2000">
            <a:latin typeface="Arial" panose="020B0604020202020204" pitchFamily="34" charset="0"/>
            <a:cs typeface="Arial" panose="020B0604020202020204" pitchFamily="34" charset="0"/>
          </a:endParaRPr>
        </a:p>
      </dgm:t>
    </dgm:pt>
    <dgm:pt modelId="{D26239B0-DE18-4F47-8259-A888AF87BE5F}" type="sibTrans" cxnId="{AF6683BE-8CBF-47BF-B1DA-29772DE2EEB6}">
      <dgm:prSet/>
      <dgm:spPr/>
      <dgm:t>
        <a:bodyPr/>
        <a:lstStyle/>
        <a:p>
          <a:pPr>
            <a:lnSpc>
              <a:spcPct val="100000"/>
            </a:lnSpc>
          </a:pPr>
          <a:endParaRPr lang="en-US" sz="2000">
            <a:latin typeface="Arial" panose="020B0604020202020204" pitchFamily="34" charset="0"/>
            <a:cs typeface="Arial" panose="020B0604020202020204" pitchFamily="34" charset="0"/>
          </a:endParaRPr>
        </a:p>
      </dgm:t>
    </dgm:pt>
    <dgm:pt modelId="{67EFD3C6-0906-4700-8383-B31491CCCBAF}">
      <dgm:prSet custT="1"/>
      <dgm:spPr/>
      <dgm:t>
        <a:bodyPr/>
        <a:lstStyle/>
        <a:p>
          <a:pPr>
            <a:lnSpc>
              <a:spcPct val="100000"/>
            </a:lnSpc>
          </a:pPr>
          <a:r>
            <a:rPr lang="en-GB" sz="2000" b="0">
              <a:latin typeface="Arial" panose="020B0604020202020204" pitchFamily="34" charset="0"/>
              <a:cs typeface="Arial" panose="020B0604020202020204" pitchFamily="34" charset="0"/>
            </a:rPr>
            <a:t>Facilitating the implementation of research findings</a:t>
          </a:r>
          <a:endParaRPr lang="en-US" sz="2000">
            <a:latin typeface="Arial" panose="020B0604020202020204" pitchFamily="34" charset="0"/>
            <a:cs typeface="Arial" panose="020B0604020202020204" pitchFamily="34" charset="0"/>
          </a:endParaRPr>
        </a:p>
      </dgm:t>
    </dgm:pt>
    <dgm:pt modelId="{86D05521-020D-4497-A7D4-8524B6F331E0}" type="parTrans" cxnId="{C285D59C-8E2A-4D11-9791-B9F3A6F84EA4}">
      <dgm:prSet/>
      <dgm:spPr/>
      <dgm:t>
        <a:bodyPr/>
        <a:lstStyle/>
        <a:p>
          <a:endParaRPr lang="en-US" sz="2000">
            <a:latin typeface="Arial" panose="020B0604020202020204" pitchFamily="34" charset="0"/>
            <a:cs typeface="Arial" panose="020B0604020202020204" pitchFamily="34" charset="0"/>
          </a:endParaRPr>
        </a:p>
      </dgm:t>
    </dgm:pt>
    <dgm:pt modelId="{62F5B58B-BAAD-45B2-822F-77C21B865065}" type="sibTrans" cxnId="{C285D59C-8E2A-4D11-9791-B9F3A6F84EA4}">
      <dgm:prSet/>
      <dgm:spPr/>
      <dgm:t>
        <a:bodyPr/>
        <a:lstStyle/>
        <a:p>
          <a:pPr>
            <a:lnSpc>
              <a:spcPct val="100000"/>
            </a:lnSpc>
          </a:pPr>
          <a:endParaRPr lang="en-US" sz="2000">
            <a:latin typeface="Arial" panose="020B0604020202020204" pitchFamily="34" charset="0"/>
            <a:cs typeface="Arial" panose="020B0604020202020204" pitchFamily="34" charset="0"/>
          </a:endParaRPr>
        </a:p>
      </dgm:t>
    </dgm:pt>
    <dgm:pt modelId="{73AC8E55-6793-4E72-97F8-536D572D666F}">
      <dgm:prSet custT="1"/>
      <dgm:spPr/>
      <dgm:t>
        <a:bodyPr/>
        <a:lstStyle/>
        <a:p>
          <a:pPr>
            <a:lnSpc>
              <a:spcPct val="100000"/>
            </a:lnSpc>
          </a:pPr>
          <a:r>
            <a:rPr lang="en-GB" sz="2000" b="0" dirty="0">
              <a:latin typeface="Arial" panose="020B0604020202020204" pitchFamily="34" charset="0"/>
              <a:cs typeface="Arial" panose="020B0604020202020204" pitchFamily="34" charset="0"/>
            </a:rPr>
            <a:t>Any active contribution to a quality improvement activity (not necessarily in a clinical setting)</a:t>
          </a:r>
          <a:endParaRPr lang="en-US" sz="2000" dirty="0">
            <a:latin typeface="Arial" panose="020B0604020202020204" pitchFamily="34" charset="0"/>
            <a:cs typeface="Arial" panose="020B0604020202020204" pitchFamily="34" charset="0"/>
          </a:endParaRPr>
        </a:p>
      </dgm:t>
    </dgm:pt>
    <dgm:pt modelId="{556AAAFC-587D-4C54-9535-854476ADB4FB}" type="parTrans" cxnId="{D21ADCBC-9D00-4CA7-BF7B-C6DEAA36ECEC}">
      <dgm:prSet/>
      <dgm:spPr/>
      <dgm:t>
        <a:bodyPr/>
        <a:lstStyle/>
        <a:p>
          <a:endParaRPr lang="en-US" sz="2000">
            <a:latin typeface="Arial" panose="020B0604020202020204" pitchFamily="34" charset="0"/>
            <a:cs typeface="Arial" panose="020B0604020202020204" pitchFamily="34" charset="0"/>
          </a:endParaRPr>
        </a:p>
      </dgm:t>
    </dgm:pt>
    <dgm:pt modelId="{41440AC7-EA64-4040-A86A-191FEE5C0139}" type="sibTrans" cxnId="{D21ADCBC-9D00-4CA7-BF7B-C6DEAA36ECEC}">
      <dgm:prSet/>
      <dgm:spPr/>
      <dgm:t>
        <a:bodyPr/>
        <a:lstStyle/>
        <a:p>
          <a:endParaRPr lang="en-US" sz="2000">
            <a:latin typeface="Arial" panose="020B0604020202020204" pitchFamily="34" charset="0"/>
            <a:cs typeface="Arial" panose="020B0604020202020204" pitchFamily="34" charset="0"/>
          </a:endParaRPr>
        </a:p>
      </dgm:t>
    </dgm:pt>
    <dgm:pt modelId="{68C205D6-C795-4303-A0FD-77A2C84646D6}">
      <dgm:prSet custT="1"/>
      <dgm:spPr/>
      <dgm:t>
        <a:bodyPr/>
        <a:lstStyle/>
        <a:p>
          <a:pPr>
            <a:lnSpc>
              <a:spcPct val="100000"/>
            </a:lnSpc>
          </a:pPr>
          <a:r>
            <a:rPr lang="en-GB" sz="2000" b="0">
              <a:latin typeface="Arial" panose="020B0604020202020204" pitchFamily="34" charset="0"/>
              <a:cs typeface="Arial" panose="020B0604020202020204" pitchFamily="34" charset="0"/>
            </a:rPr>
            <a:t>Undertaking audits</a:t>
          </a:r>
          <a:endParaRPr lang="en-US" sz="2000" dirty="0">
            <a:latin typeface="Arial" panose="020B0604020202020204" pitchFamily="34" charset="0"/>
            <a:cs typeface="Arial" panose="020B0604020202020204" pitchFamily="34" charset="0"/>
          </a:endParaRPr>
        </a:p>
      </dgm:t>
    </dgm:pt>
    <dgm:pt modelId="{1616499C-9BC1-408E-8A7E-225A7B764ED7}" type="sibTrans" cxnId="{82680710-D60E-4C0F-93F7-B45851AC0056}">
      <dgm:prSet/>
      <dgm:spPr/>
      <dgm:t>
        <a:bodyPr/>
        <a:lstStyle/>
        <a:p>
          <a:pPr>
            <a:lnSpc>
              <a:spcPct val="100000"/>
            </a:lnSpc>
          </a:pPr>
          <a:endParaRPr lang="en-US" sz="2000">
            <a:latin typeface="Arial" panose="020B0604020202020204" pitchFamily="34" charset="0"/>
            <a:cs typeface="Arial" panose="020B0604020202020204" pitchFamily="34" charset="0"/>
          </a:endParaRPr>
        </a:p>
      </dgm:t>
    </dgm:pt>
    <dgm:pt modelId="{DC85B7EE-56FD-48A1-A287-87F713EE10C5}" type="parTrans" cxnId="{82680710-D60E-4C0F-93F7-B45851AC0056}">
      <dgm:prSet/>
      <dgm:spPr/>
      <dgm:t>
        <a:bodyPr/>
        <a:lstStyle/>
        <a:p>
          <a:endParaRPr lang="en-US" sz="2000">
            <a:latin typeface="Arial" panose="020B0604020202020204" pitchFamily="34" charset="0"/>
            <a:cs typeface="Arial" panose="020B0604020202020204" pitchFamily="34" charset="0"/>
          </a:endParaRPr>
        </a:p>
      </dgm:t>
    </dgm:pt>
    <dgm:pt modelId="{4C6C4BA0-4339-4D45-985D-8D9D09771650}" type="pres">
      <dgm:prSet presAssocID="{0A5F82B0-B108-45F7-9494-58EF714764EB}" presName="root" presStyleCnt="0">
        <dgm:presLayoutVars>
          <dgm:dir/>
          <dgm:resizeHandles val="exact"/>
        </dgm:presLayoutVars>
      </dgm:prSet>
      <dgm:spPr/>
    </dgm:pt>
    <dgm:pt modelId="{C620E3A2-41EB-41BB-BE54-25B58C221874}" type="pres">
      <dgm:prSet presAssocID="{0A5F82B0-B108-45F7-9494-58EF714764EB}" presName="container" presStyleCnt="0">
        <dgm:presLayoutVars>
          <dgm:dir/>
          <dgm:resizeHandles val="exact"/>
        </dgm:presLayoutVars>
      </dgm:prSet>
      <dgm:spPr/>
    </dgm:pt>
    <dgm:pt modelId="{4A18E137-D066-4E06-BE7A-52359D8F36F3}" type="pres">
      <dgm:prSet presAssocID="{68C205D6-C795-4303-A0FD-77A2C84646D6}" presName="compNode" presStyleCnt="0"/>
      <dgm:spPr/>
    </dgm:pt>
    <dgm:pt modelId="{0F297802-59B9-4985-8EA8-F13AE317F684}" type="pres">
      <dgm:prSet presAssocID="{68C205D6-C795-4303-A0FD-77A2C84646D6}" presName="iconBgRect" presStyleLbl="bgShp" presStyleIdx="0" presStyleCnt="6"/>
      <dgm:spPr>
        <a:solidFill>
          <a:srgbClr val="FF8D1C"/>
        </a:solidFill>
      </dgm:spPr>
    </dgm:pt>
    <dgm:pt modelId="{D0ABFBC7-2CE7-4252-ACC6-93AACB312CBC}" type="pres">
      <dgm:prSet presAssocID="{68C205D6-C795-4303-A0FD-77A2C84646D6}"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71DDAD75-72B8-448F-9523-C037D8A672FE}" type="pres">
      <dgm:prSet presAssocID="{68C205D6-C795-4303-A0FD-77A2C84646D6}" presName="spaceRect" presStyleCnt="0"/>
      <dgm:spPr/>
    </dgm:pt>
    <dgm:pt modelId="{8951A028-3FA3-40AD-9B7E-3F7D88A98EF2}" type="pres">
      <dgm:prSet presAssocID="{68C205D6-C795-4303-A0FD-77A2C84646D6}" presName="textRect" presStyleLbl="revTx" presStyleIdx="0" presStyleCnt="6">
        <dgm:presLayoutVars>
          <dgm:chMax val="1"/>
          <dgm:chPref val="1"/>
        </dgm:presLayoutVars>
      </dgm:prSet>
      <dgm:spPr/>
    </dgm:pt>
    <dgm:pt modelId="{46A5B689-03DF-4BEB-B55A-E31D808B74A9}" type="pres">
      <dgm:prSet presAssocID="{1616499C-9BC1-408E-8A7E-225A7B764ED7}" presName="sibTrans" presStyleLbl="sibTrans2D1" presStyleIdx="0" presStyleCnt="0"/>
      <dgm:spPr/>
    </dgm:pt>
    <dgm:pt modelId="{32B650C9-0614-4F59-BAF3-76F059D813DC}" type="pres">
      <dgm:prSet presAssocID="{F0505A0F-3376-450E-AA9D-8EEAD8710534}" presName="compNode" presStyleCnt="0"/>
      <dgm:spPr/>
    </dgm:pt>
    <dgm:pt modelId="{F74705C3-EB5D-4A0F-AD1D-245C33C1E22E}" type="pres">
      <dgm:prSet presAssocID="{F0505A0F-3376-450E-AA9D-8EEAD8710534}" presName="iconBgRect" presStyleLbl="bgShp" presStyleIdx="1" presStyleCnt="6"/>
      <dgm:spPr>
        <a:solidFill>
          <a:srgbClr val="FF8D1C"/>
        </a:solidFill>
      </dgm:spPr>
    </dgm:pt>
    <dgm:pt modelId="{D4806FB3-0A6E-42F7-94F5-43594A160F6B}" type="pres">
      <dgm:prSet presAssocID="{F0505A0F-3376-450E-AA9D-8EEAD8710534}"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acher"/>
        </a:ext>
      </dgm:extLst>
    </dgm:pt>
    <dgm:pt modelId="{C4FF265A-0F61-46B0-B27B-6D828D35A0B6}" type="pres">
      <dgm:prSet presAssocID="{F0505A0F-3376-450E-AA9D-8EEAD8710534}" presName="spaceRect" presStyleCnt="0"/>
      <dgm:spPr/>
    </dgm:pt>
    <dgm:pt modelId="{2C198C40-5E6C-4F0B-B5F9-9837D882449A}" type="pres">
      <dgm:prSet presAssocID="{F0505A0F-3376-450E-AA9D-8EEAD8710534}" presName="textRect" presStyleLbl="revTx" presStyleIdx="1" presStyleCnt="6">
        <dgm:presLayoutVars>
          <dgm:chMax val="1"/>
          <dgm:chPref val="1"/>
        </dgm:presLayoutVars>
      </dgm:prSet>
      <dgm:spPr/>
    </dgm:pt>
    <dgm:pt modelId="{0CEBAB14-3F73-4B41-B6EE-627A01068457}" type="pres">
      <dgm:prSet presAssocID="{B460BAC8-75A1-454E-8713-8153BC63B284}" presName="sibTrans" presStyleLbl="sibTrans2D1" presStyleIdx="0" presStyleCnt="0"/>
      <dgm:spPr/>
    </dgm:pt>
    <dgm:pt modelId="{F2908E52-5322-4F29-83DE-09C670B24217}" type="pres">
      <dgm:prSet presAssocID="{8F19C2A9-C3D5-4CDF-96B4-40B1592BFD25}" presName="compNode" presStyleCnt="0"/>
      <dgm:spPr/>
    </dgm:pt>
    <dgm:pt modelId="{835BDD1D-656E-4CF6-83E8-D8CC4206F867}" type="pres">
      <dgm:prSet presAssocID="{8F19C2A9-C3D5-4CDF-96B4-40B1592BFD25}" presName="iconBgRect" presStyleLbl="bgShp" presStyleIdx="2" presStyleCnt="6"/>
      <dgm:spPr>
        <a:solidFill>
          <a:srgbClr val="FF8D1C"/>
        </a:solidFill>
      </dgm:spPr>
    </dgm:pt>
    <dgm:pt modelId="{05421AC0-9B8D-449D-990E-F7AFDF6671B2}" type="pres">
      <dgm:prSet presAssocID="{8F19C2A9-C3D5-4CDF-96B4-40B1592BFD25}"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ethoscope"/>
        </a:ext>
      </dgm:extLst>
    </dgm:pt>
    <dgm:pt modelId="{9CACEAEC-2CEB-4949-9529-8E2A0329FAA2}" type="pres">
      <dgm:prSet presAssocID="{8F19C2A9-C3D5-4CDF-96B4-40B1592BFD25}" presName="spaceRect" presStyleCnt="0"/>
      <dgm:spPr/>
    </dgm:pt>
    <dgm:pt modelId="{D32BD086-398A-4651-8F4B-743DC421121F}" type="pres">
      <dgm:prSet presAssocID="{8F19C2A9-C3D5-4CDF-96B4-40B1592BFD25}" presName="textRect" presStyleLbl="revTx" presStyleIdx="2" presStyleCnt="6">
        <dgm:presLayoutVars>
          <dgm:chMax val="1"/>
          <dgm:chPref val="1"/>
        </dgm:presLayoutVars>
      </dgm:prSet>
      <dgm:spPr/>
    </dgm:pt>
    <dgm:pt modelId="{EA974098-A290-43CF-8EB5-49B1140C302C}" type="pres">
      <dgm:prSet presAssocID="{EFA2BFB2-6E83-4C2D-8281-01DFD689DD31}" presName="sibTrans" presStyleLbl="sibTrans2D1" presStyleIdx="0" presStyleCnt="0"/>
      <dgm:spPr/>
    </dgm:pt>
    <dgm:pt modelId="{2C182CDA-8EA7-4CE3-A523-170164E75AFE}" type="pres">
      <dgm:prSet presAssocID="{B9D5B8F9-E919-4D17-BFBC-F6C238BBB79E}" presName="compNode" presStyleCnt="0"/>
      <dgm:spPr/>
    </dgm:pt>
    <dgm:pt modelId="{EFCFA0A9-3FF3-4727-944E-9C9BA2932DA9}" type="pres">
      <dgm:prSet presAssocID="{B9D5B8F9-E919-4D17-BFBC-F6C238BBB79E}" presName="iconBgRect" presStyleLbl="bgShp" presStyleIdx="3" presStyleCnt="6"/>
      <dgm:spPr>
        <a:solidFill>
          <a:srgbClr val="FF8D1C"/>
        </a:solidFill>
      </dgm:spPr>
    </dgm:pt>
    <dgm:pt modelId="{7CB86A55-9AAE-46B8-8B82-EAA9C9DED0B3}" type="pres">
      <dgm:prSet presAssocID="{B9D5B8F9-E919-4D17-BFBC-F6C238BBB79E}"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94ADE154-1676-46CF-A7D1-4DA5C43F72C2}" type="pres">
      <dgm:prSet presAssocID="{B9D5B8F9-E919-4D17-BFBC-F6C238BBB79E}" presName="spaceRect" presStyleCnt="0"/>
      <dgm:spPr/>
    </dgm:pt>
    <dgm:pt modelId="{AC692158-7DF1-4D0B-B242-BD2CE6C4DC4B}" type="pres">
      <dgm:prSet presAssocID="{B9D5B8F9-E919-4D17-BFBC-F6C238BBB79E}" presName="textRect" presStyleLbl="revTx" presStyleIdx="3" presStyleCnt="6">
        <dgm:presLayoutVars>
          <dgm:chMax val="1"/>
          <dgm:chPref val="1"/>
        </dgm:presLayoutVars>
      </dgm:prSet>
      <dgm:spPr/>
    </dgm:pt>
    <dgm:pt modelId="{971C8B2E-329F-4C5D-AD6D-228228547E2E}" type="pres">
      <dgm:prSet presAssocID="{D26239B0-DE18-4F47-8259-A888AF87BE5F}" presName="sibTrans" presStyleLbl="sibTrans2D1" presStyleIdx="0" presStyleCnt="0"/>
      <dgm:spPr/>
    </dgm:pt>
    <dgm:pt modelId="{C76A45AF-1230-40F6-AA1E-91395C547726}" type="pres">
      <dgm:prSet presAssocID="{67EFD3C6-0906-4700-8383-B31491CCCBAF}" presName="compNode" presStyleCnt="0"/>
      <dgm:spPr/>
    </dgm:pt>
    <dgm:pt modelId="{D1618610-1AF6-4C6B-A5E6-2096920FA998}" type="pres">
      <dgm:prSet presAssocID="{67EFD3C6-0906-4700-8383-B31491CCCBAF}" presName="iconBgRect" presStyleLbl="bgShp" presStyleIdx="4" presStyleCnt="6"/>
      <dgm:spPr>
        <a:solidFill>
          <a:srgbClr val="FF8D1C"/>
        </a:solidFill>
      </dgm:spPr>
    </dgm:pt>
    <dgm:pt modelId="{0CCE32CE-36AC-4BE1-A3C2-8B7D1AF01A1E}" type="pres">
      <dgm:prSet presAssocID="{67EFD3C6-0906-4700-8383-B31491CCCBAF}"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ad with Gears"/>
        </a:ext>
      </dgm:extLst>
    </dgm:pt>
    <dgm:pt modelId="{9F5443BC-D707-4A28-954E-0D44348794F5}" type="pres">
      <dgm:prSet presAssocID="{67EFD3C6-0906-4700-8383-B31491CCCBAF}" presName="spaceRect" presStyleCnt="0"/>
      <dgm:spPr/>
    </dgm:pt>
    <dgm:pt modelId="{32DA7822-5B52-4F06-BED4-E47B5585FB3C}" type="pres">
      <dgm:prSet presAssocID="{67EFD3C6-0906-4700-8383-B31491CCCBAF}" presName="textRect" presStyleLbl="revTx" presStyleIdx="4" presStyleCnt="6">
        <dgm:presLayoutVars>
          <dgm:chMax val="1"/>
          <dgm:chPref val="1"/>
        </dgm:presLayoutVars>
      </dgm:prSet>
      <dgm:spPr/>
    </dgm:pt>
    <dgm:pt modelId="{85163038-D953-4578-AA59-01812D7586FD}" type="pres">
      <dgm:prSet presAssocID="{62F5B58B-BAAD-45B2-822F-77C21B865065}" presName="sibTrans" presStyleLbl="sibTrans2D1" presStyleIdx="0" presStyleCnt="0"/>
      <dgm:spPr/>
    </dgm:pt>
    <dgm:pt modelId="{C37048DF-5D2D-4619-AE35-0BE6A95A3D73}" type="pres">
      <dgm:prSet presAssocID="{73AC8E55-6793-4E72-97F8-536D572D666F}" presName="compNode" presStyleCnt="0"/>
      <dgm:spPr/>
    </dgm:pt>
    <dgm:pt modelId="{6200A282-CF4F-436E-8D5A-C41347019D39}" type="pres">
      <dgm:prSet presAssocID="{73AC8E55-6793-4E72-97F8-536D572D666F}" presName="iconBgRect" presStyleLbl="bgShp" presStyleIdx="5" presStyleCnt="6"/>
      <dgm:spPr>
        <a:solidFill>
          <a:srgbClr val="FF8D1C"/>
        </a:solidFill>
      </dgm:spPr>
    </dgm:pt>
    <dgm:pt modelId="{DA8E1762-867C-441A-9F7F-B9854BD6240C}" type="pres">
      <dgm:prSet presAssocID="{73AC8E55-6793-4E72-97F8-536D572D666F}"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usiness Growth"/>
        </a:ext>
      </dgm:extLst>
    </dgm:pt>
    <dgm:pt modelId="{79AB60D6-C0F5-408F-9A2A-0B2926EE41C9}" type="pres">
      <dgm:prSet presAssocID="{73AC8E55-6793-4E72-97F8-536D572D666F}" presName="spaceRect" presStyleCnt="0"/>
      <dgm:spPr/>
    </dgm:pt>
    <dgm:pt modelId="{74DD8D35-E55F-4E69-85CC-08EA767BF9F0}" type="pres">
      <dgm:prSet presAssocID="{73AC8E55-6793-4E72-97F8-536D572D666F}" presName="textRect" presStyleLbl="revTx" presStyleIdx="5" presStyleCnt="6">
        <dgm:presLayoutVars>
          <dgm:chMax val="1"/>
          <dgm:chPref val="1"/>
        </dgm:presLayoutVars>
      </dgm:prSet>
      <dgm:spPr/>
    </dgm:pt>
  </dgm:ptLst>
  <dgm:cxnLst>
    <dgm:cxn modelId="{82680710-D60E-4C0F-93F7-B45851AC0056}" srcId="{0A5F82B0-B108-45F7-9494-58EF714764EB}" destId="{68C205D6-C795-4303-A0FD-77A2C84646D6}" srcOrd="0" destOrd="0" parTransId="{DC85B7EE-56FD-48A1-A287-87F713EE10C5}" sibTransId="{1616499C-9BC1-408E-8A7E-225A7B764ED7}"/>
    <dgm:cxn modelId="{6E290E10-AE15-489D-B0AD-A7D9D4B78FBA}" type="presOf" srcId="{F0505A0F-3376-450E-AA9D-8EEAD8710534}" destId="{2C198C40-5E6C-4F0B-B5F9-9837D882449A}" srcOrd="0" destOrd="0" presId="urn:microsoft.com/office/officeart/2018/2/layout/IconCircleList"/>
    <dgm:cxn modelId="{38D68318-8DD0-4753-9158-D7E1DB255531}" type="presOf" srcId="{73AC8E55-6793-4E72-97F8-536D572D666F}" destId="{74DD8D35-E55F-4E69-85CC-08EA767BF9F0}" srcOrd="0" destOrd="0" presId="urn:microsoft.com/office/officeart/2018/2/layout/IconCircleList"/>
    <dgm:cxn modelId="{E755F51B-3F12-42D7-AE44-DEF4C2790199}" type="presOf" srcId="{8F19C2A9-C3D5-4CDF-96B4-40B1592BFD25}" destId="{D32BD086-398A-4651-8F4B-743DC421121F}" srcOrd="0" destOrd="0" presId="urn:microsoft.com/office/officeart/2018/2/layout/IconCircleList"/>
    <dgm:cxn modelId="{A546AC3D-52E5-4B41-A177-7FE6E1C6209D}" type="presOf" srcId="{62F5B58B-BAAD-45B2-822F-77C21B865065}" destId="{85163038-D953-4578-AA59-01812D7586FD}" srcOrd="0" destOrd="0" presId="urn:microsoft.com/office/officeart/2018/2/layout/IconCircleList"/>
    <dgm:cxn modelId="{7526AC5F-7A58-4E86-A049-FEABC2545AB8}" type="presOf" srcId="{1616499C-9BC1-408E-8A7E-225A7B764ED7}" destId="{46A5B689-03DF-4BEB-B55A-E31D808B74A9}" srcOrd="0" destOrd="0" presId="urn:microsoft.com/office/officeart/2018/2/layout/IconCircleList"/>
    <dgm:cxn modelId="{4035D76A-1BC8-41C1-8BD4-439883E22505}" type="presOf" srcId="{0A5F82B0-B108-45F7-9494-58EF714764EB}" destId="{4C6C4BA0-4339-4D45-985D-8D9D09771650}" srcOrd="0" destOrd="0" presId="urn:microsoft.com/office/officeart/2018/2/layout/IconCircleList"/>
    <dgm:cxn modelId="{0460F24D-CF6E-41D5-92B9-D6611CCA6139}" type="presOf" srcId="{68C205D6-C795-4303-A0FD-77A2C84646D6}" destId="{8951A028-3FA3-40AD-9B7E-3F7D88A98EF2}" srcOrd="0" destOrd="0" presId="urn:microsoft.com/office/officeart/2018/2/layout/IconCircleList"/>
    <dgm:cxn modelId="{14692877-DE79-4ACC-9C84-7FA6B00A90EF}" type="presOf" srcId="{B9D5B8F9-E919-4D17-BFBC-F6C238BBB79E}" destId="{AC692158-7DF1-4D0B-B242-BD2CE6C4DC4B}" srcOrd="0" destOrd="0" presId="urn:microsoft.com/office/officeart/2018/2/layout/IconCircleList"/>
    <dgm:cxn modelId="{FA19E57A-B8FC-4FBE-8879-64872E3F48CA}" type="presOf" srcId="{D26239B0-DE18-4F47-8259-A888AF87BE5F}" destId="{971C8B2E-329F-4C5D-AD6D-228228547E2E}" srcOrd="0" destOrd="0" presId="urn:microsoft.com/office/officeart/2018/2/layout/IconCircleList"/>
    <dgm:cxn modelId="{6FD5A07F-92C0-43DA-8437-2E89070F3CAD}" type="presOf" srcId="{B460BAC8-75A1-454E-8713-8153BC63B284}" destId="{0CEBAB14-3F73-4B41-B6EE-627A01068457}" srcOrd="0" destOrd="0" presId="urn:microsoft.com/office/officeart/2018/2/layout/IconCircleList"/>
    <dgm:cxn modelId="{C285D59C-8E2A-4D11-9791-B9F3A6F84EA4}" srcId="{0A5F82B0-B108-45F7-9494-58EF714764EB}" destId="{67EFD3C6-0906-4700-8383-B31491CCCBAF}" srcOrd="4" destOrd="0" parTransId="{86D05521-020D-4497-A7D4-8524B6F331E0}" sibTransId="{62F5B58B-BAAD-45B2-822F-77C21B865065}"/>
    <dgm:cxn modelId="{016074AD-C560-45E8-BB04-B2D832E402B7}" type="presOf" srcId="{EFA2BFB2-6E83-4C2D-8281-01DFD689DD31}" destId="{EA974098-A290-43CF-8EB5-49B1140C302C}" srcOrd="0" destOrd="0" presId="urn:microsoft.com/office/officeart/2018/2/layout/IconCircleList"/>
    <dgm:cxn modelId="{B0ED86B0-96C7-4DB0-905C-1B980BD10BA1}" srcId="{0A5F82B0-B108-45F7-9494-58EF714764EB}" destId="{8F19C2A9-C3D5-4CDF-96B4-40B1592BFD25}" srcOrd="2" destOrd="0" parTransId="{641E1DE6-0A97-44DD-8CB7-C13FCFEB7264}" sibTransId="{EFA2BFB2-6E83-4C2D-8281-01DFD689DD31}"/>
    <dgm:cxn modelId="{D21ADCBC-9D00-4CA7-BF7B-C6DEAA36ECEC}" srcId="{0A5F82B0-B108-45F7-9494-58EF714764EB}" destId="{73AC8E55-6793-4E72-97F8-536D572D666F}" srcOrd="5" destOrd="0" parTransId="{556AAAFC-587D-4C54-9535-854476ADB4FB}" sibTransId="{41440AC7-EA64-4040-A86A-191FEE5C0139}"/>
    <dgm:cxn modelId="{5BF729BE-87CB-4CD7-AC0F-630359814289}" srcId="{0A5F82B0-B108-45F7-9494-58EF714764EB}" destId="{F0505A0F-3376-450E-AA9D-8EEAD8710534}" srcOrd="1" destOrd="0" parTransId="{13C43AA6-6E3D-4960-A887-43C1B7BD48F8}" sibTransId="{B460BAC8-75A1-454E-8713-8153BC63B284}"/>
    <dgm:cxn modelId="{AF6683BE-8CBF-47BF-B1DA-29772DE2EEB6}" srcId="{0A5F82B0-B108-45F7-9494-58EF714764EB}" destId="{B9D5B8F9-E919-4D17-BFBC-F6C238BBB79E}" srcOrd="3" destOrd="0" parTransId="{E50A8554-338A-45DF-8961-7282BB60C94E}" sibTransId="{D26239B0-DE18-4F47-8259-A888AF87BE5F}"/>
    <dgm:cxn modelId="{34AF58E8-9B98-4BC5-957D-02F32A01493E}" type="presOf" srcId="{67EFD3C6-0906-4700-8383-B31491CCCBAF}" destId="{32DA7822-5B52-4F06-BED4-E47B5585FB3C}" srcOrd="0" destOrd="0" presId="urn:microsoft.com/office/officeart/2018/2/layout/IconCircleList"/>
    <dgm:cxn modelId="{CA51E230-E995-4123-A27A-6AC5F251C4A2}" type="presParOf" srcId="{4C6C4BA0-4339-4D45-985D-8D9D09771650}" destId="{C620E3A2-41EB-41BB-BE54-25B58C221874}" srcOrd="0" destOrd="0" presId="urn:microsoft.com/office/officeart/2018/2/layout/IconCircleList"/>
    <dgm:cxn modelId="{BB772435-91FA-47CB-8910-DC1A9A5192B5}" type="presParOf" srcId="{C620E3A2-41EB-41BB-BE54-25B58C221874}" destId="{4A18E137-D066-4E06-BE7A-52359D8F36F3}" srcOrd="0" destOrd="0" presId="urn:microsoft.com/office/officeart/2018/2/layout/IconCircleList"/>
    <dgm:cxn modelId="{F507925B-264A-4D12-8D9B-710EDDE87CEC}" type="presParOf" srcId="{4A18E137-D066-4E06-BE7A-52359D8F36F3}" destId="{0F297802-59B9-4985-8EA8-F13AE317F684}" srcOrd="0" destOrd="0" presId="urn:microsoft.com/office/officeart/2018/2/layout/IconCircleList"/>
    <dgm:cxn modelId="{6B5A3829-2721-47C6-94CD-F6E7BE933DA1}" type="presParOf" srcId="{4A18E137-D066-4E06-BE7A-52359D8F36F3}" destId="{D0ABFBC7-2CE7-4252-ACC6-93AACB312CBC}" srcOrd="1" destOrd="0" presId="urn:microsoft.com/office/officeart/2018/2/layout/IconCircleList"/>
    <dgm:cxn modelId="{F125D278-5810-4B8E-93DA-2D84527C43D5}" type="presParOf" srcId="{4A18E137-D066-4E06-BE7A-52359D8F36F3}" destId="{71DDAD75-72B8-448F-9523-C037D8A672FE}" srcOrd="2" destOrd="0" presId="urn:microsoft.com/office/officeart/2018/2/layout/IconCircleList"/>
    <dgm:cxn modelId="{90486A3C-B01A-486D-B060-D5273AD01377}" type="presParOf" srcId="{4A18E137-D066-4E06-BE7A-52359D8F36F3}" destId="{8951A028-3FA3-40AD-9B7E-3F7D88A98EF2}" srcOrd="3" destOrd="0" presId="urn:microsoft.com/office/officeart/2018/2/layout/IconCircleList"/>
    <dgm:cxn modelId="{6A412D6E-A59D-4C33-A855-F0983EB19DDF}" type="presParOf" srcId="{C620E3A2-41EB-41BB-BE54-25B58C221874}" destId="{46A5B689-03DF-4BEB-B55A-E31D808B74A9}" srcOrd="1" destOrd="0" presId="urn:microsoft.com/office/officeart/2018/2/layout/IconCircleList"/>
    <dgm:cxn modelId="{ECA6B635-104A-4191-B40F-1C80F4AA1370}" type="presParOf" srcId="{C620E3A2-41EB-41BB-BE54-25B58C221874}" destId="{32B650C9-0614-4F59-BAF3-76F059D813DC}" srcOrd="2" destOrd="0" presId="urn:microsoft.com/office/officeart/2018/2/layout/IconCircleList"/>
    <dgm:cxn modelId="{50416E0E-729A-45A8-8D18-CB1399506059}" type="presParOf" srcId="{32B650C9-0614-4F59-BAF3-76F059D813DC}" destId="{F74705C3-EB5D-4A0F-AD1D-245C33C1E22E}" srcOrd="0" destOrd="0" presId="urn:microsoft.com/office/officeart/2018/2/layout/IconCircleList"/>
    <dgm:cxn modelId="{4F05A013-48DA-48BB-A767-27B2C07E393B}" type="presParOf" srcId="{32B650C9-0614-4F59-BAF3-76F059D813DC}" destId="{D4806FB3-0A6E-42F7-94F5-43594A160F6B}" srcOrd="1" destOrd="0" presId="urn:microsoft.com/office/officeart/2018/2/layout/IconCircleList"/>
    <dgm:cxn modelId="{8AF302E5-6CDB-4E2F-B8A5-6D5F846780F4}" type="presParOf" srcId="{32B650C9-0614-4F59-BAF3-76F059D813DC}" destId="{C4FF265A-0F61-46B0-B27B-6D828D35A0B6}" srcOrd="2" destOrd="0" presId="urn:microsoft.com/office/officeart/2018/2/layout/IconCircleList"/>
    <dgm:cxn modelId="{95906740-448F-4AFA-BEF4-A565B2A40DB1}" type="presParOf" srcId="{32B650C9-0614-4F59-BAF3-76F059D813DC}" destId="{2C198C40-5E6C-4F0B-B5F9-9837D882449A}" srcOrd="3" destOrd="0" presId="urn:microsoft.com/office/officeart/2018/2/layout/IconCircleList"/>
    <dgm:cxn modelId="{BC879479-5646-4B3D-A39F-ECB0E1E38AD1}" type="presParOf" srcId="{C620E3A2-41EB-41BB-BE54-25B58C221874}" destId="{0CEBAB14-3F73-4B41-B6EE-627A01068457}" srcOrd="3" destOrd="0" presId="urn:microsoft.com/office/officeart/2018/2/layout/IconCircleList"/>
    <dgm:cxn modelId="{3AA51178-63D1-437A-AC51-9354DD5A1A04}" type="presParOf" srcId="{C620E3A2-41EB-41BB-BE54-25B58C221874}" destId="{F2908E52-5322-4F29-83DE-09C670B24217}" srcOrd="4" destOrd="0" presId="urn:microsoft.com/office/officeart/2018/2/layout/IconCircleList"/>
    <dgm:cxn modelId="{2F1C4E9D-57D0-439A-A9ED-66587F25F693}" type="presParOf" srcId="{F2908E52-5322-4F29-83DE-09C670B24217}" destId="{835BDD1D-656E-4CF6-83E8-D8CC4206F867}" srcOrd="0" destOrd="0" presId="urn:microsoft.com/office/officeart/2018/2/layout/IconCircleList"/>
    <dgm:cxn modelId="{5537D28F-6E58-4927-A008-43614106C13B}" type="presParOf" srcId="{F2908E52-5322-4F29-83DE-09C670B24217}" destId="{05421AC0-9B8D-449D-990E-F7AFDF6671B2}" srcOrd="1" destOrd="0" presId="urn:microsoft.com/office/officeart/2018/2/layout/IconCircleList"/>
    <dgm:cxn modelId="{6C5AD06C-AEEA-4277-AE19-29EF3A8B8CD1}" type="presParOf" srcId="{F2908E52-5322-4F29-83DE-09C670B24217}" destId="{9CACEAEC-2CEB-4949-9529-8E2A0329FAA2}" srcOrd="2" destOrd="0" presId="urn:microsoft.com/office/officeart/2018/2/layout/IconCircleList"/>
    <dgm:cxn modelId="{57009BBF-E3ED-40F8-BF8E-81DB7BCAAB82}" type="presParOf" srcId="{F2908E52-5322-4F29-83DE-09C670B24217}" destId="{D32BD086-398A-4651-8F4B-743DC421121F}" srcOrd="3" destOrd="0" presId="urn:microsoft.com/office/officeart/2018/2/layout/IconCircleList"/>
    <dgm:cxn modelId="{59A26633-0297-430E-A22B-FA71CEF1D266}" type="presParOf" srcId="{C620E3A2-41EB-41BB-BE54-25B58C221874}" destId="{EA974098-A290-43CF-8EB5-49B1140C302C}" srcOrd="5" destOrd="0" presId="urn:microsoft.com/office/officeart/2018/2/layout/IconCircleList"/>
    <dgm:cxn modelId="{3D434C47-AB21-4A73-AD27-74FD32C2BBD8}" type="presParOf" srcId="{C620E3A2-41EB-41BB-BE54-25B58C221874}" destId="{2C182CDA-8EA7-4CE3-A523-170164E75AFE}" srcOrd="6" destOrd="0" presId="urn:microsoft.com/office/officeart/2018/2/layout/IconCircleList"/>
    <dgm:cxn modelId="{A9B9BF22-CB72-416E-9B9B-22EA72E2065F}" type="presParOf" srcId="{2C182CDA-8EA7-4CE3-A523-170164E75AFE}" destId="{EFCFA0A9-3FF3-4727-944E-9C9BA2932DA9}" srcOrd="0" destOrd="0" presId="urn:microsoft.com/office/officeart/2018/2/layout/IconCircleList"/>
    <dgm:cxn modelId="{EA3A9F15-98C2-449C-BD1D-B398CFC6703B}" type="presParOf" srcId="{2C182CDA-8EA7-4CE3-A523-170164E75AFE}" destId="{7CB86A55-9AAE-46B8-8B82-EAA9C9DED0B3}" srcOrd="1" destOrd="0" presId="urn:microsoft.com/office/officeart/2018/2/layout/IconCircleList"/>
    <dgm:cxn modelId="{F1FE07F8-79A3-4BF8-88A5-BAD26BFF9D92}" type="presParOf" srcId="{2C182CDA-8EA7-4CE3-A523-170164E75AFE}" destId="{94ADE154-1676-46CF-A7D1-4DA5C43F72C2}" srcOrd="2" destOrd="0" presId="urn:microsoft.com/office/officeart/2018/2/layout/IconCircleList"/>
    <dgm:cxn modelId="{8A53664E-041B-4118-BA10-CD51F8A08EB2}" type="presParOf" srcId="{2C182CDA-8EA7-4CE3-A523-170164E75AFE}" destId="{AC692158-7DF1-4D0B-B242-BD2CE6C4DC4B}" srcOrd="3" destOrd="0" presId="urn:microsoft.com/office/officeart/2018/2/layout/IconCircleList"/>
    <dgm:cxn modelId="{2851C6AF-308D-4139-A58C-B47F8BAB824A}" type="presParOf" srcId="{C620E3A2-41EB-41BB-BE54-25B58C221874}" destId="{971C8B2E-329F-4C5D-AD6D-228228547E2E}" srcOrd="7" destOrd="0" presId="urn:microsoft.com/office/officeart/2018/2/layout/IconCircleList"/>
    <dgm:cxn modelId="{1240C07A-2991-419F-855D-31C5217FB3E7}" type="presParOf" srcId="{C620E3A2-41EB-41BB-BE54-25B58C221874}" destId="{C76A45AF-1230-40F6-AA1E-91395C547726}" srcOrd="8" destOrd="0" presId="urn:microsoft.com/office/officeart/2018/2/layout/IconCircleList"/>
    <dgm:cxn modelId="{1FDA4C06-087C-4A34-8E93-8E49FDC76FD6}" type="presParOf" srcId="{C76A45AF-1230-40F6-AA1E-91395C547726}" destId="{D1618610-1AF6-4C6B-A5E6-2096920FA998}" srcOrd="0" destOrd="0" presId="urn:microsoft.com/office/officeart/2018/2/layout/IconCircleList"/>
    <dgm:cxn modelId="{8F8FBF43-35C8-4ACA-ADFD-551B4186DFC3}" type="presParOf" srcId="{C76A45AF-1230-40F6-AA1E-91395C547726}" destId="{0CCE32CE-36AC-4BE1-A3C2-8B7D1AF01A1E}" srcOrd="1" destOrd="0" presId="urn:microsoft.com/office/officeart/2018/2/layout/IconCircleList"/>
    <dgm:cxn modelId="{F68FCC97-474B-4157-B57B-EB83B286B4D2}" type="presParOf" srcId="{C76A45AF-1230-40F6-AA1E-91395C547726}" destId="{9F5443BC-D707-4A28-954E-0D44348794F5}" srcOrd="2" destOrd="0" presId="urn:microsoft.com/office/officeart/2018/2/layout/IconCircleList"/>
    <dgm:cxn modelId="{22662321-7951-4FC2-8C5A-1ACCDC244C16}" type="presParOf" srcId="{C76A45AF-1230-40F6-AA1E-91395C547726}" destId="{32DA7822-5B52-4F06-BED4-E47B5585FB3C}" srcOrd="3" destOrd="0" presId="urn:microsoft.com/office/officeart/2018/2/layout/IconCircleList"/>
    <dgm:cxn modelId="{B83D037D-949F-4215-83CF-6258761588E6}" type="presParOf" srcId="{C620E3A2-41EB-41BB-BE54-25B58C221874}" destId="{85163038-D953-4578-AA59-01812D7586FD}" srcOrd="9" destOrd="0" presId="urn:microsoft.com/office/officeart/2018/2/layout/IconCircleList"/>
    <dgm:cxn modelId="{11D3AA64-8CAD-4BC9-98B1-52EE5BE13E8F}" type="presParOf" srcId="{C620E3A2-41EB-41BB-BE54-25B58C221874}" destId="{C37048DF-5D2D-4619-AE35-0BE6A95A3D73}" srcOrd="10" destOrd="0" presId="urn:microsoft.com/office/officeart/2018/2/layout/IconCircleList"/>
    <dgm:cxn modelId="{FBA8F42C-4638-4CBF-AF4E-20A2A33C64A5}" type="presParOf" srcId="{C37048DF-5D2D-4619-AE35-0BE6A95A3D73}" destId="{6200A282-CF4F-436E-8D5A-C41347019D39}" srcOrd="0" destOrd="0" presId="urn:microsoft.com/office/officeart/2018/2/layout/IconCircleList"/>
    <dgm:cxn modelId="{6B3D5D0D-A758-44EB-BD50-FAC91EE5BA7B}" type="presParOf" srcId="{C37048DF-5D2D-4619-AE35-0BE6A95A3D73}" destId="{DA8E1762-867C-441A-9F7F-B9854BD6240C}" srcOrd="1" destOrd="0" presId="urn:microsoft.com/office/officeart/2018/2/layout/IconCircleList"/>
    <dgm:cxn modelId="{844D12A9-79EB-42E5-BAB3-3E5B206E78B3}" type="presParOf" srcId="{C37048DF-5D2D-4619-AE35-0BE6A95A3D73}" destId="{79AB60D6-C0F5-408F-9A2A-0B2926EE41C9}" srcOrd="2" destOrd="0" presId="urn:microsoft.com/office/officeart/2018/2/layout/IconCircleList"/>
    <dgm:cxn modelId="{906CE624-8577-41C3-80F6-2D23BD8E08E1}" type="presParOf" srcId="{C37048DF-5D2D-4619-AE35-0BE6A95A3D73}" destId="{74DD8D35-E55F-4E69-85CC-08EA767BF9F0}"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FF5F118-8366-4146-8C59-125B5286AF0E}" type="doc">
      <dgm:prSet loTypeId="urn:microsoft.com/office/officeart/2005/8/layout/process4" loCatId="process" qsTypeId="urn:microsoft.com/office/officeart/2005/8/quickstyle/simple5" qsCatId="simple" csTypeId="urn:microsoft.com/office/officeart/2005/8/colors/accent2_2" csCatId="accent2" phldr="1"/>
      <dgm:spPr/>
      <dgm:t>
        <a:bodyPr/>
        <a:lstStyle/>
        <a:p>
          <a:endParaRPr lang="en-US"/>
        </a:p>
      </dgm:t>
    </dgm:pt>
    <dgm:pt modelId="{A6F71F91-2DD6-4450-80D8-2A1D6CD0BF29}">
      <dgm:prSet custT="1"/>
      <dgm:spPr>
        <a:solidFill>
          <a:srgbClr val="371488"/>
        </a:solidFill>
      </dgm:spPr>
      <dgm:t>
        <a:bodyPr/>
        <a:lstStyle/>
        <a:p>
          <a:r>
            <a:rPr lang="en-GB" sz="2000" dirty="0">
              <a:latin typeface="Arial" panose="020B0604020202020204" pitchFamily="34" charset="0"/>
              <a:cs typeface="Arial" panose="020B0604020202020204" pitchFamily="34" charset="0"/>
            </a:rPr>
            <a:t>Does your unit have an escalation pathway for when you have concerns about a woman during her care? If so, review the pathway and consider whether the approach for escalating concerns is clear.</a:t>
          </a:r>
          <a:endParaRPr lang="en-US" sz="2000" dirty="0">
            <a:latin typeface="Arial" panose="020B0604020202020204" pitchFamily="34" charset="0"/>
            <a:cs typeface="Arial" panose="020B0604020202020204" pitchFamily="34" charset="0"/>
          </a:endParaRPr>
        </a:p>
      </dgm:t>
    </dgm:pt>
    <dgm:pt modelId="{72B992F7-30EE-4075-A248-2384E45F38D2}" type="parTrans" cxnId="{1BA80117-AF55-4FA6-8054-41C6DA3FF491}">
      <dgm:prSet/>
      <dgm:spPr/>
      <dgm:t>
        <a:bodyPr/>
        <a:lstStyle/>
        <a:p>
          <a:endParaRPr lang="en-US" sz="2000"/>
        </a:p>
      </dgm:t>
    </dgm:pt>
    <dgm:pt modelId="{4C18D56F-AAD7-47D3-995A-52B0D7EC5196}" type="sibTrans" cxnId="{1BA80117-AF55-4FA6-8054-41C6DA3FF491}">
      <dgm:prSet/>
      <dgm:spPr/>
      <dgm:t>
        <a:bodyPr/>
        <a:lstStyle/>
        <a:p>
          <a:endParaRPr lang="en-US" sz="2000"/>
        </a:p>
      </dgm:t>
    </dgm:pt>
    <dgm:pt modelId="{5A38304E-624C-4145-A185-DAC1CFAF9C83}">
      <dgm:prSet custT="1"/>
      <dgm:spPr>
        <a:solidFill>
          <a:srgbClr val="371488"/>
        </a:solidFill>
      </dgm:spPr>
      <dgm:t>
        <a:bodyPr/>
        <a:lstStyle/>
        <a:p>
          <a:r>
            <a:rPr lang="en-GB" sz="2000" dirty="0">
              <a:latin typeface="Arial" panose="020B0604020202020204" pitchFamily="34" charset="0"/>
              <a:cs typeface="Arial" panose="020B0604020202020204" pitchFamily="34" charset="0"/>
            </a:rPr>
            <a:t>It is good practice to undertake a case review where there is a poor outcome or a serious untoward incident. How are cases reviewed in your unit? Make notes on the procedure, speak to a colleague to see of you can observe the process.</a:t>
          </a:r>
          <a:endParaRPr lang="en-US" sz="2000" dirty="0">
            <a:latin typeface="Arial" panose="020B0604020202020204" pitchFamily="34" charset="0"/>
            <a:cs typeface="Arial" panose="020B0604020202020204" pitchFamily="34" charset="0"/>
          </a:endParaRPr>
        </a:p>
      </dgm:t>
    </dgm:pt>
    <dgm:pt modelId="{E73C699E-347E-4D2A-9947-638DCF42A405}" type="parTrans" cxnId="{284F7942-BE12-476B-8162-DC381004B2D5}">
      <dgm:prSet/>
      <dgm:spPr/>
      <dgm:t>
        <a:bodyPr/>
        <a:lstStyle/>
        <a:p>
          <a:endParaRPr lang="en-US" sz="2000"/>
        </a:p>
      </dgm:t>
    </dgm:pt>
    <dgm:pt modelId="{2D30E4F3-3B0F-40EF-AC7E-5F0175134F5A}" type="sibTrans" cxnId="{284F7942-BE12-476B-8162-DC381004B2D5}">
      <dgm:prSet/>
      <dgm:spPr/>
      <dgm:t>
        <a:bodyPr/>
        <a:lstStyle/>
        <a:p>
          <a:endParaRPr lang="en-US" sz="2000"/>
        </a:p>
      </dgm:t>
    </dgm:pt>
    <dgm:pt modelId="{8904E20C-1019-4283-83D5-2E7DAE2D87D6}" type="pres">
      <dgm:prSet presAssocID="{FFF5F118-8366-4146-8C59-125B5286AF0E}" presName="Name0" presStyleCnt="0">
        <dgm:presLayoutVars>
          <dgm:dir/>
          <dgm:animLvl val="lvl"/>
          <dgm:resizeHandles val="exact"/>
        </dgm:presLayoutVars>
      </dgm:prSet>
      <dgm:spPr/>
    </dgm:pt>
    <dgm:pt modelId="{D3628573-7B65-4DB2-8960-2854841CCB58}" type="pres">
      <dgm:prSet presAssocID="{5A38304E-624C-4145-A185-DAC1CFAF9C83}" presName="boxAndChildren" presStyleCnt="0"/>
      <dgm:spPr/>
    </dgm:pt>
    <dgm:pt modelId="{28C429E3-21B6-4CE9-BDA6-084CF552C7DE}" type="pres">
      <dgm:prSet presAssocID="{5A38304E-624C-4145-A185-DAC1CFAF9C83}" presName="parentTextBox" presStyleLbl="node1" presStyleIdx="0" presStyleCnt="2"/>
      <dgm:spPr/>
    </dgm:pt>
    <dgm:pt modelId="{4C5BCF62-6997-440D-8453-1D07A87D3E98}" type="pres">
      <dgm:prSet presAssocID="{4C18D56F-AAD7-47D3-995A-52B0D7EC5196}" presName="sp" presStyleCnt="0"/>
      <dgm:spPr/>
    </dgm:pt>
    <dgm:pt modelId="{D169E290-A4D9-4A2D-879D-6820DEE38ADF}" type="pres">
      <dgm:prSet presAssocID="{A6F71F91-2DD6-4450-80D8-2A1D6CD0BF29}" presName="arrowAndChildren" presStyleCnt="0"/>
      <dgm:spPr/>
    </dgm:pt>
    <dgm:pt modelId="{5316D5CE-B5D3-4189-BD9F-302185A867B4}" type="pres">
      <dgm:prSet presAssocID="{A6F71F91-2DD6-4450-80D8-2A1D6CD0BF29}" presName="parentTextArrow" presStyleLbl="node1" presStyleIdx="1" presStyleCnt="2"/>
      <dgm:spPr/>
    </dgm:pt>
  </dgm:ptLst>
  <dgm:cxnLst>
    <dgm:cxn modelId="{1BA80117-AF55-4FA6-8054-41C6DA3FF491}" srcId="{FFF5F118-8366-4146-8C59-125B5286AF0E}" destId="{A6F71F91-2DD6-4450-80D8-2A1D6CD0BF29}" srcOrd="0" destOrd="0" parTransId="{72B992F7-30EE-4075-A248-2384E45F38D2}" sibTransId="{4C18D56F-AAD7-47D3-995A-52B0D7EC5196}"/>
    <dgm:cxn modelId="{284F7942-BE12-476B-8162-DC381004B2D5}" srcId="{FFF5F118-8366-4146-8C59-125B5286AF0E}" destId="{5A38304E-624C-4145-A185-DAC1CFAF9C83}" srcOrd="1" destOrd="0" parTransId="{E73C699E-347E-4D2A-9947-638DCF42A405}" sibTransId="{2D30E4F3-3B0F-40EF-AC7E-5F0175134F5A}"/>
    <dgm:cxn modelId="{269B57A3-0B8D-4ED3-8534-41B7EA53224A}" type="presOf" srcId="{A6F71F91-2DD6-4450-80D8-2A1D6CD0BF29}" destId="{5316D5CE-B5D3-4189-BD9F-302185A867B4}" srcOrd="0" destOrd="0" presId="urn:microsoft.com/office/officeart/2005/8/layout/process4"/>
    <dgm:cxn modelId="{4D9D74AA-47D3-4AD6-84E6-391302B5E5F2}" type="presOf" srcId="{5A38304E-624C-4145-A185-DAC1CFAF9C83}" destId="{28C429E3-21B6-4CE9-BDA6-084CF552C7DE}" srcOrd="0" destOrd="0" presId="urn:microsoft.com/office/officeart/2005/8/layout/process4"/>
    <dgm:cxn modelId="{12DD8BB4-6327-40A6-BAB7-DE63EA301322}" type="presOf" srcId="{FFF5F118-8366-4146-8C59-125B5286AF0E}" destId="{8904E20C-1019-4283-83D5-2E7DAE2D87D6}" srcOrd="0" destOrd="0" presId="urn:microsoft.com/office/officeart/2005/8/layout/process4"/>
    <dgm:cxn modelId="{4A28AC74-FFF4-4171-B335-295FEF0827AA}" type="presParOf" srcId="{8904E20C-1019-4283-83D5-2E7DAE2D87D6}" destId="{D3628573-7B65-4DB2-8960-2854841CCB58}" srcOrd="0" destOrd="0" presId="urn:microsoft.com/office/officeart/2005/8/layout/process4"/>
    <dgm:cxn modelId="{362A0104-9817-4DFD-83A7-81D063CBCA1C}" type="presParOf" srcId="{D3628573-7B65-4DB2-8960-2854841CCB58}" destId="{28C429E3-21B6-4CE9-BDA6-084CF552C7DE}" srcOrd="0" destOrd="0" presId="urn:microsoft.com/office/officeart/2005/8/layout/process4"/>
    <dgm:cxn modelId="{B35BD868-087A-497E-91D3-9306EF2E9999}" type="presParOf" srcId="{8904E20C-1019-4283-83D5-2E7DAE2D87D6}" destId="{4C5BCF62-6997-440D-8453-1D07A87D3E98}" srcOrd="1" destOrd="0" presId="urn:microsoft.com/office/officeart/2005/8/layout/process4"/>
    <dgm:cxn modelId="{C7F782A2-D5D4-41A6-94EC-14280244B3FB}" type="presParOf" srcId="{8904E20C-1019-4283-83D5-2E7DAE2D87D6}" destId="{D169E290-A4D9-4A2D-879D-6820DEE38ADF}" srcOrd="2" destOrd="0" presId="urn:microsoft.com/office/officeart/2005/8/layout/process4"/>
    <dgm:cxn modelId="{24DA6450-0843-47EE-90DE-46E4F9A62B94}" type="presParOf" srcId="{D169E290-A4D9-4A2D-879D-6820DEE38ADF}" destId="{5316D5CE-B5D3-4189-BD9F-302185A867B4}" srcOrd="0" destOrd="0" presId="urn:microsoft.com/office/officeart/2005/8/layout/process4"/>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FF5F118-8366-4146-8C59-125B5286AF0E}" type="doc">
      <dgm:prSet loTypeId="urn:microsoft.com/office/officeart/2005/8/layout/process4" loCatId="process" qsTypeId="urn:microsoft.com/office/officeart/2005/8/quickstyle/simple5" qsCatId="simple" csTypeId="urn:microsoft.com/office/officeart/2005/8/colors/accent2_2" csCatId="accent2" phldr="1"/>
      <dgm:spPr/>
      <dgm:t>
        <a:bodyPr/>
        <a:lstStyle/>
        <a:p>
          <a:endParaRPr lang="en-US"/>
        </a:p>
      </dgm:t>
    </dgm:pt>
    <dgm:pt modelId="{8904E20C-1019-4283-83D5-2E7DAE2D87D6}" type="pres">
      <dgm:prSet presAssocID="{FFF5F118-8366-4146-8C59-125B5286AF0E}" presName="Name0" presStyleCnt="0">
        <dgm:presLayoutVars>
          <dgm:dir/>
          <dgm:animLvl val="lvl"/>
          <dgm:resizeHandles val="exact"/>
        </dgm:presLayoutVars>
      </dgm:prSet>
      <dgm:spPr/>
    </dgm:pt>
  </dgm:ptLst>
  <dgm:cxnLst>
    <dgm:cxn modelId="{12DD8BB4-6327-40A6-BAB7-DE63EA301322}" type="presOf" srcId="{FFF5F118-8366-4146-8C59-125B5286AF0E}" destId="{8904E20C-1019-4283-83D5-2E7DAE2D87D6}" srcOrd="0" destOrd="0" presId="urn:microsoft.com/office/officeart/2005/8/layout/process4"/>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AD5067-BED5-4B2B-AB56-21CE38D6D846}"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GB"/>
        </a:p>
      </dgm:t>
    </dgm:pt>
    <dgm:pt modelId="{B0F447B3-96C3-4C0C-B66C-71D683A8EC8A}">
      <dgm:prSet/>
      <dgm:spPr/>
      <dgm:t>
        <a:bodyPr/>
        <a:lstStyle/>
        <a:p>
          <a:r>
            <a:rPr lang="en-GB">
              <a:latin typeface="Arial" panose="020B0604020202020204" pitchFamily="34" charset="0"/>
              <a:cs typeface="Arial" panose="020B0604020202020204" pitchFamily="34" charset="0"/>
            </a:rPr>
            <a:t>Recognises limits</a:t>
          </a:r>
        </a:p>
      </dgm:t>
    </dgm:pt>
    <dgm:pt modelId="{F973DA7B-748B-4CA6-A3FE-5E7F8F928B88}" type="parTrans" cxnId="{32F11FEA-6C44-4447-B877-6BBEBBF4C3B4}">
      <dgm:prSet/>
      <dgm:spPr/>
      <dgm:t>
        <a:bodyPr/>
        <a:lstStyle/>
        <a:p>
          <a:endParaRPr lang="en-GB">
            <a:latin typeface="Arial" panose="020B0604020202020204" pitchFamily="34" charset="0"/>
            <a:cs typeface="Arial" panose="020B0604020202020204" pitchFamily="34" charset="0"/>
          </a:endParaRPr>
        </a:p>
      </dgm:t>
    </dgm:pt>
    <dgm:pt modelId="{8C90DCDB-A9D3-4C56-A5E0-1C0FB7F66ED2}" type="sibTrans" cxnId="{32F11FEA-6C44-4447-B877-6BBEBBF4C3B4}">
      <dgm:prSet/>
      <dgm:spPr/>
      <dgm:t>
        <a:bodyPr/>
        <a:lstStyle/>
        <a:p>
          <a:endParaRPr lang="en-GB">
            <a:latin typeface="Arial" panose="020B0604020202020204" pitchFamily="34" charset="0"/>
            <a:cs typeface="Arial" panose="020B0604020202020204" pitchFamily="34" charset="0"/>
          </a:endParaRPr>
        </a:p>
      </dgm:t>
    </dgm:pt>
    <dgm:pt modelId="{1B2FB65B-06BC-4CCE-8AE5-9BBF86325DB0}">
      <dgm:prSet/>
      <dgm:spPr/>
      <dgm:t>
        <a:bodyPr/>
        <a:lstStyle/>
        <a:p>
          <a:r>
            <a:rPr lang="en-GB">
              <a:latin typeface="Arial" panose="020B0604020202020204" pitchFamily="34" charset="0"/>
              <a:cs typeface="Arial" panose="020B0604020202020204" pitchFamily="34" charset="0"/>
            </a:rPr>
            <a:t>Ability to say NO</a:t>
          </a:r>
        </a:p>
      </dgm:t>
    </dgm:pt>
    <dgm:pt modelId="{5FE90FED-BCD4-46C6-9494-DF2CAA497646}" type="parTrans" cxnId="{A63C3BB9-886F-446F-9616-8D3E16ACD791}">
      <dgm:prSet/>
      <dgm:spPr/>
      <dgm:t>
        <a:bodyPr/>
        <a:lstStyle/>
        <a:p>
          <a:endParaRPr lang="en-GB">
            <a:latin typeface="Arial" panose="020B0604020202020204" pitchFamily="34" charset="0"/>
            <a:cs typeface="Arial" panose="020B0604020202020204" pitchFamily="34" charset="0"/>
          </a:endParaRPr>
        </a:p>
      </dgm:t>
    </dgm:pt>
    <dgm:pt modelId="{44B8A2D9-DDCE-4DEB-AA8A-23250FE24DE4}" type="sibTrans" cxnId="{A63C3BB9-886F-446F-9616-8D3E16ACD791}">
      <dgm:prSet/>
      <dgm:spPr/>
      <dgm:t>
        <a:bodyPr/>
        <a:lstStyle/>
        <a:p>
          <a:endParaRPr lang="en-GB">
            <a:latin typeface="Arial" panose="020B0604020202020204" pitchFamily="34" charset="0"/>
            <a:cs typeface="Arial" panose="020B0604020202020204" pitchFamily="34" charset="0"/>
          </a:endParaRPr>
        </a:p>
      </dgm:t>
    </dgm:pt>
    <dgm:pt modelId="{E97ABCD4-4E87-4BA7-9D10-87E9166E26F4}">
      <dgm:prSet/>
      <dgm:spPr/>
      <dgm:t>
        <a:bodyPr/>
        <a:lstStyle/>
        <a:p>
          <a:r>
            <a:rPr lang="en-GB">
              <a:latin typeface="Arial" panose="020B0604020202020204" pitchFamily="34" charset="0"/>
              <a:cs typeface="Arial" panose="020B0604020202020204" pitchFamily="34" charset="0"/>
            </a:rPr>
            <a:t>Supportive</a:t>
          </a:r>
        </a:p>
      </dgm:t>
    </dgm:pt>
    <dgm:pt modelId="{A68E837B-D822-40BE-98D7-5587032AF6C7}" type="parTrans" cxnId="{632071A5-0D37-4B91-B2CB-F153E34FD2BD}">
      <dgm:prSet/>
      <dgm:spPr/>
      <dgm:t>
        <a:bodyPr/>
        <a:lstStyle/>
        <a:p>
          <a:endParaRPr lang="en-GB">
            <a:latin typeface="Arial" panose="020B0604020202020204" pitchFamily="34" charset="0"/>
            <a:cs typeface="Arial" panose="020B0604020202020204" pitchFamily="34" charset="0"/>
          </a:endParaRPr>
        </a:p>
      </dgm:t>
    </dgm:pt>
    <dgm:pt modelId="{126B8BCC-4667-441C-8274-4D26F5402E85}" type="sibTrans" cxnId="{632071A5-0D37-4B91-B2CB-F153E34FD2BD}">
      <dgm:prSet/>
      <dgm:spPr/>
      <dgm:t>
        <a:bodyPr/>
        <a:lstStyle/>
        <a:p>
          <a:endParaRPr lang="en-GB">
            <a:latin typeface="Arial" panose="020B0604020202020204" pitchFamily="34" charset="0"/>
            <a:cs typeface="Arial" panose="020B0604020202020204" pitchFamily="34" charset="0"/>
          </a:endParaRPr>
        </a:p>
      </dgm:t>
    </dgm:pt>
    <dgm:pt modelId="{2C811652-6584-45EA-AD17-AD7B948B1C7E}">
      <dgm:prSet/>
      <dgm:spPr/>
      <dgm:t>
        <a:bodyPr/>
        <a:lstStyle/>
        <a:p>
          <a:r>
            <a:rPr lang="en-GB">
              <a:latin typeface="Arial" panose="020B0604020202020204" pitchFamily="34" charset="0"/>
              <a:cs typeface="Arial" panose="020B0604020202020204" pitchFamily="34" charset="0"/>
            </a:rPr>
            <a:t>Recognises difficulties or issues to be sorted</a:t>
          </a:r>
        </a:p>
      </dgm:t>
    </dgm:pt>
    <dgm:pt modelId="{5E312ED8-32FE-427A-99D2-404FFC721958}" type="parTrans" cxnId="{33D14990-9814-4C62-842F-E5007B82B1BE}">
      <dgm:prSet/>
      <dgm:spPr/>
      <dgm:t>
        <a:bodyPr/>
        <a:lstStyle/>
        <a:p>
          <a:endParaRPr lang="en-GB">
            <a:latin typeface="Arial" panose="020B0604020202020204" pitchFamily="34" charset="0"/>
            <a:cs typeface="Arial" panose="020B0604020202020204" pitchFamily="34" charset="0"/>
          </a:endParaRPr>
        </a:p>
      </dgm:t>
    </dgm:pt>
    <dgm:pt modelId="{D5B60D65-EE0F-4EAF-A8D0-3E3B5FB271CA}" type="sibTrans" cxnId="{33D14990-9814-4C62-842F-E5007B82B1BE}">
      <dgm:prSet/>
      <dgm:spPr/>
      <dgm:t>
        <a:bodyPr/>
        <a:lstStyle/>
        <a:p>
          <a:endParaRPr lang="en-GB">
            <a:latin typeface="Arial" panose="020B0604020202020204" pitchFamily="34" charset="0"/>
            <a:cs typeface="Arial" panose="020B0604020202020204" pitchFamily="34" charset="0"/>
          </a:endParaRPr>
        </a:p>
      </dgm:t>
    </dgm:pt>
    <dgm:pt modelId="{1687046E-AC7B-4461-A52A-6C3FB539B4B5}">
      <dgm:prSet/>
      <dgm:spPr/>
      <dgm:t>
        <a:bodyPr/>
        <a:lstStyle/>
        <a:p>
          <a:r>
            <a:rPr lang="en-GB">
              <a:latin typeface="Arial" panose="020B0604020202020204" pitchFamily="34" charset="0"/>
              <a:cs typeface="Arial" panose="020B0604020202020204" pitchFamily="34" charset="0"/>
            </a:rPr>
            <a:t>Knows it's okay not to be expert in everything</a:t>
          </a:r>
        </a:p>
      </dgm:t>
    </dgm:pt>
    <dgm:pt modelId="{FDDA5FB0-C6D8-4A4F-9A26-E70E5267654A}" type="parTrans" cxnId="{284BE070-6956-46BD-ACF9-FECC9B6C8B99}">
      <dgm:prSet/>
      <dgm:spPr/>
      <dgm:t>
        <a:bodyPr/>
        <a:lstStyle/>
        <a:p>
          <a:endParaRPr lang="en-GB">
            <a:latin typeface="Arial" panose="020B0604020202020204" pitchFamily="34" charset="0"/>
            <a:cs typeface="Arial" panose="020B0604020202020204" pitchFamily="34" charset="0"/>
          </a:endParaRPr>
        </a:p>
      </dgm:t>
    </dgm:pt>
    <dgm:pt modelId="{78F1FB19-DA14-4AA0-A624-E7848316D7AA}" type="sibTrans" cxnId="{284BE070-6956-46BD-ACF9-FECC9B6C8B99}">
      <dgm:prSet/>
      <dgm:spPr/>
      <dgm:t>
        <a:bodyPr/>
        <a:lstStyle/>
        <a:p>
          <a:endParaRPr lang="en-GB">
            <a:latin typeface="Arial" panose="020B0604020202020204" pitchFamily="34" charset="0"/>
            <a:cs typeface="Arial" panose="020B0604020202020204" pitchFamily="34" charset="0"/>
          </a:endParaRPr>
        </a:p>
      </dgm:t>
    </dgm:pt>
    <dgm:pt modelId="{51AD3830-21EA-43C9-86A7-9D190831AD1E}">
      <dgm:prSet/>
      <dgm:spPr/>
      <dgm:t>
        <a:bodyPr/>
        <a:lstStyle/>
        <a:p>
          <a:r>
            <a:rPr lang="en-GB">
              <a:latin typeface="Arial" panose="020B0604020202020204" pitchFamily="34" charset="0"/>
              <a:cs typeface="Arial" panose="020B0604020202020204" pitchFamily="34" charset="0"/>
            </a:rPr>
            <a:t>Safe practitioners ask questions</a:t>
          </a:r>
        </a:p>
      </dgm:t>
    </dgm:pt>
    <dgm:pt modelId="{3C8E821D-B0D6-4733-9947-5C3D4006044A}" type="parTrans" cxnId="{5CF5C2AB-D01E-474A-AA04-07C6FC542D9A}">
      <dgm:prSet/>
      <dgm:spPr/>
      <dgm:t>
        <a:bodyPr/>
        <a:lstStyle/>
        <a:p>
          <a:endParaRPr lang="en-GB">
            <a:latin typeface="Arial" panose="020B0604020202020204" pitchFamily="34" charset="0"/>
            <a:cs typeface="Arial" panose="020B0604020202020204" pitchFamily="34" charset="0"/>
          </a:endParaRPr>
        </a:p>
      </dgm:t>
    </dgm:pt>
    <dgm:pt modelId="{541C9E0B-1C58-44CA-A95D-AE422A428809}" type="sibTrans" cxnId="{5CF5C2AB-D01E-474A-AA04-07C6FC542D9A}">
      <dgm:prSet/>
      <dgm:spPr/>
      <dgm:t>
        <a:bodyPr/>
        <a:lstStyle/>
        <a:p>
          <a:endParaRPr lang="en-GB">
            <a:latin typeface="Arial" panose="020B0604020202020204" pitchFamily="34" charset="0"/>
            <a:cs typeface="Arial" panose="020B0604020202020204" pitchFamily="34" charset="0"/>
          </a:endParaRPr>
        </a:p>
      </dgm:t>
    </dgm:pt>
    <dgm:pt modelId="{1EDB1668-E923-4E02-8E00-01D0ECA6577E}" type="pres">
      <dgm:prSet presAssocID="{66AD5067-BED5-4B2B-AB56-21CE38D6D846}" presName="diagram" presStyleCnt="0">
        <dgm:presLayoutVars>
          <dgm:dir/>
          <dgm:resizeHandles val="exact"/>
        </dgm:presLayoutVars>
      </dgm:prSet>
      <dgm:spPr/>
    </dgm:pt>
    <dgm:pt modelId="{897F13A0-0B25-4DB0-8498-940A278DDF9D}" type="pres">
      <dgm:prSet presAssocID="{B0F447B3-96C3-4C0C-B66C-71D683A8EC8A}" presName="node" presStyleLbl="node1" presStyleIdx="0" presStyleCnt="6">
        <dgm:presLayoutVars>
          <dgm:bulletEnabled val="1"/>
        </dgm:presLayoutVars>
      </dgm:prSet>
      <dgm:spPr/>
    </dgm:pt>
    <dgm:pt modelId="{AA435DC2-985B-4A53-8B91-0F32DBE9ABFB}" type="pres">
      <dgm:prSet presAssocID="{8C90DCDB-A9D3-4C56-A5E0-1C0FB7F66ED2}" presName="sibTrans" presStyleCnt="0"/>
      <dgm:spPr/>
    </dgm:pt>
    <dgm:pt modelId="{7C527050-8258-44DD-8753-813013282401}" type="pres">
      <dgm:prSet presAssocID="{1B2FB65B-06BC-4CCE-8AE5-9BBF86325DB0}" presName="node" presStyleLbl="node1" presStyleIdx="1" presStyleCnt="6">
        <dgm:presLayoutVars>
          <dgm:bulletEnabled val="1"/>
        </dgm:presLayoutVars>
      </dgm:prSet>
      <dgm:spPr/>
    </dgm:pt>
    <dgm:pt modelId="{9FF5B326-5EBD-4A83-A21A-BC2F8E656CAD}" type="pres">
      <dgm:prSet presAssocID="{44B8A2D9-DDCE-4DEB-AA8A-23250FE24DE4}" presName="sibTrans" presStyleCnt="0"/>
      <dgm:spPr/>
    </dgm:pt>
    <dgm:pt modelId="{BB61C9FF-9AE7-4BE7-8253-EB11AF63053D}" type="pres">
      <dgm:prSet presAssocID="{E97ABCD4-4E87-4BA7-9D10-87E9166E26F4}" presName="node" presStyleLbl="node1" presStyleIdx="2" presStyleCnt="6">
        <dgm:presLayoutVars>
          <dgm:bulletEnabled val="1"/>
        </dgm:presLayoutVars>
      </dgm:prSet>
      <dgm:spPr/>
    </dgm:pt>
    <dgm:pt modelId="{E4EC36FD-F49F-4EFE-A462-A92DB8D2E187}" type="pres">
      <dgm:prSet presAssocID="{126B8BCC-4667-441C-8274-4D26F5402E85}" presName="sibTrans" presStyleCnt="0"/>
      <dgm:spPr/>
    </dgm:pt>
    <dgm:pt modelId="{C16F84E6-3C91-4943-A0D5-F97795E03B26}" type="pres">
      <dgm:prSet presAssocID="{2C811652-6584-45EA-AD17-AD7B948B1C7E}" presName="node" presStyleLbl="node1" presStyleIdx="3" presStyleCnt="6">
        <dgm:presLayoutVars>
          <dgm:bulletEnabled val="1"/>
        </dgm:presLayoutVars>
      </dgm:prSet>
      <dgm:spPr/>
    </dgm:pt>
    <dgm:pt modelId="{F4ED3064-74CD-45B3-B931-BB1218A7C03D}" type="pres">
      <dgm:prSet presAssocID="{D5B60D65-EE0F-4EAF-A8D0-3E3B5FB271CA}" presName="sibTrans" presStyleCnt="0"/>
      <dgm:spPr/>
    </dgm:pt>
    <dgm:pt modelId="{6990D2FF-4835-44AE-94E0-726222C6C0D3}" type="pres">
      <dgm:prSet presAssocID="{1687046E-AC7B-4461-A52A-6C3FB539B4B5}" presName="node" presStyleLbl="node1" presStyleIdx="4" presStyleCnt="6">
        <dgm:presLayoutVars>
          <dgm:bulletEnabled val="1"/>
        </dgm:presLayoutVars>
      </dgm:prSet>
      <dgm:spPr/>
    </dgm:pt>
    <dgm:pt modelId="{1E8B87CE-F542-4A07-B4A6-785DDF2F3575}" type="pres">
      <dgm:prSet presAssocID="{78F1FB19-DA14-4AA0-A624-E7848316D7AA}" presName="sibTrans" presStyleCnt="0"/>
      <dgm:spPr/>
    </dgm:pt>
    <dgm:pt modelId="{D3F73314-3337-4465-BB35-26503753C347}" type="pres">
      <dgm:prSet presAssocID="{51AD3830-21EA-43C9-86A7-9D190831AD1E}" presName="node" presStyleLbl="node1" presStyleIdx="5" presStyleCnt="6">
        <dgm:presLayoutVars>
          <dgm:bulletEnabled val="1"/>
        </dgm:presLayoutVars>
      </dgm:prSet>
      <dgm:spPr/>
    </dgm:pt>
  </dgm:ptLst>
  <dgm:cxnLst>
    <dgm:cxn modelId="{E3939527-B0E5-46BC-8762-65933EDA594A}" type="presOf" srcId="{66AD5067-BED5-4B2B-AB56-21CE38D6D846}" destId="{1EDB1668-E923-4E02-8E00-01D0ECA6577E}" srcOrd="0" destOrd="0" presId="urn:microsoft.com/office/officeart/2005/8/layout/default"/>
    <dgm:cxn modelId="{435E2229-8FBE-4E9A-B859-FDC1C5FD34EC}" type="presOf" srcId="{1687046E-AC7B-4461-A52A-6C3FB539B4B5}" destId="{6990D2FF-4835-44AE-94E0-726222C6C0D3}" srcOrd="0" destOrd="0" presId="urn:microsoft.com/office/officeart/2005/8/layout/default"/>
    <dgm:cxn modelId="{6216CA3D-B5E0-4CE1-9EAF-ACDA01622BAE}" type="presOf" srcId="{51AD3830-21EA-43C9-86A7-9D190831AD1E}" destId="{D3F73314-3337-4465-BB35-26503753C347}" srcOrd="0" destOrd="0" presId="urn:microsoft.com/office/officeart/2005/8/layout/default"/>
    <dgm:cxn modelId="{47A7B963-F869-4A15-91C4-D26AAF2FD820}" type="presOf" srcId="{B0F447B3-96C3-4C0C-B66C-71D683A8EC8A}" destId="{897F13A0-0B25-4DB0-8498-940A278DDF9D}" srcOrd="0" destOrd="0" presId="urn:microsoft.com/office/officeart/2005/8/layout/default"/>
    <dgm:cxn modelId="{AEF6F348-2589-45B3-AFBB-B55921E6C487}" type="presOf" srcId="{2C811652-6584-45EA-AD17-AD7B948B1C7E}" destId="{C16F84E6-3C91-4943-A0D5-F97795E03B26}" srcOrd="0" destOrd="0" presId="urn:microsoft.com/office/officeart/2005/8/layout/default"/>
    <dgm:cxn modelId="{284BE070-6956-46BD-ACF9-FECC9B6C8B99}" srcId="{66AD5067-BED5-4B2B-AB56-21CE38D6D846}" destId="{1687046E-AC7B-4461-A52A-6C3FB539B4B5}" srcOrd="4" destOrd="0" parTransId="{FDDA5FB0-C6D8-4A4F-9A26-E70E5267654A}" sibTransId="{78F1FB19-DA14-4AA0-A624-E7848316D7AA}"/>
    <dgm:cxn modelId="{33D14990-9814-4C62-842F-E5007B82B1BE}" srcId="{66AD5067-BED5-4B2B-AB56-21CE38D6D846}" destId="{2C811652-6584-45EA-AD17-AD7B948B1C7E}" srcOrd="3" destOrd="0" parTransId="{5E312ED8-32FE-427A-99D2-404FFC721958}" sibTransId="{D5B60D65-EE0F-4EAF-A8D0-3E3B5FB271CA}"/>
    <dgm:cxn modelId="{4FF6B190-7D7B-43BF-8CA1-EE159B8C4F75}" type="presOf" srcId="{E97ABCD4-4E87-4BA7-9D10-87E9166E26F4}" destId="{BB61C9FF-9AE7-4BE7-8253-EB11AF63053D}" srcOrd="0" destOrd="0" presId="urn:microsoft.com/office/officeart/2005/8/layout/default"/>
    <dgm:cxn modelId="{632071A5-0D37-4B91-B2CB-F153E34FD2BD}" srcId="{66AD5067-BED5-4B2B-AB56-21CE38D6D846}" destId="{E97ABCD4-4E87-4BA7-9D10-87E9166E26F4}" srcOrd="2" destOrd="0" parTransId="{A68E837B-D822-40BE-98D7-5587032AF6C7}" sibTransId="{126B8BCC-4667-441C-8274-4D26F5402E85}"/>
    <dgm:cxn modelId="{5CF5C2AB-D01E-474A-AA04-07C6FC542D9A}" srcId="{66AD5067-BED5-4B2B-AB56-21CE38D6D846}" destId="{51AD3830-21EA-43C9-86A7-9D190831AD1E}" srcOrd="5" destOrd="0" parTransId="{3C8E821D-B0D6-4733-9947-5C3D4006044A}" sibTransId="{541C9E0B-1C58-44CA-A95D-AE422A428809}"/>
    <dgm:cxn modelId="{A63C3BB9-886F-446F-9616-8D3E16ACD791}" srcId="{66AD5067-BED5-4B2B-AB56-21CE38D6D846}" destId="{1B2FB65B-06BC-4CCE-8AE5-9BBF86325DB0}" srcOrd="1" destOrd="0" parTransId="{5FE90FED-BCD4-46C6-9494-DF2CAA497646}" sibTransId="{44B8A2D9-DDCE-4DEB-AA8A-23250FE24DE4}"/>
    <dgm:cxn modelId="{32F11FEA-6C44-4447-B877-6BBEBBF4C3B4}" srcId="{66AD5067-BED5-4B2B-AB56-21CE38D6D846}" destId="{B0F447B3-96C3-4C0C-B66C-71D683A8EC8A}" srcOrd="0" destOrd="0" parTransId="{F973DA7B-748B-4CA6-A3FE-5E7F8F928B88}" sibTransId="{8C90DCDB-A9D3-4C56-A5E0-1C0FB7F66ED2}"/>
    <dgm:cxn modelId="{406C38F0-F8A8-4D39-81D9-9ABAD4AAD1AF}" type="presOf" srcId="{1B2FB65B-06BC-4CCE-8AE5-9BBF86325DB0}" destId="{7C527050-8258-44DD-8753-813013282401}" srcOrd="0" destOrd="0" presId="urn:microsoft.com/office/officeart/2005/8/layout/default"/>
    <dgm:cxn modelId="{800AB55D-1E54-4BEE-9249-513E4FFC3F7C}" type="presParOf" srcId="{1EDB1668-E923-4E02-8E00-01D0ECA6577E}" destId="{897F13A0-0B25-4DB0-8498-940A278DDF9D}" srcOrd="0" destOrd="0" presId="urn:microsoft.com/office/officeart/2005/8/layout/default"/>
    <dgm:cxn modelId="{80B19489-76B8-4148-A8F3-F61EB55C51C1}" type="presParOf" srcId="{1EDB1668-E923-4E02-8E00-01D0ECA6577E}" destId="{AA435DC2-985B-4A53-8B91-0F32DBE9ABFB}" srcOrd="1" destOrd="0" presId="urn:microsoft.com/office/officeart/2005/8/layout/default"/>
    <dgm:cxn modelId="{63E000A6-E118-4860-83E6-140E135D69A1}" type="presParOf" srcId="{1EDB1668-E923-4E02-8E00-01D0ECA6577E}" destId="{7C527050-8258-44DD-8753-813013282401}" srcOrd="2" destOrd="0" presId="urn:microsoft.com/office/officeart/2005/8/layout/default"/>
    <dgm:cxn modelId="{325CB004-E1D3-4839-B7A9-720CA8C9E00A}" type="presParOf" srcId="{1EDB1668-E923-4E02-8E00-01D0ECA6577E}" destId="{9FF5B326-5EBD-4A83-A21A-BC2F8E656CAD}" srcOrd="3" destOrd="0" presId="urn:microsoft.com/office/officeart/2005/8/layout/default"/>
    <dgm:cxn modelId="{050464C5-CDBE-45C7-8CCB-CDC442C7E434}" type="presParOf" srcId="{1EDB1668-E923-4E02-8E00-01D0ECA6577E}" destId="{BB61C9FF-9AE7-4BE7-8253-EB11AF63053D}" srcOrd="4" destOrd="0" presId="urn:microsoft.com/office/officeart/2005/8/layout/default"/>
    <dgm:cxn modelId="{A733F43C-8742-4238-9CDD-EB9F1AB1E288}" type="presParOf" srcId="{1EDB1668-E923-4E02-8E00-01D0ECA6577E}" destId="{E4EC36FD-F49F-4EFE-A462-A92DB8D2E187}" srcOrd="5" destOrd="0" presId="urn:microsoft.com/office/officeart/2005/8/layout/default"/>
    <dgm:cxn modelId="{9D254E41-B78C-467A-ACC6-31D8D2BD6F46}" type="presParOf" srcId="{1EDB1668-E923-4E02-8E00-01D0ECA6577E}" destId="{C16F84E6-3C91-4943-A0D5-F97795E03B26}" srcOrd="6" destOrd="0" presId="urn:microsoft.com/office/officeart/2005/8/layout/default"/>
    <dgm:cxn modelId="{9E8FEDFB-93A1-488E-8A0B-927830855027}" type="presParOf" srcId="{1EDB1668-E923-4E02-8E00-01D0ECA6577E}" destId="{F4ED3064-74CD-45B3-B931-BB1218A7C03D}" srcOrd="7" destOrd="0" presId="urn:microsoft.com/office/officeart/2005/8/layout/default"/>
    <dgm:cxn modelId="{E06D2167-4CB3-4368-8E90-64DECE91DE3D}" type="presParOf" srcId="{1EDB1668-E923-4E02-8E00-01D0ECA6577E}" destId="{6990D2FF-4835-44AE-94E0-726222C6C0D3}" srcOrd="8" destOrd="0" presId="urn:microsoft.com/office/officeart/2005/8/layout/default"/>
    <dgm:cxn modelId="{5447537C-928B-4E0E-9309-FD2B96F85E65}" type="presParOf" srcId="{1EDB1668-E923-4E02-8E00-01D0ECA6577E}" destId="{1E8B87CE-F542-4A07-B4A6-785DDF2F3575}" srcOrd="9" destOrd="0" presId="urn:microsoft.com/office/officeart/2005/8/layout/default"/>
    <dgm:cxn modelId="{67233B46-5FE2-486A-8597-6642FCA46BFC}" type="presParOf" srcId="{1EDB1668-E923-4E02-8E00-01D0ECA6577E}" destId="{D3F73314-3337-4465-BB35-26503753C347}"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F2D200-B9E3-4305-8EA5-895111333522}"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B6E3A47-981C-48AB-BC6E-650FCF5D0BEB}">
      <dgm:prSet custT="1"/>
      <dgm:spPr/>
      <dgm:t>
        <a:bodyPr/>
        <a:lstStyle/>
        <a:p>
          <a:pPr>
            <a:lnSpc>
              <a:spcPct val="100000"/>
            </a:lnSpc>
            <a:defRPr cap="all"/>
          </a:pPr>
          <a:r>
            <a:rPr lang="en-GB" sz="1600" cap="none" dirty="0">
              <a:latin typeface="Arial" panose="020B0604020202020204" pitchFamily="34" charset="0"/>
              <a:cs typeface="Arial" panose="020B0604020202020204" pitchFamily="34" charset="0"/>
            </a:rPr>
            <a:t>Poor outcome due to lack of communication</a:t>
          </a:r>
          <a:endParaRPr lang="en-US" sz="1600" cap="none" dirty="0">
            <a:latin typeface="Arial" panose="020B0604020202020204" pitchFamily="34" charset="0"/>
            <a:cs typeface="Arial" panose="020B0604020202020204" pitchFamily="34" charset="0"/>
          </a:endParaRPr>
        </a:p>
      </dgm:t>
    </dgm:pt>
    <dgm:pt modelId="{EC7938B5-7647-41D4-8132-4E52E837D0B8}" type="parTrans" cxnId="{C22B7203-26E5-4C10-98C3-C542E0884859}">
      <dgm:prSet/>
      <dgm:spPr/>
      <dgm:t>
        <a:bodyPr/>
        <a:lstStyle/>
        <a:p>
          <a:endParaRPr lang="en-US" sz="1600" dirty="0">
            <a:latin typeface="Arial" panose="020B0604020202020204" pitchFamily="34" charset="0"/>
            <a:cs typeface="Arial" panose="020B0604020202020204" pitchFamily="34" charset="0"/>
          </a:endParaRPr>
        </a:p>
      </dgm:t>
    </dgm:pt>
    <dgm:pt modelId="{183C4307-E2DD-4CCE-AA6F-4CE19B1A0C86}" type="sibTrans" cxnId="{C22B7203-26E5-4C10-98C3-C542E0884859}">
      <dgm:prSet/>
      <dgm:spPr/>
      <dgm:t>
        <a:bodyPr/>
        <a:lstStyle/>
        <a:p>
          <a:endParaRPr lang="en-US" sz="1600" dirty="0">
            <a:latin typeface="Arial" panose="020B0604020202020204" pitchFamily="34" charset="0"/>
            <a:cs typeface="Arial" panose="020B0604020202020204" pitchFamily="34" charset="0"/>
          </a:endParaRPr>
        </a:p>
      </dgm:t>
    </dgm:pt>
    <dgm:pt modelId="{0087868E-C637-433A-9EF9-2D3E454FEDBF}">
      <dgm:prSet custT="1"/>
      <dgm:spPr/>
      <dgm:t>
        <a:bodyPr/>
        <a:lstStyle/>
        <a:p>
          <a:pPr>
            <a:lnSpc>
              <a:spcPct val="100000"/>
            </a:lnSpc>
            <a:defRPr cap="all"/>
          </a:pPr>
          <a:r>
            <a:rPr lang="en-GB" sz="1600" cap="none" dirty="0">
              <a:latin typeface="Arial" panose="020B0604020202020204" pitchFamily="34" charset="0"/>
              <a:cs typeface="Arial" panose="020B0604020202020204" pitchFamily="34" charset="0"/>
            </a:rPr>
            <a:t>Feeling bullied, unable to say no.</a:t>
          </a:r>
          <a:endParaRPr lang="en-US" sz="1600" cap="none" dirty="0">
            <a:latin typeface="Arial" panose="020B0604020202020204" pitchFamily="34" charset="0"/>
            <a:cs typeface="Arial" panose="020B0604020202020204" pitchFamily="34" charset="0"/>
          </a:endParaRPr>
        </a:p>
      </dgm:t>
    </dgm:pt>
    <dgm:pt modelId="{520B2FFE-A8A1-4C39-A622-D9A03AB7DCD1}" type="parTrans" cxnId="{D45BED8C-5AB3-4C55-9F80-FCF15588A5DA}">
      <dgm:prSet/>
      <dgm:spPr/>
      <dgm:t>
        <a:bodyPr/>
        <a:lstStyle/>
        <a:p>
          <a:endParaRPr lang="en-US" sz="1600" dirty="0">
            <a:latin typeface="Arial" panose="020B0604020202020204" pitchFamily="34" charset="0"/>
            <a:cs typeface="Arial" panose="020B0604020202020204" pitchFamily="34" charset="0"/>
          </a:endParaRPr>
        </a:p>
      </dgm:t>
    </dgm:pt>
    <dgm:pt modelId="{F910B5D0-A77B-4EB1-A0BB-A16B3CA0CD24}" type="sibTrans" cxnId="{D45BED8C-5AB3-4C55-9F80-FCF15588A5DA}">
      <dgm:prSet/>
      <dgm:spPr/>
      <dgm:t>
        <a:bodyPr/>
        <a:lstStyle/>
        <a:p>
          <a:endParaRPr lang="en-US" sz="1600" dirty="0">
            <a:latin typeface="Arial" panose="020B0604020202020204" pitchFamily="34" charset="0"/>
            <a:cs typeface="Arial" panose="020B0604020202020204" pitchFamily="34" charset="0"/>
          </a:endParaRPr>
        </a:p>
      </dgm:t>
    </dgm:pt>
    <dgm:pt modelId="{1B410B6F-6BBF-4AA9-AF75-5C294AE1F499}">
      <dgm:prSet custT="1"/>
      <dgm:spPr/>
      <dgm:t>
        <a:bodyPr/>
        <a:lstStyle/>
        <a:p>
          <a:pPr>
            <a:lnSpc>
              <a:spcPct val="100000"/>
            </a:lnSpc>
            <a:defRPr cap="all"/>
          </a:pPr>
          <a:r>
            <a:rPr lang="en-GB" sz="1600" cap="none" dirty="0">
              <a:latin typeface="Arial" panose="020B0604020202020204" pitchFamily="34" charset="0"/>
              <a:cs typeface="Arial" panose="020B0604020202020204" pitchFamily="34" charset="0"/>
            </a:rPr>
            <a:t>Feeling undermined</a:t>
          </a:r>
          <a:endParaRPr lang="en-US" sz="1600" cap="none" dirty="0">
            <a:latin typeface="Arial" panose="020B0604020202020204" pitchFamily="34" charset="0"/>
            <a:cs typeface="Arial" panose="020B0604020202020204" pitchFamily="34" charset="0"/>
          </a:endParaRPr>
        </a:p>
      </dgm:t>
    </dgm:pt>
    <dgm:pt modelId="{D4F23F50-454E-4B38-93B5-122F1FF26483}" type="parTrans" cxnId="{75E75C7B-1B4D-48CD-94AA-D7A594E7EF3E}">
      <dgm:prSet/>
      <dgm:spPr/>
      <dgm:t>
        <a:bodyPr/>
        <a:lstStyle/>
        <a:p>
          <a:endParaRPr lang="en-US" sz="1600" dirty="0">
            <a:latin typeface="Arial" panose="020B0604020202020204" pitchFamily="34" charset="0"/>
            <a:cs typeface="Arial" panose="020B0604020202020204" pitchFamily="34" charset="0"/>
          </a:endParaRPr>
        </a:p>
      </dgm:t>
    </dgm:pt>
    <dgm:pt modelId="{E1F2002B-A667-4C25-89D1-EE0F12B69E0D}" type="sibTrans" cxnId="{75E75C7B-1B4D-48CD-94AA-D7A594E7EF3E}">
      <dgm:prSet/>
      <dgm:spPr/>
      <dgm:t>
        <a:bodyPr/>
        <a:lstStyle/>
        <a:p>
          <a:endParaRPr lang="en-US" sz="1600" dirty="0">
            <a:latin typeface="Arial" panose="020B0604020202020204" pitchFamily="34" charset="0"/>
            <a:cs typeface="Arial" panose="020B0604020202020204" pitchFamily="34" charset="0"/>
          </a:endParaRPr>
        </a:p>
      </dgm:t>
    </dgm:pt>
    <dgm:pt modelId="{8B75D8FA-2CAF-4FFF-95D9-FEB7693DC237}">
      <dgm:prSet custT="1"/>
      <dgm:spPr/>
      <dgm:t>
        <a:bodyPr/>
        <a:lstStyle/>
        <a:p>
          <a:pPr>
            <a:lnSpc>
              <a:spcPct val="100000"/>
            </a:lnSpc>
            <a:defRPr cap="all"/>
          </a:pPr>
          <a:r>
            <a:rPr lang="en-GB" sz="1600" cap="none" dirty="0">
              <a:latin typeface="Arial" panose="020B0604020202020204" pitchFamily="34" charset="0"/>
              <a:cs typeface="Arial" panose="020B0604020202020204" pitchFamily="34" charset="0"/>
            </a:rPr>
            <a:t>Undervalued</a:t>
          </a:r>
          <a:endParaRPr lang="en-US" sz="1600" cap="none" dirty="0">
            <a:latin typeface="Arial" panose="020B0604020202020204" pitchFamily="34" charset="0"/>
            <a:cs typeface="Arial" panose="020B0604020202020204" pitchFamily="34" charset="0"/>
          </a:endParaRPr>
        </a:p>
      </dgm:t>
    </dgm:pt>
    <dgm:pt modelId="{232217E2-46DC-404B-AF5A-E04A9FDC516F}" type="parTrans" cxnId="{661ED5D9-AA6E-412F-90E3-4C80D7AE233A}">
      <dgm:prSet/>
      <dgm:spPr/>
      <dgm:t>
        <a:bodyPr/>
        <a:lstStyle/>
        <a:p>
          <a:endParaRPr lang="en-US" sz="1600" dirty="0">
            <a:latin typeface="Arial" panose="020B0604020202020204" pitchFamily="34" charset="0"/>
            <a:cs typeface="Arial" panose="020B0604020202020204" pitchFamily="34" charset="0"/>
          </a:endParaRPr>
        </a:p>
      </dgm:t>
    </dgm:pt>
    <dgm:pt modelId="{19CBDE6B-5A71-4757-A0F1-6E65ED705184}" type="sibTrans" cxnId="{661ED5D9-AA6E-412F-90E3-4C80D7AE233A}">
      <dgm:prSet/>
      <dgm:spPr/>
      <dgm:t>
        <a:bodyPr/>
        <a:lstStyle/>
        <a:p>
          <a:endParaRPr lang="en-US" sz="1600" dirty="0">
            <a:latin typeface="Arial" panose="020B0604020202020204" pitchFamily="34" charset="0"/>
            <a:cs typeface="Arial" panose="020B0604020202020204" pitchFamily="34" charset="0"/>
          </a:endParaRPr>
        </a:p>
      </dgm:t>
    </dgm:pt>
    <dgm:pt modelId="{F4D775A9-322A-4007-B235-3B85FD360663}">
      <dgm:prSet custT="1"/>
      <dgm:spPr/>
      <dgm:t>
        <a:bodyPr/>
        <a:lstStyle/>
        <a:p>
          <a:pPr>
            <a:lnSpc>
              <a:spcPct val="100000"/>
            </a:lnSpc>
            <a:defRPr cap="all"/>
          </a:pPr>
          <a:r>
            <a:rPr lang="en-GB" sz="1600" cap="none" dirty="0">
              <a:latin typeface="Arial" panose="020B0604020202020204" pitchFamily="34" charset="0"/>
              <a:cs typeface="Arial" panose="020B0604020202020204" pitchFamily="34" charset="0"/>
            </a:rPr>
            <a:t>Made to feel stupid</a:t>
          </a:r>
          <a:endParaRPr lang="en-US" sz="1600" cap="none" dirty="0">
            <a:latin typeface="Arial" panose="020B0604020202020204" pitchFamily="34" charset="0"/>
            <a:cs typeface="Arial" panose="020B0604020202020204" pitchFamily="34" charset="0"/>
          </a:endParaRPr>
        </a:p>
      </dgm:t>
    </dgm:pt>
    <dgm:pt modelId="{BEE29658-B979-4EE2-99FC-D7190F238C75}" type="parTrans" cxnId="{F012FFC4-1E13-41B3-99A5-4D8D86C57646}">
      <dgm:prSet/>
      <dgm:spPr/>
      <dgm:t>
        <a:bodyPr/>
        <a:lstStyle/>
        <a:p>
          <a:endParaRPr lang="en-US" sz="1600" dirty="0">
            <a:latin typeface="Arial" panose="020B0604020202020204" pitchFamily="34" charset="0"/>
            <a:cs typeface="Arial" panose="020B0604020202020204" pitchFamily="34" charset="0"/>
          </a:endParaRPr>
        </a:p>
      </dgm:t>
    </dgm:pt>
    <dgm:pt modelId="{B1A5F796-54E8-48A0-A602-567947C052E0}" type="sibTrans" cxnId="{F012FFC4-1E13-41B3-99A5-4D8D86C57646}">
      <dgm:prSet/>
      <dgm:spPr/>
      <dgm:t>
        <a:bodyPr/>
        <a:lstStyle/>
        <a:p>
          <a:endParaRPr lang="en-US" sz="1600" dirty="0">
            <a:latin typeface="Arial" panose="020B0604020202020204" pitchFamily="34" charset="0"/>
            <a:cs typeface="Arial" panose="020B0604020202020204" pitchFamily="34" charset="0"/>
          </a:endParaRPr>
        </a:p>
      </dgm:t>
    </dgm:pt>
    <dgm:pt modelId="{56225CEF-236E-4D5D-886E-CCB70A4EFFAB}">
      <dgm:prSet phldr="0" custT="1"/>
      <dgm:spPr/>
      <dgm:t>
        <a:bodyPr/>
        <a:lstStyle/>
        <a:p>
          <a:pPr>
            <a:lnSpc>
              <a:spcPct val="100000"/>
            </a:lnSpc>
            <a:defRPr cap="all"/>
          </a:pPr>
          <a:r>
            <a:rPr lang="en-GB" sz="1600" cap="none" dirty="0">
              <a:latin typeface="Arial" panose="020B0604020202020204" pitchFamily="34" charset="0"/>
              <a:cs typeface="Arial" panose="020B0604020202020204" pitchFamily="34" charset="0"/>
            </a:rPr>
            <a:t>Hinder ability to achieve goals</a:t>
          </a:r>
        </a:p>
      </dgm:t>
    </dgm:pt>
    <dgm:pt modelId="{D3B1A8D7-487F-4BA6-98FB-B5934D2786EB}" type="parTrans" cxnId="{D1D80653-1941-4605-835C-906E3895D87E}">
      <dgm:prSet/>
      <dgm:spPr/>
      <dgm:t>
        <a:bodyPr/>
        <a:lstStyle/>
        <a:p>
          <a:endParaRPr lang="en-GB" sz="1600" dirty="0">
            <a:latin typeface="Arial" panose="020B0604020202020204" pitchFamily="34" charset="0"/>
            <a:cs typeface="Arial" panose="020B0604020202020204" pitchFamily="34" charset="0"/>
          </a:endParaRPr>
        </a:p>
      </dgm:t>
    </dgm:pt>
    <dgm:pt modelId="{81A72B64-7E28-4C65-9126-18DB89332991}" type="sibTrans" cxnId="{D1D80653-1941-4605-835C-906E3895D87E}">
      <dgm:prSet/>
      <dgm:spPr/>
      <dgm:t>
        <a:bodyPr/>
        <a:lstStyle/>
        <a:p>
          <a:endParaRPr lang="en-GB" sz="1600" dirty="0">
            <a:latin typeface="Arial" panose="020B0604020202020204" pitchFamily="34" charset="0"/>
            <a:cs typeface="Arial" panose="020B0604020202020204" pitchFamily="34" charset="0"/>
          </a:endParaRPr>
        </a:p>
      </dgm:t>
    </dgm:pt>
    <dgm:pt modelId="{AA8AFF80-BCCB-440C-A9E6-AACC39663B2B}">
      <dgm:prSet phldr="0" custT="1"/>
      <dgm:spPr/>
      <dgm:t>
        <a:bodyPr/>
        <a:lstStyle/>
        <a:p>
          <a:pPr>
            <a:lnSpc>
              <a:spcPct val="100000"/>
            </a:lnSpc>
            <a:defRPr cap="all"/>
          </a:pPr>
          <a:r>
            <a:rPr lang="en-GB" sz="1600" cap="none" dirty="0">
              <a:latin typeface="Arial" panose="020B0604020202020204" pitchFamily="34" charset="0"/>
              <a:cs typeface="Arial" panose="020B0604020202020204" pitchFamily="34" charset="0"/>
            </a:rPr>
            <a:t>Women do not feel safe in your care</a:t>
          </a:r>
        </a:p>
      </dgm:t>
    </dgm:pt>
    <dgm:pt modelId="{B11E7811-2B8D-4C96-8E2E-EBE35B17A337}" type="parTrans" cxnId="{226A1D68-D266-4CEA-9B02-9C70547D4353}">
      <dgm:prSet/>
      <dgm:spPr/>
      <dgm:t>
        <a:bodyPr/>
        <a:lstStyle/>
        <a:p>
          <a:endParaRPr lang="en-GB" sz="1600" dirty="0">
            <a:latin typeface="Arial" panose="020B0604020202020204" pitchFamily="34" charset="0"/>
            <a:cs typeface="Arial" panose="020B0604020202020204" pitchFamily="34" charset="0"/>
          </a:endParaRPr>
        </a:p>
      </dgm:t>
    </dgm:pt>
    <dgm:pt modelId="{EBF74607-BE19-4BFD-94E1-6494153839F2}" type="sibTrans" cxnId="{226A1D68-D266-4CEA-9B02-9C70547D4353}">
      <dgm:prSet/>
      <dgm:spPr/>
      <dgm:t>
        <a:bodyPr/>
        <a:lstStyle/>
        <a:p>
          <a:endParaRPr lang="en-GB" sz="1600" dirty="0">
            <a:latin typeface="Arial" panose="020B0604020202020204" pitchFamily="34" charset="0"/>
            <a:cs typeface="Arial" panose="020B0604020202020204" pitchFamily="34" charset="0"/>
          </a:endParaRPr>
        </a:p>
      </dgm:t>
    </dgm:pt>
    <dgm:pt modelId="{84517546-02B8-4C81-A965-926A72E2E2A5}">
      <dgm:prSet phldr="0" custT="1"/>
      <dgm:spPr/>
      <dgm:t>
        <a:bodyPr/>
        <a:lstStyle/>
        <a:p>
          <a:pPr>
            <a:lnSpc>
              <a:spcPct val="100000"/>
            </a:lnSpc>
            <a:defRPr cap="all"/>
          </a:pPr>
          <a:r>
            <a:rPr lang="en-GB" sz="1600" cap="none" dirty="0">
              <a:latin typeface="Arial" panose="020B0604020202020204" pitchFamily="34" charset="0"/>
              <a:cs typeface="Arial" panose="020B0604020202020204" pitchFamily="34" charset="0"/>
            </a:rPr>
            <a:t>Reluctance to seek help</a:t>
          </a:r>
        </a:p>
      </dgm:t>
    </dgm:pt>
    <dgm:pt modelId="{4BAB1A97-CC42-4D7D-AF0A-1599D7D2E8DF}" type="parTrans" cxnId="{000E6ED5-2292-418C-A564-F7D385FEA572}">
      <dgm:prSet/>
      <dgm:spPr/>
      <dgm:t>
        <a:bodyPr/>
        <a:lstStyle/>
        <a:p>
          <a:endParaRPr lang="en-GB" sz="1600" dirty="0">
            <a:latin typeface="Arial" panose="020B0604020202020204" pitchFamily="34" charset="0"/>
            <a:cs typeface="Arial" panose="020B0604020202020204" pitchFamily="34" charset="0"/>
          </a:endParaRPr>
        </a:p>
      </dgm:t>
    </dgm:pt>
    <dgm:pt modelId="{B448E8D2-8401-4678-AE68-7F7C500D33F8}" type="sibTrans" cxnId="{000E6ED5-2292-418C-A564-F7D385FEA572}">
      <dgm:prSet/>
      <dgm:spPr/>
      <dgm:t>
        <a:bodyPr/>
        <a:lstStyle/>
        <a:p>
          <a:endParaRPr lang="en-GB" sz="1600" dirty="0">
            <a:latin typeface="Arial" panose="020B0604020202020204" pitchFamily="34" charset="0"/>
            <a:cs typeface="Arial" panose="020B0604020202020204" pitchFamily="34" charset="0"/>
          </a:endParaRPr>
        </a:p>
      </dgm:t>
    </dgm:pt>
    <dgm:pt modelId="{95257823-D7E9-4546-9103-832293B39868}">
      <dgm:prSet phldr="0" custT="1"/>
      <dgm:spPr/>
      <dgm:t>
        <a:bodyPr/>
        <a:lstStyle/>
        <a:p>
          <a:pPr>
            <a:lnSpc>
              <a:spcPct val="100000"/>
            </a:lnSpc>
            <a:defRPr cap="all"/>
          </a:pPr>
          <a:r>
            <a:rPr lang="en-GB" sz="1600" cap="none" dirty="0">
              <a:latin typeface="Arial" panose="020B0604020202020204" pitchFamily="34" charset="0"/>
              <a:cs typeface="Arial" panose="020B0604020202020204" pitchFamily="34" charset="0"/>
            </a:rPr>
            <a:t>Fear of admitting making an error</a:t>
          </a:r>
        </a:p>
      </dgm:t>
    </dgm:pt>
    <dgm:pt modelId="{0D46AB5C-6E00-45A0-8301-B033CF250AD4}" type="parTrans" cxnId="{1555E2C4-B1CC-41E7-8B6B-EEC4DA8CCFFF}">
      <dgm:prSet/>
      <dgm:spPr/>
      <dgm:t>
        <a:bodyPr/>
        <a:lstStyle/>
        <a:p>
          <a:endParaRPr lang="en-GB" sz="1600" dirty="0">
            <a:latin typeface="Arial" panose="020B0604020202020204" pitchFamily="34" charset="0"/>
            <a:cs typeface="Arial" panose="020B0604020202020204" pitchFamily="34" charset="0"/>
          </a:endParaRPr>
        </a:p>
      </dgm:t>
    </dgm:pt>
    <dgm:pt modelId="{0FC5F60B-28EC-4FD7-A740-1055771DEC87}" type="sibTrans" cxnId="{1555E2C4-B1CC-41E7-8B6B-EEC4DA8CCFFF}">
      <dgm:prSet/>
      <dgm:spPr/>
      <dgm:t>
        <a:bodyPr/>
        <a:lstStyle/>
        <a:p>
          <a:endParaRPr lang="en-GB" sz="1600" dirty="0">
            <a:latin typeface="Arial" panose="020B0604020202020204" pitchFamily="34" charset="0"/>
            <a:cs typeface="Arial" panose="020B0604020202020204" pitchFamily="34" charset="0"/>
          </a:endParaRPr>
        </a:p>
      </dgm:t>
    </dgm:pt>
    <dgm:pt modelId="{EF84464B-D640-407D-BFF8-462DCE4B111E}" type="pres">
      <dgm:prSet presAssocID="{08F2D200-B9E3-4305-8EA5-895111333522}" presName="root" presStyleCnt="0">
        <dgm:presLayoutVars>
          <dgm:dir/>
          <dgm:resizeHandles val="exact"/>
        </dgm:presLayoutVars>
      </dgm:prSet>
      <dgm:spPr/>
    </dgm:pt>
    <dgm:pt modelId="{E95F36DA-8050-4C02-8B62-09811A146E5B}" type="pres">
      <dgm:prSet presAssocID="{7B6E3A47-981C-48AB-BC6E-650FCF5D0BEB}" presName="compNode" presStyleCnt="0"/>
      <dgm:spPr/>
    </dgm:pt>
    <dgm:pt modelId="{9CAB7B9D-5710-41CA-B936-7771B4837150}" type="pres">
      <dgm:prSet presAssocID="{7B6E3A47-981C-48AB-BC6E-650FCF5D0BEB}" presName="iconBgRect" presStyleLbl="bgShp" presStyleIdx="0" presStyleCnt="9"/>
      <dgm:spPr>
        <a:prstGeom prst="round2DiagRect">
          <a:avLst>
            <a:gd name="adj1" fmla="val 29727"/>
            <a:gd name="adj2" fmla="val 0"/>
          </a:avLst>
        </a:prstGeom>
      </dgm:spPr>
    </dgm:pt>
    <dgm:pt modelId="{6571527E-2D11-4636-9C3E-D66FD5F3A1CC}" type="pres">
      <dgm:prSet presAssocID="{7B6E3A47-981C-48AB-BC6E-650FCF5D0BEB}" presName="iconRect" presStyleLbl="node1" presStyleIdx="0" presStyleCnt="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03F53F4A-BFA0-49D2-BB6E-1528FE949278}" type="pres">
      <dgm:prSet presAssocID="{7B6E3A47-981C-48AB-BC6E-650FCF5D0BEB}" presName="spaceRect" presStyleCnt="0"/>
      <dgm:spPr/>
    </dgm:pt>
    <dgm:pt modelId="{7F121E5F-0544-42CA-9006-8D6639525AD1}" type="pres">
      <dgm:prSet presAssocID="{7B6E3A47-981C-48AB-BC6E-650FCF5D0BEB}" presName="textRect" presStyleLbl="revTx" presStyleIdx="0" presStyleCnt="9">
        <dgm:presLayoutVars>
          <dgm:chMax val="1"/>
          <dgm:chPref val="1"/>
        </dgm:presLayoutVars>
      </dgm:prSet>
      <dgm:spPr/>
    </dgm:pt>
    <dgm:pt modelId="{6401061B-E663-45F3-B518-3C840AA83949}" type="pres">
      <dgm:prSet presAssocID="{183C4307-E2DD-4CCE-AA6F-4CE19B1A0C86}" presName="sibTrans" presStyleCnt="0"/>
      <dgm:spPr/>
    </dgm:pt>
    <dgm:pt modelId="{7A853B6C-D0D8-457A-9DF2-DA5840E38EA6}" type="pres">
      <dgm:prSet presAssocID="{0087868E-C637-433A-9EF9-2D3E454FEDBF}" presName="compNode" presStyleCnt="0"/>
      <dgm:spPr/>
    </dgm:pt>
    <dgm:pt modelId="{8C78EA1E-B671-4010-A93B-215512AF8D95}" type="pres">
      <dgm:prSet presAssocID="{0087868E-C637-433A-9EF9-2D3E454FEDBF}" presName="iconBgRect" presStyleLbl="bgShp" presStyleIdx="1" presStyleCnt="9"/>
      <dgm:spPr>
        <a:prstGeom prst="round2DiagRect">
          <a:avLst>
            <a:gd name="adj1" fmla="val 29727"/>
            <a:gd name="adj2" fmla="val 0"/>
          </a:avLst>
        </a:prstGeom>
      </dgm:spPr>
    </dgm:pt>
    <dgm:pt modelId="{A53FC576-A0ED-4330-9A4B-2B70F3CF4A6A}" type="pres">
      <dgm:prSet presAssocID="{0087868E-C637-433A-9EF9-2D3E454FEDBF}" presName="iconRect" presStyleLbl="node1" presStyleIdx="1" presStyleCnt="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eaf"/>
        </a:ext>
      </dgm:extLst>
    </dgm:pt>
    <dgm:pt modelId="{A2E03F6F-7464-4E5E-8FB3-E203BA229F85}" type="pres">
      <dgm:prSet presAssocID="{0087868E-C637-433A-9EF9-2D3E454FEDBF}" presName="spaceRect" presStyleCnt="0"/>
      <dgm:spPr/>
    </dgm:pt>
    <dgm:pt modelId="{EBF158FF-37A8-42DE-B0E5-957927166EA9}" type="pres">
      <dgm:prSet presAssocID="{0087868E-C637-433A-9EF9-2D3E454FEDBF}" presName="textRect" presStyleLbl="revTx" presStyleIdx="1" presStyleCnt="9">
        <dgm:presLayoutVars>
          <dgm:chMax val="1"/>
          <dgm:chPref val="1"/>
        </dgm:presLayoutVars>
      </dgm:prSet>
      <dgm:spPr/>
    </dgm:pt>
    <dgm:pt modelId="{7D50AE72-B9DA-4F31-AA5C-10488398FDFF}" type="pres">
      <dgm:prSet presAssocID="{F910B5D0-A77B-4EB1-A0BB-A16B3CA0CD24}" presName="sibTrans" presStyleCnt="0"/>
      <dgm:spPr/>
    </dgm:pt>
    <dgm:pt modelId="{0DFA4D06-D864-4F95-B056-AA89EB19763E}" type="pres">
      <dgm:prSet presAssocID="{1B410B6F-6BBF-4AA9-AF75-5C294AE1F499}" presName="compNode" presStyleCnt="0"/>
      <dgm:spPr/>
    </dgm:pt>
    <dgm:pt modelId="{E09319F1-C4D2-4659-917E-3C0EC72671E7}" type="pres">
      <dgm:prSet presAssocID="{1B410B6F-6BBF-4AA9-AF75-5C294AE1F499}" presName="iconBgRect" presStyleLbl="bgShp" presStyleIdx="2" presStyleCnt="9"/>
      <dgm:spPr>
        <a:prstGeom prst="round2DiagRect">
          <a:avLst>
            <a:gd name="adj1" fmla="val 29727"/>
            <a:gd name="adj2" fmla="val 0"/>
          </a:avLst>
        </a:prstGeom>
      </dgm:spPr>
    </dgm:pt>
    <dgm:pt modelId="{2B99097F-6D1B-41C7-A91F-9AF9D7243296}" type="pres">
      <dgm:prSet presAssocID="{1B410B6F-6BBF-4AA9-AF75-5C294AE1F499}" presName="iconRect" presStyleLbl="node1" presStyleIdx="2" presStyleCnt="9"/>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ngry Face with No Fill"/>
        </a:ext>
      </dgm:extLst>
    </dgm:pt>
    <dgm:pt modelId="{DE723F78-25A0-4EB6-B6BA-4F30BB9E9157}" type="pres">
      <dgm:prSet presAssocID="{1B410B6F-6BBF-4AA9-AF75-5C294AE1F499}" presName="spaceRect" presStyleCnt="0"/>
      <dgm:spPr/>
    </dgm:pt>
    <dgm:pt modelId="{47BC410F-BACC-45CC-84DE-C655EB21E00B}" type="pres">
      <dgm:prSet presAssocID="{1B410B6F-6BBF-4AA9-AF75-5C294AE1F499}" presName="textRect" presStyleLbl="revTx" presStyleIdx="2" presStyleCnt="9">
        <dgm:presLayoutVars>
          <dgm:chMax val="1"/>
          <dgm:chPref val="1"/>
        </dgm:presLayoutVars>
      </dgm:prSet>
      <dgm:spPr/>
    </dgm:pt>
    <dgm:pt modelId="{C7EBD21F-F50E-456B-A0D6-3AA25CEE6D19}" type="pres">
      <dgm:prSet presAssocID="{E1F2002B-A667-4C25-89D1-EE0F12B69E0D}" presName="sibTrans" presStyleCnt="0"/>
      <dgm:spPr/>
    </dgm:pt>
    <dgm:pt modelId="{5014024E-4AED-4B97-BE4C-37F907AB0C10}" type="pres">
      <dgm:prSet presAssocID="{8B75D8FA-2CAF-4FFF-95D9-FEB7693DC237}" presName="compNode" presStyleCnt="0"/>
      <dgm:spPr/>
    </dgm:pt>
    <dgm:pt modelId="{AA844F92-D826-419A-BC5D-AF48B33BBFF0}" type="pres">
      <dgm:prSet presAssocID="{8B75D8FA-2CAF-4FFF-95D9-FEB7693DC237}" presName="iconBgRect" presStyleLbl="bgShp" presStyleIdx="3" presStyleCnt="9"/>
      <dgm:spPr>
        <a:prstGeom prst="round2DiagRect">
          <a:avLst>
            <a:gd name="adj1" fmla="val 29727"/>
            <a:gd name="adj2" fmla="val 0"/>
          </a:avLst>
        </a:prstGeom>
      </dgm:spPr>
    </dgm:pt>
    <dgm:pt modelId="{9C2357A3-A669-4AFB-99BE-24341B920809}" type="pres">
      <dgm:prSet presAssocID="{8B75D8FA-2CAF-4FFF-95D9-FEB7693DC237}" presName="iconRect" presStyleLbl="node1" presStyleIdx="3" presStyleCnt="9"/>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ibbon"/>
        </a:ext>
      </dgm:extLst>
    </dgm:pt>
    <dgm:pt modelId="{96DE4B95-2F63-4017-BDD1-D962F9A5B841}" type="pres">
      <dgm:prSet presAssocID="{8B75D8FA-2CAF-4FFF-95D9-FEB7693DC237}" presName="spaceRect" presStyleCnt="0"/>
      <dgm:spPr/>
    </dgm:pt>
    <dgm:pt modelId="{6A7FAE8F-7ADF-4CD8-9147-E7A5088AFD23}" type="pres">
      <dgm:prSet presAssocID="{8B75D8FA-2CAF-4FFF-95D9-FEB7693DC237}" presName="textRect" presStyleLbl="revTx" presStyleIdx="3" presStyleCnt="9">
        <dgm:presLayoutVars>
          <dgm:chMax val="1"/>
          <dgm:chPref val="1"/>
        </dgm:presLayoutVars>
      </dgm:prSet>
      <dgm:spPr/>
    </dgm:pt>
    <dgm:pt modelId="{9FD4F68B-B14B-49A3-B411-74C6E9CD3C13}" type="pres">
      <dgm:prSet presAssocID="{19CBDE6B-5A71-4757-A0F1-6E65ED705184}" presName="sibTrans" presStyleCnt="0"/>
      <dgm:spPr/>
    </dgm:pt>
    <dgm:pt modelId="{179C6E4C-B353-4F1A-B389-9580D0A18DDC}" type="pres">
      <dgm:prSet presAssocID="{F4D775A9-322A-4007-B235-3B85FD360663}" presName="compNode" presStyleCnt="0"/>
      <dgm:spPr/>
    </dgm:pt>
    <dgm:pt modelId="{6BCEC791-98DF-49CC-AF59-9D31EE8D3DAE}" type="pres">
      <dgm:prSet presAssocID="{F4D775A9-322A-4007-B235-3B85FD360663}" presName="iconBgRect" presStyleLbl="bgShp" presStyleIdx="4" presStyleCnt="9"/>
      <dgm:spPr>
        <a:prstGeom prst="round2DiagRect">
          <a:avLst>
            <a:gd name="adj1" fmla="val 29727"/>
            <a:gd name="adj2" fmla="val 0"/>
          </a:avLst>
        </a:prstGeom>
      </dgm:spPr>
    </dgm:pt>
    <dgm:pt modelId="{3E541496-222C-4F3E-BA16-5DE32602FB14}" type="pres">
      <dgm:prSet presAssocID="{F4D775A9-322A-4007-B235-3B85FD360663}" presName="iconRect" presStyleLbl="node1" presStyleIdx="4" presStyleCnt="9"/>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hought bubble"/>
        </a:ext>
      </dgm:extLst>
    </dgm:pt>
    <dgm:pt modelId="{A133B820-A4C0-490A-B263-4AEA4A661EB7}" type="pres">
      <dgm:prSet presAssocID="{F4D775A9-322A-4007-B235-3B85FD360663}" presName="spaceRect" presStyleCnt="0"/>
      <dgm:spPr/>
    </dgm:pt>
    <dgm:pt modelId="{A03E1A43-DDA0-4970-BCD5-5DA2648FBB63}" type="pres">
      <dgm:prSet presAssocID="{F4D775A9-322A-4007-B235-3B85FD360663}" presName="textRect" presStyleLbl="revTx" presStyleIdx="4" presStyleCnt="9">
        <dgm:presLayoutVars>
          <dgm:chMax val="1"/>
          <dgm:chPref val="1"/>
        </dgm:presLayoutVars>
      </dgm:prSet>
      <dgm:spPr/>
    </dgm:pt>
    <dgm:pt modelId="{82FBC749-1560-4D86-8EB6-1519FE43BAE1}" type="pres">
      <dgm:prSet presAssocID="{B1A5F796-54E8-48A0-A602-567947C052E0}" presName="sibTrans" presStyleCnt="0"/>
      <dgm:spPr/>
    </dgm:pt>
    <dgm:pt modelId="{C00A26BE-1463-4001-BBA7-E5E446ABB7BD}" type="pres">
      <dgm:prSet presAssocID="{56225CEF-236E-4D5D-886E-CCB70A4EFFAB}" presName="compNode" presStyleCnt="0"/>
      <dgm:spPr/>
    </dgm:pt>
    <dgm:pt modelId="{5D60496E-D987-4478-A627-2107CD3FCAA0}" type="pres">
      <dgm:prSet presAssocID="{56225CEF-236E-4D5D-886E-CCB70A4EFFAB}" presName="iconBgRect" presStyleLbl="bgShp" presStyleIdx="5" presStyleCnt="9"/>
      <dgm:spPr>
        <a:prstGeom prst="round2DiagRect">
          <a:avLst>
            <a:gd name="adj1" fmla="val 29727"/>
            <a:gd name="adj2" fmla="val 0"/>
          </a:avLst>
        </a:prstGeom>
      </dgm:spPr>
    </dgm:pt>
    <dgm:pt modelId="{3EA9847B-C429-457E-BFC7-8FB5D6B04337}" type="pres">
      <dgm:prSet presAssocID="{56225CEF-236E-4D5D-886E-CCB70A4EFFAB}" presName="iconRect" presStyleLbl="node1" presStyleIdx="5" presStyleCnt="9"/>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Sad face outline outline"/>
        </a:ext>
      </dgm:extLst>
    </dgm:pt>
    <dgm:pt modelId="{937F6F6A-1473-4877-BEC4-01C8734EC197}" type="pres">
      <dgm:prSet presAssocID="{56225CEF-236E-4D5D-886E-CCB70A4EFFAB}" presName="spaceRect" presStyleCnt="0"/>
      <dgm:spPr/>
    </dgm:pt>
    <dgm:pt modelId="{1AC9C0C9-73A4-4AAF-9B8E-F14F79CB972D}" type="pres">
      <dgm:prSet presAssocID="{56225CEF-236E-4D5D-886E-CCB70A4EFFAB}" presName="textRect" presStyleLbl="revTx" presStyleIdx="5" presStyleCnt="9">
        <dgm:presLayoutVars>
          <dgm:chMax val="1"/>
          <dgm:chPref val="1"/>
        </dgm:presLayoutVars>
      </dgm:prSet>
      <dgm:spPr/>
    </dgm:pt>
    <dgm:pt modelId="{03F757A8-1264-4EFC-8F3D-FE2F1DB2511F}" type="pres">
      <dgm:prSet presAssocID="{81A72B64-7E28-4C65-9126-18DB89332991}" presName="sibTrans" presStyleCnt="0"/>
      <dgm:spPr/>
    </dgm:pt>
    <dgm:pt modelId="{5C84462D-A137-4810-8321-228DA247D168}" type="pres">
      <dgm:prSet presAssocID="{AA8AFF80-BCCB-440C-A9E6-AACC39663B2B}" presName="compNode" presStyleCnt="0"/>
      <dgm:spPr/>
    </dgm:pt>
    <dgm:pt modelId="{BB5B720B-92A2-4E4C-B433-CEF956077E04}" type="pres">
      <dgm:prSet presAssocID="{AA8AFF80-BCCB-440C-A9E6-AACC39663B2B}" presName="iconBgRect" presStyleLbl="bgShp" presStyleIdx="6" presStyleCnt="9"/>
      <dgm:spPr>
        <a:prstGeom prst="round2DiagRect">
          <a:avLst>
            <a:gd name="adj1" fmla="val 29727"/>
            <a:gd name="adj2" fmla="val 0"/>
          </a:avLst>
        </a:prstGeom>
      </dgm:spPr>
    </dgm:pt>
    <dgm:pt modelId="{0FC50E0C-4222-4EF5-9F2F-67F44E5D428D}" type="pres">
      <dgm:prSet presAssocID="{AA8AFF80-BCCB-440C-A9E6-AACC39663B2B}" presName="iconRect" presStyleLbl="node1" presStyleIdx="6" presStyleCnt="9"/>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Confused face outline outline"/>
        </a:ext>
      </dgm:extLst>
    </dgm:pt>
    <dgm:pt modelId="{26F229EF-4E77-45E8-A14B-EFFD8235B162}" type="pres">
      <dgm:prSet presAssocID="{AA8AFF80-BCCB-440C-A9E6-AACC39663B2B}" presName="spaceRect" presStyleCnt="0"/>
      <dgm:spPr/>
    </dgm:pt>
    <dgm:pt modelId="{719271CA-619F-4DCA-909C-1C0FB0247081}" type="pres">
      <dgm:prSet presAssocID="{AA8AFF80-BCCB-440C-A9E6-AACC39663B2B}" presName="textRect" presStyleLbl="revTx" presStyleIdx="6" presStyleCnt="9">
        <dgm:presLayoutVars>
          <dgm:chMax val="1"/>
          <dgm:chPref val="1"/>
        </dgm:presLayoutVars>
      </dgm:prSet>
      <dgm:spPr/>
    </dgm:pt>
    <dgm:pt modelId="{FD3410E0-803D-452C-9FB1-3BAA6B233914}" type="pres">
      <dgm:prSet presAssocID="{EBF74607-BE19-4BFD-94E1-6494153839F2}" presName="sibTrans" presStyleCnt="0"/>
      <dgm:spPr/>
    </dgm:pt>
    <dgm:pt modelId="{4DB2F888-B015-4164-A681-CFC9A90E12CC}" type="pres">
      <dgm:prSet presAssocID="{84517546-02B8-4C81-A965-926A72E2E2A5}" presName="compNode" presStyleCnt="0"/>
      <dgm:spPr/>
    </dgm:pt>
    <dgm:pt modelId="{A28431D0-222A-4132-8257-41986951678C}" type="pres">
      <dgm:prSet presAssocID="{84517546-02B8-4C81-A965-926A72E2E2A5}" presName="iconBgRect" presStyleLbl="bgShp" presStyleIdx="7" presStyleCnt="9"/>
      <dgm:spPr>
        <a:prstGeom prst="round2DiagRect">
          <a:avLst>
            <a:gd name="adj1" fmla="val 29727"/>
            <a:gd name="adj2" fmla="val 0"/>
          </a:avLst>
        </a:prstGeom>
      </dgm:spPr>
    </dgm:pt>
    <dgm:pt modelId="{C65FD7DB-3846-47AA-91FB-A81CA83F1FF7}" type="pres">
      <dgm:prSet presAssocID="{84517546-02B8-4C81-A965-926A72E2E2A5}" presName="iconRect" presStyleLbl="node1" presStyleIdx="7" presStyleCnt="9"/>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dgm:spPr>
      <dgm:extLst>
        <a:ext uri="{E40237B7-FDA0-4F09-8148-C483321AD2D9}">
          <dgm14:cNvPr xmlns:dgm14="http://schemas.microsoft.com/office/drawing/2010/diagram" id="0" name="" descr="Pleading face outline outline"/>
        </a:ext>
      </dgm:extLst>
    </dgm:pt>
    <dgm:pt modelId="{3455B64A-5A29-4084-873B-6F532F9EDEE4}" type="pres">
      <dgm:prSet presAssocID="{84517546-02B8-4C81-A965-926A72E2E2A5}" presName="spaceRect" presStyleCnt="0"/>
      <dgm:spPr/>
    </dgm:pt>
    <dgm:pt modelId="{596E4267-E8DE-48B6-AC27-17941EDEBEB7}" type="pres">
      <dgm:prSet presAssocID="{84517546-02B8-4C81-A965-926A72E2E2A5}" presName="textRect" presStyleLbl="revTx" presStyleIdx="7" presStyleCnt="9">
        <dgm:presLayoutVars>
          <dgm:chMax val="1"/>
          <dgm:chPref val="1"/>
        </dgm:presLayoutVars>
      </dgm:prSet>
      <dgm:spPr/>
    </dgm:pt>
    <dgm:pt modelId="{95A03700-E41E-42DD-8774-635BA1272B4F}" type="pres">
      <dgm:prSet presAssocID="{B448E8D2-8401-4678-AE68-7F7C500D33F8}" presName="sibTrans" presStyleCnt="0"/>
      <dgm:spPr/>
    </dgm:pt>
    <dgm:pt modelId="{BE7A3766-5D2F-46A3-8252-C405A2217ED2}" type="pres">
      <dgm:prSet presAssocID="{95257823-D7E9-4546-9103-832293B39868}" presName="compNode" presStyleCnt="0"/>
      <dgm:spPr/>
    </dgm:pt>
    <dgm:pt modelId="{FCE9C767-482D-47C6-8E56-FBED056A1C6F}" type="pres">
      <dgm:prSet presAssocID="{95257823-D7E9-4546-9103-832293B39868}" presName="iconBgRect" presStyleLbl="bgShp" presStyleIdx="8" presStyleCnt="9"/>
      <dgm:spPr>
        <a:prstGeom prst="round2DiagRect">
          <a:avLst>
            <a:gd name="adj1" fmla="val 29727"/>
            <a:gd name="adj2" fmla="val 0"/>
          </a:avLst>
        </a:prstGeom>
      </dgm:spPr>
    </dgm:pt>
    <dgm:pt modelId="{E9C91971-955E-4269-B0BA-DB4ECD539987}" type="pres">
      <dgm:prSet presAssocID="{95257823-D7E9-4546-9103-832293B39868}" presName="iconRect" presStyleLbl="node1" presStyleIdx="8" presStyleCnt="9"/>
      <dgm:spPr>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a:blipFill>
      </dgm:spPr>
      <dgm:extLst>
        <a:ext uri="{E40237B7-FDA0-4F09-8148-C483321AD2D9}">
          <dgm14:cNvPr xmlns:dgm14="http://schemas.microsoft.com/office/drawing/2010/diagram" id="0" name="" descr="Worried face outline outline"/>
        </a:ext>
      </dgm:extLst>
    </dgm:pt>
    <dgm:pt modelId="{18F42D45-0811-42F6-ADFE-8032895A09B0}" type="pres">
      <dgm:prSet presAssocID="{95257823-D7E9-4546-9103-832293B39868}" presName="spaceRect" presStyleCnt="0"/>
      <dgm:spPr/>
    </dgm:pt>
    <dgm:pt modelId="{4F50DD85-3260-4563-B712-9D8ECC61F36E}" type="pres">
      <dgm:prSet presAssocID="{95257823-D7E9-4546-9103-832293B39868}" presName="textRect" presStyleLbl="revTx" presStyleIdx="8" presStyleCnt="9">
        <dgm:presLayoutVars>
          <dgm:chMax val="1"/>
          <dgm:chPref val="1"/>
        </dgm:presLayoutVars>
      </dgm:prSet>
      <dgm:spPr/>
    </dgm:pt>
  </dgm:ptLst>
  <dgm:cxnLst>
    <dgm:cxn modelId="{C22B7203-26E5-4C10-98C3-C542E0884859}" srcId="{08F2D200-B9E3-4305-8EA5-895111333522}" destId="{7B6E3A47-981C-48AB-BC6E-650FCF5D0BEB}" srcOrd="0" destOrd="0" parTransId="{EC7938B5-7647-41D4-8132-4E52E837D0B8}" sibTransId="{183C4307-E2DD-4CCE-AA6F-4CE19B1A0C86}"/>
    <dgm:cxn modelId="{2402B62F-8678-41C9-880A-D2171D0E62D3}" type="presOf" srcId="{95257823-D7E9-4546-9103-832293B39868}" destId="{4F50DD85-3260-4563-B712-9D8ECC61F36E}" srcOrd="0" destOrd="0" presId="urn:microsoft.com/office/officeart/2018/5/layout/IconLeafLabelList"/>
    <dgm:cxn modelId="{9A9B9038-BD82-4FB6-B75D-5DCA8D0A2D71}" type="presOf" srcId="{F4D775A9-322A-4007-B235-3B85FD360663}" destId="{A03E1A43-DDA0-4970-BCD5-5DA2648FBB63}" srcOrd="0" destOrd="0" presId="urn:microsoft.com/office/officeart/2018/5/layout/IconLeafLabelList"/>
    <dgm:cxn modelId="{226A1D68-D266-4CEA-9B02-9C70547D4353}" srcId="{08F2D200-B9E3-4305-8EA5-895111333522}" destId="{AA8AFF80-BCCB-440C-A9E6-AACC39663B2B}" srcOrd="6" destOrd="0" parTransId="{B11E7811-2B8D-4C96-8E2E-EBE35B17A337}" sibTransId="{EBF74607-BE19-4BFD-94E1-6494153839F2}"/>
    <dgm:cxn modelId="{7AB0F84D-D8E5-4370-A4DC-45D27029E799}" type="presOf" srcId="{7B6E3A47-981C-48AB-BC6E-650FCF5D0BEB}" destId="{7F121E5F-0544-42CA-9006-8D6639525AD1}" srcOrd="0" destOrd="0" presId="urn:microsoft.com/office/officeart/2018/5/layout/IconLeafLabelList"/>
    <dgm:cxn modelId="{D1D80653-1941-4605-835C-906E3895D87E}" srcId="{08F2D200-B9E3-4305-8EA5-895111333522}" destId="{56225CEF-236E-4D5D-886E-CCB70A4EFFAB}" srcOrd="5" destOrd="0" parTransId="{D3B1A8D7-487F-4BA6-98FB-B5934D2786EB}" sibTransId="{81A72B64-7E28-4C65-9126-18DB89332991}"/>
    <dgm:cxn modelId="{C4927253-7FE9-4B83-8636-B9D0C159F162}" type="presOf" srcId="{0087868E-C637-433A-9EF9-2D3E454FEDBF}" destId="{EBF158FF-37A8-42DE-B0E5-957927166EA9}" srcOrd="0" destOrd="0" presId="urn:microsoft.com/office/officeart/2018/5/layout/IconLeafLabelList"/>
    <dgm:cxn modelId="{75E75C7B-1B4D-48CD-94AA-D7A594E7EF3E}" srcId="{08F2D200-B9E3-4305-8EA5-895111333522}" destId="{1B410B6F-6BBF-4AA9-AF75-5C294AE1F499}" srcOrd="2" destOrd="0" parTransId="{D4F23F50-454E-4B38-93B5-122F1FF26483}" sibTransId="{E1F2002B-A667-4C25-89D1-EE0F12B69E0D}"/>
    <dgm:cxn modelId="{6F51437E-76BA-4FCD-8A13-0A27C0592D21}" type="presOf" srcId="{8B75D8FA-2CAF-4FFF-95D9-FEB7693DC237}" destId="{6A7FAE8F-7ADF-4CD8-9147-E7A5088AFD23}" srcOrd="0" destOrd="0" presId="urn:microsoft.com/office/officeart/2018/5/layout/IconLeafLabelList"/>
    <dgm:cxn modelId="{D45BED8C-5AB3-4C55-9F80-FCF15588A5DA}" srcId="{08F2D200-B9E3-4305-8EA5-895111333522}" destId="{0087868E-C637-433A-9EF9-2D3E454FEDBF}" srcOrd="1" destOrd="0" parTransId="{520B2FFE-A8A1-4C39-A622-D9A03AB7DCD1}" sibTransId="{F910B5D0-A77B-4EB1-A0BB-A16B3CA0CD24}"/>
    <dgm:cxn modelId="{0A1C59AD-BD0E-45E9-8A3B-5AEC05C09392}" type="presOf" srcId="{08F2D200-B9E3-4305-8EA5-895111333522}" destId="{EF84464B-D640-407D-BFF8-462DCE4B111E}" srcOrd="0" destOrd="0" presId="urn:microsoft.com/office/officeart/2018/5/layout/IconLeafLabelList"/>
    <dgm:cxn modelId="{1555E2C4-B1CC-41E7-8B6B-EEC4DA8CCFFF}" srcId="{08F2D200-B9E3-4305-8EA5-895111333522}" destId="{95257823-D7E9-4546-9103-832293B39868}" srcOrd="8" destOrd="0" parTransId="{0D46AB5C-6E00-45A0-8301-B033CF250AD4}" sibTransId="{0FC5F60B-28EC-4FD7-A740-1055771DEC87}"/>
    <dgm:cxn modelId="{F012FFC4-1E13-41B3-99A5-4D8D86C57646}" srcId="{08F2D200-B9E3-4305-8EA5-895111333522}" destId="{F4D775A9-322A-4007-B235-3B85FD360663}" srcOrd="4" destOrd="0" parTransId="{BEE29658-B979-4EE2-99FC-D7190F238C75}" sibTransId="{B1A5F796-54E8-48A0-A602-567947C052E0}"/>
    <dgm:cxn modelId="{000E6ED5-2292-418C-A564-F7D385FEA572}" srcId="{08F2D200-B9E3-4305-8EA5-895111333522}" destId="{84517546-02B8-4C81-A965-926A72E2E2A5}" srcOrd="7" destOrd="0" parTransId="{4BAB1A97-CC42-4D7D-AF0A-1599D7D2E8DF}" sibTransId="{B448E8D2-8401-4678-AE68-7F7C500D33F8}"/>
    <dgm:cxn modelId="{394792D7-9A66-4134-9EC5-15CCC91B771E}" type="presOf" srcId="{1B410B6F-6BBF-4AA9-AF75-5C294AE1F499}" destId="{47BC410F-BACC-45CC-84DE-C655EB21E00B}" srcOrd="0" destOrd="0" presId="urn:microsoft.com/office/officeart/2018/5/layout/IconLeafLabelList"/>
    <dgm:cxn modelId="{661ED5D9-AA6E-412F-90E3-4C80D7AE233A}" srcId="{08F2D200-B9E3-4305-8EA5-895111333522}" destId="{8B75D8FA-2CAF-4FFF-95D9-FEB7693DC237}" srcOrd="3" destOrd="0" parTransId="{232217E2-46DC-404B-AF5A-E04A9FDC516F}" sibTransId="{19CBDE6B-5A71-4757-A0F1-6E65ED705184}"/>
    <dgm:cxn modelId="{D146DDDB-A6BD-4789-A5D8-907FBB677AD5}" type="presOf" srcId="{AA8AFF80-BCCB-440C-A9E6-AACC39663B2B}" destId="{719271CA-619F-4DCA-909C-1C0FB0247081}" srcOrd="0" destOrd="0" presId="urn:microsoft.com/office/officeart/2018/5/layout/IconLeafLabelList"/>
    <dgm:cxn modelId="{903637ED-DAD4-4971-A089-71B8ABB5EFBF}" type="presOf" srcId="{84517546-02B8-4C81-A965-926A72E2E2A5}" destId="{596E4267-E8DE-48B6-AC27-17941EDEBEB7}" srcOrd="0" destOrd="0" presId="urn:microsoft.com/office/officeart/2018/5/layout/IconLeafLabelList"/>
    <dgm:cxn modelId="{00C685FC-F74B-4A41-844B-40AA1AC7D4E3}" type="presOf" srcId="{56225CEF-236E-4D5D-886E-CCB70A4EFFAB}" destId="{1AC9C0C9-73A4-4AAF-9B8E-F14F79CB972D}" srcOrd="0" destOrd="0" presId="urn:microsoft.com/office/officeart/2018/5/layout/IconLeafLabelList"/>
    <dgm:cxn modelId="{BAEE8AC5-BDB6-482C-86EE-86FFE639A7D4}" type="presParOf" srcId="{EF84464B-D640-407D-BFF8-462DCE4B111E}" destId="{E95F36DA-8050-4C02-8B62-09811A146E5B}" srcOrd="0" destOrd="0" presId="urn:microsoft.com/office/officeart/2018/5/layout/IconLeafLabelList"/>
    <dgm:cxn modelId="{EBF81278-9E10-4E30-9CE4-14E507A90FFE}" type="presParOf" srcId="{E95F36DA-8050-4C02-8B62-09811A146E5B}" destId="{9CAB7B9D-5710-41CA-B936-7771B4837150}" srcOrd="0" destOrd="0" presId="urn:microsoft.com/office/officeart/2018/5/layout/IconLeafLabelList"/>
    <dgm:cxn modelId="{C182CE44-421C-4549-B128-6ED3D57CCCDA}" type="presParOf" srcId="{E95F36DA-8050-4C02-8B62-09811A146E5B}" destId="{6571527E-2D11-4636-9C3E-D66FD5F3A1CC}" srcOrd="1" destOrd="0" presId="urn:microsoft.com/office/officeart/2018/5/layout/IconLeafLabelList"/>
    <dgm:cxn modelId="{E1773104-C62E-4AFB-8B80-EB992D40E723}" type="presParOf" srcId="{E95F36DA-8050-4C02-8B62-09811A146E5B}" destId="{03F53F4A-BFA0-49D2-BB6E-1528FE949278}" srcOrd="2" destOrd="0" presId="urn:microsoft.com/office/officeart/2018/5/layout/IconLeafLabelList"/>
    <dgm:cxn modelId="{5CC5A3B3-5420-4B9F-B205-76E095910EB1}" type="presParOf" srcId="{E95F36DA-8050-4C02-8B62-09811A146E5B}" destId="{7F121E5F-0544-42CA-9006-8D6639525AD1}" srcOrd="3" destOrd="0" presId="urn:microsoft.com/office/officeart/2018/5/layout/IconLeafLabelList"/>
    <dgm:cxn modelId="{4A9DB030-8362-46AF-8F09-6D67E6DCA12D}" type="presParOf" srcId="{EF84464B-D640-407D-BFF8-462DCE4B111E}" destId="{6401061B-E663-45F3-B518-3C840AA83949}" srcOrd="1" destOrd="0" presId="urn:microsoft.com/office/officeart/2018/5/layout/IconLeafLabelList"/>
    <dgm:cxn modelId="{010BACB0-50C7-4D91-AA75-25F1F6CE1EAB}" type="presParOf" srcId="{EF84464B-D640-407D-BFF8-462DCE4B111E}" destId="{7A853B6C-D0D8-457A-9DF2-DA5840E38EA6}" srcOrd="2" destOrd="0" presId="urn:microsoft.com/office/officeart/2018/5/layout/IconLeafLabelList"/>
    <dgm:cxn modelId="{B2508341-ACE5-4499-9552-B1164E14F600}" type="presParOf" srcId="{7A853B6C-D0D8-457A-9DF2-DA5840E38EA6}" destId="{8C78EA1E-B671-4010-A93B-215512AF8D95}" srcOrd="0" destOrd="0" presId="urn:microsoft.com/office/officeart/2018/5/layout/IconLeafLabelList"/>
    <dgm:cxn modelId="{280B5F86-D14D-425C-818D-4DDD9D2C921F}" type="presParOf" srcId="{7A853B6C-D0D8-457A-9DF2-DA5840E38EA6}" destId="{A53FC576-A0ED-4330-9A4B-2B70F3CF4A6A}" srcOrd="1" destOrd="0" presId="urn:microsoft.com/office/officeart/2018/5/layout/IconLeafLabelList"/>
    <dgm:cxn modelId="{CAAC2EC6-89A3-4932-9175-C40D77252852}" type="presParOf" srcId="{7A853B6C-D0D8-457A-9DF2-DA5840E38EA6}" destId="{A2E03F6F-7464-4E5E-8FB3-E203BA229F85}" srcOrd="2" destOrd="0" presId="urn:microsoft.com/office/officeart/2018/5/layout/IconLeafLabelList"/>
    <dgm:cxn modelId="{69B7A709-8D3D-4661-908C-4FECB2311CA3}" type="presParOf" srcId="{7A853B6C-D0D8-457A-9DF2-DA5840E38EA6}" destId="{EBF158FF-37A8-42DE-B0E5-957927166EA9}" srcOrd="3" destOrd="0" presId="urn:microsoft.com/office/officeart/2018/5/layout/IconLeafLabelList"/>
    <dgm:cxn modelId="{E9A1C19A-48B2-4714-B106-D93F251EC730}" type="presParOf" srcId="{EF84464B-D640-407D-BFF8-462DCE4B111E}" destId="{7D50AE72-B9DA-4F31-AA5C-10488398FDFF}" srcOrd="3" destOrd="0" presId="urn:microsoft.com/office/officeart/2018/5/layout/IconLeafLabelList"/>
    <dgm:cxn modelId="{FEF68BC4-CB3D-411D-AB37-CFF496E6DDAF}" type="presParOf" srcId="{EF84464B-D640-407D-BFF8-462DCE4B111E}" destId="{0DFA4D06-D864-4F95-B056-AA89EB19763E}" srcOrd="4" destOrd="0" presId="urn:microsoft.com/office/officeart/2018/5/layout/IconLeafLabelList"/>
    <dgm:cxn modelId="{7BDFE808-ACFE-495C-BF32-7EFBB8027A31}" type="presParOf" srcId="{0DFA4D06-D864-4F95-B056-AA89EB19763E}" destId="{E09319F1-C4D2-4659-917E-3C0EC72671E7}" srcOrd="0" destOrd="0" presId="urn:microsoft.com/office/officeart/2018/5/layout/IconLeafLabelList"/>
    <dgm:cxn modelId="{CA67C095-C76F-4B76-B229-8DAF1E70C9CA}" type="presParOf" srcId="{0DFA4D06-D864-4F95-B056-AA89EB19763E}" destId="{2B99097F-6D1B-41C7-A91F-9AF9D7243296}" srcOrd="1" destOrd="0" presId="urn:microsoft.com/office/officeart/2018/5/layout/IconLeafLabelList"/>
    <dgm:cxn modelId="{4E27FD90-C808-4F73-84BE-484EDE8B47D6}" type="presParOf" srcId="{0DFA4D06-D864-4F95-B056-AA89EB19763E}" destId="{DE723F78-25A0-4EB6-B6BA-4F30BB9E9157}" srcOrd="2" destOrd="0" presId="urn:microsoft.com/office/officeart/2018/5/layout/IconLeafLabelList"/>
    <dgm:cxn modelId="{EFBF5AE4-94A8-4C6B-B22F-E7867EB9C25A}" type="presParOf" srcId="{0DFA4D06-D864-4F95-B056-AA89EB19763E}" destId="{47BC410F-BACC-45CC-84DE-C655EB21E00B}" srcOrd="3" destOrd="0" presId="urn:microsoft.com/office/officeart/2018/5/layout/IconLeafLabelList"/>
    <dgm:cxn modelId="{60ED8AC6-4E38-4F45-9E7E-3A7F60C85FCC}" type="presParOf" srcId="{EF84464B-D640-407D-BFF8-462DCE4B111E}" destId="{C7EBD21F-F50E-456B-A0D6-3AA25CEE6D19}" srcOrd="5" destOrd="0" presId="urn:microsoft.com/office/officeart/2018/5/layout/IconLeafLabelList"/>
    <dgm:cxn modelId="{168C7633-F233-45B0-A85B-A81BD6986F42}" type="presParOf" srcId="{EF84464B-D640-407D-BFF8-462DCE4B111E}" destId="{5014024E-4AED-4B97-BE4C-37F907AB0C10}" srcOrd="6" destOrd="0" presId="urn:microsoft.com/office/officeart/2018/5/layout/IconLeafLabelList"/>
    <dgm:cxn modelId="{53A61905-336D-4554-B3E3-6B4414F8F39F}" type="presParOf" srcId="{5014024E-4AED-4B97-BE4C-37F907AB0C10}" destId="{AA844F92-D826-419A-BC5D-AF48B33BBFF0}" srcOrd="0" destOrd="0" presId="urn:microsoft.com/office/officeart/2018/5/layout/IconLeafLabelList"/>
    <dgm:cxn modelId="{38880C3D-A118-4D7D-B331-0C16EB0AB8DD}" type="presParOf" srcId="{5014024E-4AED-4B97-BE4C-37F907AB0C10}" destId="{9C2357A3-A669-4AFB-99BE-24341B920809}" srcOrd="1" destOrd="0" presId="urn:microsoft.com/office/officeart/2018/5/layout/IconLeafLabelList"/>
    <dgm:cxn modelId="{38E3154D-0FA5-49A2-8C3D-B9C0B86563C1}" type="presParOf" srcId="{5014024E-4AED-4B97-BE4C-37F907AB0C10}" destId="{96DE4B95-2F63-4017-BDD1-D962F9A5B841}" srcOrd="2" destOrd="0" presId="urn:microsoft.com/office/officeart/2018/5/layout/IconLeafLabelList"/>
    <dgm:cxn modelId="{76F07CE8-9E11-4AF7-8D80-A0FE49975CB0}" type="presParOf" srcId="{5014024E-4AED-4B97-BE4C-37F907AB0C10}" destId="{6A7FAE8F-7ADF-4CD8-9147-E7A5088AFD23}" srcOrd="3" destOrd="0" presId="urn:microsoft.com/office/officeart/2018/5/layout/IconLeafLabelList"/>
    <dgm:cxn modelId="{61D8A5B4-C5F2-48AA-ADBA-3E5950A02A84}" type="presParOf" srcId="{EF84464B-D640-407D-BFF8-462DCE4B111E}" destId="{9FD4F68B-B14B-49A3-B411-74C6E9CD3C13}" srcOrd="7" destOrd="0" presId="urn:microsoft.com/office/officeart/2018/5/layout/IconLeafLabelList"/>
    <dgm:cxn modelId="{9DE6ABB5-9E3E-4255-8380-866D04A88EBB}" type="presParOf" srcId="{EF84464B-D640-407D-BFF8-462DCE4B111E}" destId="{179C6E4C-B353-4F1A-B389-9580D0A18DDC}" srcOrd="8" destOrd="0" presId="urn:microsoft.com/office/officeart/2018/5/layout/IconLeafLabelList"/>
    <dgm:cxn modelId="{47EB6654-126D-499C-A990-4DCE4C0159CD}" type="presParOf" srcId="{179C6E4C-B353-4F1A-B389-9580D0A18DDC}" destId="{6BCEC791-98DF-49CC-AF59-9D31EE8D3DAE}" srcOrd="0" destOrd="0" presId="urn:microsoft.com/office/officeart/2018/5/layout/IconLeafLabelList"/>
    <dgm:cxn modelId="{E1AFDE91-1EB9-479D-95DA-1C60EC095B93}" type="presParOf" srcId="{179C6E4C-B353-4F1A-B389-9580D0A18DDC}" destId="{3E541496-222C-4F3E-BA16-5DE32602FB14}" srcOrd="1" destOrd="0" presId="urn:microsoft.com/office/officeart/2018/5/layout/IconLeafLabelList"/>
    <dgm:cxn modelId="{1D760DC4-81F6-46A6-A2CA-2BDD73F09C98}" type="presParOf" srcId="{179C6E4C-B353-4F1A-B389-9580D0A18DDC}" destId="{A133B820-A4C0-490A-B263-4AEA4A661EB7}" srcOrd="2" destOrd="0" presId="urn:microsoft.com/office/officeart/2018/5/layout/IconLeafLabelList"/>
    <dgm:cxn modelId="{7F4AF97E-5AE1-4B8F-9F61-1AA9C130C28A}" type="presParOf" srcId="{179C6E4C-B353-4F1A-B389-9580D0A18DDC}" destId="{A03E1A43-DDA0-4970-BCD5-5DA2648FBB63}" srcOrd="3" destOrd="0" presId="urn:microsoft.com/office/officeart/2018/5/layout/IconLeafLabelList"/>
    <dgm:cxn modelId="{00F5DD26-605E-4948-8955-1997052021CA}" type="presParOf" srcId="{EF84464B-D640-407D-BFF8-462DCE4B111E}" destId="{82FBC749-1560-4D86-8EB6-1519FE43BAE1}" srcOrd="9" destOrd="0" presId="urn:microsoft.com/office/officeart/2018/5/layout/IconLeafLabelList"/>
    <dgm:cxn modelId="{66688936-AB65-4089-94ED-6C8CDB6EAAD3}" type="presParOf" srcId="{EF84464B-D640-407D-BFF8-462DCE4B111E}" destId="{C00A26BE-1463-4001-BBA7-E5E446ABB7BD}" srcOrd="10" destOrd="0" presId="urn:microsoft.com/office/officeart/2018/5/layout/IconLeafLabelList"/>
    <dgm:cxn modelId="{EC819BD6-8426-493A-8F19-743991228A57}" type="presParOf" srcId="{C00A26BE-1463-4001-BBA7-E5E446ABB7BD}" destId="{5D60496E-D987-4478-A627-2107CD3FCAA0}" srcOrd="0" destOrd="0" presId="urn:microsoft.com/office/officeart/2018/5/layout/IconLeafLabelList"/>
    <dgm:cxn modelId="{65DFB95C-B049-4E80-873F-CC55B1DE5183}" type="presParOf" srcId="{C00A26BE-1463-4001-BBA7-E5E446ABB7BD}" destId="{3EA9847B-C429-457E-BFC7-8FB5D6B04337}" srcOrd="1" destOrd="0" presId="urn:microsoft.com/office/officeart/2018/5/layout/IconLeafLabelList"/>
    <dgm:cxn modelId="{BB494384-8531-4699-8D8F-E5FF33EF45EA}" type="presParOf" srcId="{C00A26BE-1463-4001-BBA7-E5E446ABB7BD}" destId="{937F6F6A-1473-4877-BEC4-01C8734EC197}" srcOrd="2" destOrd="0" presId="urn:microsoft.com/office/officeart/2018/5/layout/IconLeafLabelList"/>
    <dgm:cxn modelId="{EAAEDD58-181B-47C8-9620-28DED3F1012E}" type="presParOf" srcId="{C00A26BE-1463-4001-BBA7-E5E446ABB7BD}" destId="{1AC9C0C9-73A4-4AAF-9B8E-F14F79CB972D}" srcOrd="3" destOrd="0" presId="urn:microsoft.com/office/officeart/2018/5/layout/IconLeafLabelList"/>
    <dgm:cxn modelId="{5C5B21AB-4A1B-4ABE-8FBB-8BB7D94E5A17}" type="presParOf" srcId="{EF84464B-D640-407D-BFF8-462DCE4B111E}" destId="{03F757A8-1264-4EFC-8F3D-FE2F1DB2511F}" srcOrd="11" destOrd="0" presId="urn:microsoft.com/office/officeart/2018/5/layout/IconLeafLabelList"/>
    <dgm:cxn modelId="{E8DE4288-9710-4B68-883B-5172B6FA2B39}" type="presParOf" srcId="{EF84464B-D640-407D-BFF8-462DCE4B111E}" destId="{5C84462D-A137-4810-8321-228DA247D168}" srcOrd="12" destOrd="0" presId="urn:microsoft.com/office/officeart/2018/5/layout/IconLeafLabelList"/>
    <dgm:cxn modelId="{FDC86138-CD11-4DAB-98B8-CCC024B2692C}" type="presParOf" srcId="{5C84462D-A137-4810-8321-228DA247D168}" destId="{BB5B720B-92A2-4E4C-B433-CEF956077E04}" srcOrd="0" destOrd="0" presId="urn:microsoft.com/office/officeart/2018/5/layout/IconLeafLabelList"/>
    <dgm:cxn modelId="{50F6086F-C4FC-475E-867D-D20F5ECE4232}" type="presParOf" srcId="{5C84462D-A137-4810-8321-228DA247D168}" destId="{0FC50E0C-4222-4EF5-9F2F-67F44E5D428D}" srcOrd="1" destOrd="0" presId="urn:microsoft.com/office/officeart/2018/5/layout/IconLeafLabelList"/>
    <dgm:cxn modelId="{AC10F035-3055-409D-8AF5-38994863E1F1}" type="presParOf" srcId="{5C84462D-A137-4810-8321-228DA247D168}" destId="{26F229EF-4E77-45E8-A14B-EFFD8235B162}" srcOrd="2" destOrd="0" presId="urn:microsoft.com/office/officeart/2018/5/layout/IconLeafLabelList"/>
    <dgm:cxn modelId="{E08EB82B-6C6B-4CD1-983C-2C1426BE8661}" type="presParOf" srcId="{5C84462D-A137-4810-8321-228DA247D168}" destId="{719271CA-619F-4DCA-909C-1C0FB0247081}" srcOrd="3" destOrd="0" presId="urn:microsoft.com/office/officeart/2018/5/layout/IconLeafLabelList"/>
    <dgm:cxn modelId="{9AFE7EE9-FA2B-4695-9475-3441152A201E}" type="presParOf" srcId="{EF84464B-D640-407D-BFF8-462DCE4B111E}" destId="{FD3410E0-803D-452C-9FB1-3BAA6B233914}" srcOrd="13" destOrd="0" presId="urn:microsoft.com/office/officeart/2018/5/layout/IconLeafLabelList"/>
    <dgm:cxn modelId="{67DF0338-0F6B-4E09-BEDD-C9064D7C5E35}" type="presParOf" srcId="{EF84464B-D640-407D-BFF8-462DCE4B111E}" destId="{4DB2F888-B015-4164-A681-CFC9A90E12CC}" srcOrd="14" destOrd="0" presId="urn:microsoft.com/office/officeart/2018/5/layout/IconLeafLabelList"/>
    <dgm:cxn modelId="{70DE8FEA-BCE3-4E19-905C-3D8D906C75B3}" type="presParOf" srcId="{4DB2F888-B015-4164-A681-CFC9A90E12CC}" destId="{A28431D0-222A-4132-8257-41986951678C}" srcOrd="0" destOrd="0" presId="urn:microsoft.com/office/officeart/2018/5/layout/IconLeafLabelList"/>
    <dgm:cxn modelId="{837DED87-0BC9-42EB-9CCC-556BCBF62078}" type="presParOf" srcId="{4DB2F888-B015-4164-A681-CFC9A90E12CC}" destId="{C65FD7DB-3846-47AA-91FB-A81CA83F1FF7}" srcOrd="1" destOrd="0" presId="urn:microsoft.com/office/officeart/2018/5/layout/IconLeafLabelList"/>
    <dgm:cxn modelId="{434B99F5-2CBD-49EF-A514-0FA88AB0FB3D}" type="presParOf" srcId="{4DB2F888-B015-4164-A681-CFC9A90E12CC}" destId="{3455B64A-5A29-4084-873B-6F532F9EDEE4}" srcOrd="2" destOrd="0" presId="urn:microsoft.com/office/officeart/2018/5/layout/IconLeafLabelList"/>
    <dgm:cxn modelId="{469DF56F-FD3C-4ECB-AED1-00AD22035CF5}" type="presParOf" srcId="{4DB2F888-B015-4164-A681-CFC9A90E12CC}" destId="{596E4267-E8DE-48B6-AC27-17941EDEBEB7}" srcOrd="3" destOrd="0" presId="urn:microsoft.com/office/officeart/2018/5/layout/IconLeafLabelList"/>
    <dgm:cxn modelId="{EE45DD00-1291-42B8-80AB-95ECF51DDCF6}" type="presParOf" srcId="{EF84464B-D640-407D-BFF8-462DCE4B111E}" destId="{95A03700-E41E-42DD-8774-635BA1272B4F}" srcOrd="15" destOrd="0" presId="urn:microsoft.com/office/officeart/2018/5/layout/IconLeafLabelList"/>
    <dgm:cxn modelId="{303A7A8D-5E8B-4186-9508-DB7DF05AA62C}" type="presParOf" srcId="{EF84464B-D640-407D-BFF8-462DCE4B111E}" destId="{BE7A3766-5D2F-46A3-8252-C405A2217ED2}" srcOrd="16" destOrd="0" presId="urn:microsoft.com/office/officeart/2018/5/layout/IconLeafLabelList"/>
    <dgm:cxn modelId="{CAA3E974-048B-461C-8E61-BE095AAACB5E}" type="presParOf" srcId="{BE7A3766-5D2F-46A3-8252-C405A2217ED2}" destId="{FCE9C767-482D-47C6-8E56-FBED056A1C6F}" srcOrd="0" destOrd="0" presId="urn:microsoft.com/office/officeart/2018/5/layout/IconLeafLabelList"/>
    <dgm:cxn modelId="{A71914F6-1472-472E-BD1C-FD6F7068ECBF}" type="presParOf" srcId="{BE7A3766-5D2F-46A3-8252-C405A2217ED2}" destId="{E9C91971-955E-4269-B0BA-DB4ECD539987}" srcOrd="1" destOrd="0" presId="urn:microsoft.com/office/officeart/2018/5/layout/IconLeafLabelList"/>
    <dgm:cxn modelId="{F6199D58-D508-4DCF-9B82-D4F8548A48D6}" type="presParOf" srcId="{BE7A3766-5D2F-46A3-8252-C405A2217ED2}" destId="{18F42D45-0811-42F6-ADFE-8032895A09B0}" srcOrd="2" destOrd="0" presId="urn:microsoft.com/office/officeart/2018/5/layout/IconLeafLabelList"/>
    <dgm:cxn modelId="{08224743-928B-42D3-A08E-DF5C7B7D8EDA}" type="presParOf" srcId="{BE7A3766-5D2F-46A3-8252-C405A2217ED2}" destId="{4F50DD85-3260-4563-B712-9D8ECC61F36E}" srcOrd="3" destOrd="0" presId="urn:microsoft.com/office/officeart/2018/5/layout/IconLeaf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3C397A1-2D00-478B-92D9-C76957C521E4}" type="doc">
      <dgm:prSet loTypeId="urn:microsoft.com/office/officeart/2005/8/layout/vList2" loCatId="list" qsTypeId="urn:microsoft.com/office/officeart/2005/8/quickstyle/simple4" qsCatId="simple" csTypeId="urn:microsoft.com/office/officeart/2005/8/colors/accent2_2" csCatId="accent2" phldr="1"/>
      <dgm:spPr/>
      <dgm:t>
        <a:bodyPr/>
        <a:lstStyle/>
        <a:p>
          <a:endParaRPr lang="en-US"/>
        </a:p>
      </dgm:t>
    </dgm:pt>
    <dgm:pt modelId="{8B9C5C4D-A67B-49CB-A35C-1CD043F02143}">
      <dgm:prSet/>
      <dgm:spPr/>
      <dgm:t>
        <a:bodyPr/>
        <a:lstStyle/>
        <a:p>
          <a:r>
            <a:rPr lang="en-US" b="0" i="0" dirty="0">
              <a:latin typeface="Arial" panose="020B0604020202020204" pitchFamily="34" charset="0"/>
              <a:cs typeface="Arial" panose="020B0604020202020204" pitchFamily="34" charset="0"/>
            </a:rPr>
            <a:t>Seek help from our trusted friends/family or GP</a:t>
          </a:r>
        </a:p>
      </dgm:t>
    </dgm:pt>
    <dgm:pt modelId="{8B4813FD-5AE1-484B-BF24-F7A051FCC76D}" type="parTrans" cxnId="{4FBF6DC4-4C91-45AC-BB4F-E6AB01D8FE18}">
      <dgm:prSet/>
      <dgm:spPr/>
      <dgm:t>
        <a:bodyPr/>
        <a:lstStyle/>
        <a:p>
          <a:endParaRPr lang="en-US">
            <a:latin typeface="Arial" panose="020B0604020202020204" pitchFamily="34" charset="0"/>
            <a:cs typeface="Arial" panose="020B0604020202020204" pitchFamily="34" charset="0"/>
          </a:endParaRPr>
        </a:p>
      </dgm:t>
    </dgm:pt>
    <dgm:pt modelId="{3CCE1794-FB91-484D-A4BC-A21FDA2F182A}" type="sibTrans" cxnId="{4FBF6DC4-4C91-45AC-BB4F-E6AB01D8FE18}">
      <dgm:prSet/>
      <dgm:spPr/>
      <dgm:t>
        <a:bodyPr/>
        <a:lstStyle/>
        <a:p>
          <a:endParaRPr lang="en-US">
            <a:latin typeface="Arial" panose="020B0604020202020204" pitchFamily="34" charset="0"/>
            <a:cs typeface="Arial" panose="020B0604020202020204" pitchFamily="34" charset="0"/>
          </a:endParaRPr>
        </a:p>
      </dgm:t>
    </dgm:pt>
    <dgm:pt modelId="{2386F918-96D3-45B2-B281-B57A103DECBB}">
      <dgm:prSet/>
      <dgm:spPr/>
      <dgm:t>
        <a:bodyPr/>
        <a:lstStyle/>
        <a:p>
          <a:r>
            <a:rPr lang="en-US" b="0" i="0" dirty="0">
              <a:latin typeface="Arial" panose="020B0604020202020204" pitchFamily="34" charset="0"/>
              <a:cs typeface="Arial" panose="020B0604020202020204" pitchFamily="34" charset="0"/>
            </a:rPr>
            <a:t>Practice some simple assertiveness techniques</a:t>
          </a:r>
        </a:p>
      </dgm:t>
    </dgm:pt>
    <dgm:pt modelId="{9B7098D9-714F-409E-B976-47B30D03CFAB}" type="parTrans" cxnId="{0AF40645-0800-4981-9B2A-8AF18B0DEC5B}">
      <dgm:prSet/>
      <dgm:spPr/>
      <dgm:t>
        <a:bodyPr/>
        <a:lstStyle/>
        <a:p>
          <a:endParaRPr lang="en-US">
            <a:latin typeface="Arial" panose="020B0604020202020204" pitchFamily="34" charset="0"/>
            <a:cs typeface="Arial" panose="020B0604020202020204" pitchFamily="34" charset="0"/>
          </a:endParaRPr>
        </a:p>
      </dgm:t>
    </dgm:pt>
    <dgm:pt modelId="{FE33AAD2-6633-4A6B-B8B0-92AEC34364D2}" type="sibTrans" cxnId="{0AF40645-0800-4981-9B2A-8AF18B0DEC5B}">
      <dgm:prSet/>
      <dgm:spPr/>
      <dgm:t>
        <a:bodyPr/>
        <a:lstStyle/>
        <a:p>
          <a:endParaRPr lang="en-US">
            <a:latin typeface="Arial" panose="020B0604020202020204" pitchFamily="34" charset="0"/>
            <a:cs typeface="Arial" panose="020B0604020202020204" pitchFamily="34" charset="0"/>
          </a:endParaRPr>
        </a:p>
      </dgm:t>
    </dgm:pt>
    <dgm:pt modelId="{60367EA8-493F-4F3D-BF19-38439C99C627}">
      <dgm:prSet/>
      <dgm:spPr/>
      <dgm:t>
        <a:bodyPr/>
        <a:lstStyle/>
        <a:p>
          <a:r>
            <a:rPr lang="en-US" b="0" i="0" dirty="0">
              <a:latin typeface="Arial" panose="020B0604020202020204" pitchFamily="34" charset="0"/>
              <a:cs typeface="Arial" panose="020B0604020202020204" pitchFamily="34" charset="0"/>
            </a:rPr>
            <a:t>Be as kind to ourselves as we are to others</a:t>
          </a:r>
        </a:p>
      </dgm:t>
    </dgm:pt>
    <dgm:pt modelId="{D581A13C-7B4C-40B3-93BC-EDD5B3A43DFB}" type="parTrans" cxnId="{D51B041B-DB75-4725-95E7-29EF95798B77}">
      <dgm:prSet/>
      <dgm:spPr/>
      <dgm:t>
        <a:bodyPr/>
        <a:lstStyle/>
        <a:p>
          <a:endParaRPr lang="en-US">
            <a:latin typeface="Arial" panose="020B0604020202020204" pitchFamily="34" charset="0"/>
            <a:cs typeface="Arial" panose="020B0604020202020204" pitchFamily="34" charset="0"/>
          </a:endParaRPr>
        </a:p>
      </dgm:t>
    </dgm:pt>
    <dgm:pt modelId="{64392154-8685-4CE1-9D7A-410C06A25172}" type="sibTrans" cxnId="{D51B041B-DB75-4725-95E7-29EF95798B77}">
      <dgm:prSet/>
      <dgm:spPr/>
      <dgm:t>
        <a:bodyPr/>
        <a:lstStyle/>
        <a:p>
          <a:endParaRPr lang="en-US">
            <a:latin typeface="Arial" panose="020B0604020202020204" pitchFamily="34" charset="0"/>
            <a:cs typeface="Arial" panose="020B0604020202020204" pitchFamily="34" charset="0"/>
          </a:endParaRPr>
        </a:p>
      </dgm:t>
    </dgm:pt>
    <dgm:pt modelId="{847597A2-9E1B-4752-B35B-9B86B53E13FF}">
      <dgm:prSet/>
      <dgm:spPr/>
      <dgm:t>
        <a:bodyPr/>
        <a:lstStyle/>
        <a:p>
          <a:r>
            <a:rPr lang="en-US" b="0" i="0" dirty="0">
              <a:latin typeface="Arial" panose="020B0604020202020204" pitchFamily="34" charset="0"/>
              <a:cs typeface="Arial" panose="020B0604020202020204" pitchFamily="34" charset="0"/>
            </a:rPr>
            <a:t>Watch out for "negative self talk"</a:t>
          </a:r>
        </a:p>
      </dgm:t>
    </dgm:pt>
    <dgm:pt modelId="{A358699F-597C-40A2-A48A-1329E39E89D2}" type="parTrans" cxnId="{6DE4424A-53A9-461A-9169-537F593DEA29}">
      <dgm:prSet/>
      <dgm:spPr/>
      <dgm:t>
        <a:bodyPr/>
        <a:lstStyle/>
        <a:p>
          <a:endParaRPr lang="en-US">
            <a:latin typeface="Arial" panose="020B0604020202020204" pitchFamily="34" charset="0"/>
            <a:cs typeface="Arial" panose="020B0604020202020204" pitchFamily="34" charset="0"/>
          </a:endParaRPr>
        </a:p>
      </dgm:t>
    </dgm:pt>
    <dgm:pt modelId="{73D1A38D-7B9F-43B7-9D87-25051E760002}" type="sibTrans" cxnId="{6DE4424A-53A9-461A-9169-537F593DEA29}">
      <dgm:prSet/>
      <dgm:spPr/>
      <dgm:t>
        <a:bodyPr/>
        <a:lstStyle/>
        <a:p>
          <a:endParaRPr lang="en-US">
            <a:latin typeface="Arial" panose="020B0604020202020204" pitchFamily="34" charset="0"/>
            <a:cs typeface="Arial" panose="020B0604020202020204" pitchFamily="34" charset="0"/>
          </a:endParaRPr>
        </a:p>
      </dgm:t>
    </dgm:pt>
    <dgm:pt modelId="{922040E2-343C-445E-B319-73365538763A}">
      <dgm:prSet phldr="0"/>
      <dgm:spPr/>
      <dgm:t>
        <a:bodyPr/>
        <a:lstStyle/>
        <a:p>
          <a:pPr rtl="0"/>
          <a:r>
            <a:rPr lang="en-US" b="0" i="0" dirty="0">
              <a:latin typeface="Arial" panose="020B0604020202020204" pitchFamily="34" charset="0"/>
              <a:cs typeface="Arial" panose="020B0604020202020204" pitchFamily="34" charset="0"/>
            </a:rPr>
            <a:t>Make use of KIT days/OH</a:t>
          </a:r>
        </a:p>
      </dgm:t>
    </dgm:pt>
    <dgm:pt modelId="{39B498DA-6A63-4B29-89AD-EE14F958781F}" type="parTrans" cxnId="{C41F81E0-6382-4896-81E5-F851AA0863C2}">
      <dgm:prSet/>
      <dgm:spPr/>
      <dgm:t>
        <a:bodyPr/>
        <a:lstStyle/>
        <a:p>
          <a:endParaRPr lang="en-GB">
            <a:latin typeface="Arial" panose="020B0604020202020204" pitchFamily="34" charset="0"/>
            <a:cs typeface="Arial" panose="020B0604020202020204" pitchFamily="34" charset="0"/>
          </a:endParaRPr>
        </a:p>
      </dgm:t>
    </dgm:pt>
    <dgm:pt modelId="{5EF174F6-325B-4B29-90DF-B6B2F1101BD2}" type="sibTrans" cxnId="{C41F81E0-6382-4896-81E5-F851AA0863C2}">
      <dgm:prSet/>
      <dgm:spPr/>
      <dgm:t>
        <a:bodyPr/>
        <a:lstStyle/>
        <a:p>
          <a:endParaRPr lang="en-GB">
            <a:latin typeface="Arial" panose="020B0604020202020204" pitchFamily="34" charset="0"/>
            <a:cs typeface="Arial" panose="020B0604020202020204" pitchFamily="34" charset="0"/>
          </a:endParaRPr>
        </a:p>
      </dgm:t>
    </dgm:pt>
    <dgm:pt modelId="{342D1383-CB99-4E83-95FF-CF639216D433}">
      <dgm:prSet phldr="0"/>
      <dgm:spPr/>
      <dgm:t>
        <a:bodyPr/>
        <a:lstStyle/>
        <a:p>
          <a:pPr rtl="0"/>
          <a:r>
            <a:rPr lang="en-US" b="0" i="0" dirty="0">
              <a:latin typeface="Arial" panose="020B0604020202020204" pitchFamily="34" charset="0"/>
              <a:cs typeface="Arial" panose="020B0604020202020204" pitchFamily="34" charset="0"/>
            </a:rPr>
            <a:t>Ask, ask, ask questions</a:t>
          </a:r>
        </a:p>
      </dgm:t>
    </dgm:pt>
    <dgm:pt modelId="{EA13C1B1-D5D4-4600-BA31-7FABBB2E8758}" type="parTrans" cxnId="{B2AAF851-E87C-448E-9119-92F8BE117CA4}">
      <dgm:prSet/>
      <dgm:spPr/>
      <dgm:t>
        <a:bodyPr/>
        <a:lstStyle/>
        <a:p>
          <a:endParaRPr lang="en-GB">
            <a:latin typeface="Arial" panose="020B0604020202020204" pitchFamily="34" charset="0"/>
            <a:cs typeface="Arial" panose="020B0604020202020204" pitchFamily="34" charset="0"/>
          </a:endParaRPr>
        </a:p>
      </dgm:t>
    </dgm:pt>
    <dgm:pt modelId="{53BC24D7-DC1C-41E8-9700-38070386D11D}" type="sibTrans" cxnId="{B2AAF851-E87C-448E-9119-92F8BE117CA4}">
      <dgm:prSet/>
      <dgm:spPr/>
      <dgm:t>
        <a:bodyPr/>
        <a:lstStyle/>
        <a:p>
          <a:endParaRPr lang="en-GB">
            <a:latin typeface="Arial" panose="020B0604020202020204" pitchFamily="34" charset="0"/>
            <a:cs typeface="Arial" panose="020B0604020202020204" pitchFamily="34" charset="0"/>
          </a:endParaRPr>
        </a:p>
      </dgm:t>
    </dgm:pt>
    <dgm:pt modelId="{F3B87B25-839E-40A3-908A-2267804FB923}">
      <dgm:prSet phldr="0"/>
      <dgm:spPr/>
      <dgm:t>
        <a:bodyPr/>
        <a:lstStyle/>
        <a:p>
          <a:pPr rtl="0"/>
          <a:r>
            <a:rPr lang="en-US" b="0" i="0" dirty="0">
              <a:latin typeface="Arial" panose="020B0604020202020204" pitchFamily="34" charset="0"/>
              <a:cs typeface="Arial" panose="020B0604020202020204" pitchFamily="34" charset="0"/>
            </a:rPr>
            <a:t>Remember – you are not alone</a:t>
          </a:r>
        </a:p>
      </dgm:t>
    </dgm:pt>
    <dgm:pt modelId="{F37F25A5-C973-4504-9200-9BC3F9A62DF5}" type="parTrans" cxnId="{9DAB93EA-BD18-403F-A081-5DC93D46DFA1}">
      <dgm:prSet/>
      <dgm:spPr/>
      <dgm:t>
        <a:bodyPr/>
        <a:lstStyle/>
        <a:p>
          <a:endParaRPr lang="en-GB">
            <a:latin typeface="Arial" panose="020B0604020202020204" pitchFamily="34" charset="0"/>
            <a:cs typeface="Arial" panose="020B0604020202020204" pitchFamily="34" charset="0"/>
          </a:endParaRPr>
        </a:p>
      </dgm:t>
    </dgm:pt>
    <dgm:pt modelId="{FA198C6F-E3A8-4EF5-AB31-DA7E7FE0E73C}" type="sibTrans" cxnId="{9DAB93EA-BD18-403F-A081-5DC93D46DFA1}">
      <dgm:prSet/>
      <dgm:spPr/>
      <dgm:t>
        <a:bodyPr/>
        <a:lstStyle/>
        <a:p>
          <a:endParaRPr lang="en-GB">
            <a:latin typeface="Arial" panose="020B0604020202020204" pitchFamily="34" charset="0"/>
            <a:cs typeface="Arial" panose="020B0604020202020204" pitchFamily="34" charset="0"/>
          </a:endParaRPr>
        </a:p>
      </dgm:t>
    </dgm:pt>
    <dgm:pt modelId="{D3D15BAD-BB4C-4A4C-BFE6-1C5918BED498}" type="pres">
      <dgm:prSet presAssocID="{F3C397A1-2D00-478B-92D9-C76957C521E4}" presName="linear" presStyleCnt="0">
        <dgm:presLayoutVars>
          <dgm:animLvl val="lvl"/>
          <dgm:resizeHandles val="exact"/>
        </dgm:presLayoutVars>
      </dgm:prSet>
      <dgm:spPr/>
    </dgm:pt>
    <dgm:pt modelId="{45464C31-C78D-4179-8179-49FA1552C88D}" type="pres">
      <dgm:prSet presAssocID="{8B9C5C4D-A67B-49CB-A35C-1CD043F02143}" presName="parentText" presStyleLbl="node1" presStyleIdx="0" presStyleCnt="7">
        <dgm:presLayoutVars>
          <dgm:chMax val="0"/>
          <dgm:bulletEnabled val="1"/>
        </dgm:presLayoutVars>
      </dgm:prSet>
      <dgm:spPr/>
    </dgm:pt>
    <dgm:pt modelId="{DF600E1C-DF8C-4538-A23E-B88626767534}" type="pres">
      <dgm:prSet presAssocID="{3CCE1794-FB91-484D-A4BC-A21FDA2F182A}" presName="spacer" presStyleCnt="0"/>
      <dgm:spPr/>
    </dgm:pt>
    <dgm:pt modelId="{5C1E9E9F-C785-4969-88A5-DBBE2BFDC9B1}" type="pres">
      <dgm:prSet presAssocID="{2386F918-96D3-45B2-B281-B57A103DECBB}" presName="parentText" presStyleLbl="node1" presStyleIdx="1" presStyleCnt="7">
        <dgm:presLayoutVars>
          <dgm:chMax val="0"/>
          <dgm:bulletEnabled val="1"/>
        </dgm:presLayoutVars>
      </dgm:prSet>
      <dgm:spPr/>
    </dgm:pt>
    <dgm:pt modelId="{9769BF73-B0A4-4F44-A397-3ED12416B61E}" type="pres">
      <dgm:prSet presAssocID="{FE33AAD2-6633-4A6B-B8B0-92AEC34364D2}" presName="spacer" presStyleCnt="0"/>
      <dgm:spPr/>
    </dgm:pt>
    <dgm:pt modelId="{00B91D47-FB8C-4487-9C9D-F1FB861CBB8B}" type="pres">
      <dgm:prSet presAssocID="{60367EA8-493F-4F3D-BF19-38439C99C627}" presName="parentText" presStyleLbl="node1" presStyleIdx="2" presStyleCnt="7">
        <dgm:presLayoutVars>
          <dgm:chMax val="0"/>
          <dgm:bulletEnabled val="1"/>
        </dgm:presLayoutVars>
      </dgm:prSet>
      <dgm:spPr/>
    </dgm:pt>
    <dgm:pt modelId="{FF1634DA-B084-4B07-B6AA-77BE85F08E80}" type="pres">
      <dgm:prSet presAssocID="{64392154-8685-4CE1-9D7A-410C06A25172}" presName="spacer" presStyleCnt="0"/>
      <dgm:spPr/>
    </dgm:pt>
    <dgm:pt modelId="{250431B2-3E13-48BC-BCE0-A871B1A1A8E6}" type="pres">
      <dgm:prSet presAssocID="{847597A2-9E1B-4752-B35B-9B86B53E13FF}" presName="parentText" presStyleLbl="node1" presStyleIdx="3" presStyleCnt="7">
        <dgm:presLayoutVars>
          <dgm:chMax val="0"/>
          <dgm:bulletEnabled val="1"/>
        </dgm:presLayoutVars>
      </dgm:prSet>
      <dgm:spPr/>
    </dgm:pt>
    <dgm:pt modelId="{6FD1FF04-6EAC-43E5-91F7-0B28A71026A1}" type="pres">
      <dgm:prSet presAssocID="{73D1A38D-7B9F-43B7-9D87-25051E760002}" presName="spacer" presStyleCnt="0"/>
      <dgm:spPr/>
    </dgm:pt>
    <dgm:pt modelId="{EF499F92-B1B9-4465-B7DC-50141F5C3795}" type="pres">
      <dgm:prSet presAssocID="{922040E2-343C-445E-B319-73365538763A}" presName="parentText" presStyleLbl="node1" presStyleIdx="4" presStyleCnt="7">
        <dgm:presLayoutVars>
          <dgm:chMax val="0"/>
          <dgm:bulletEnabled val="1"/>
        </dgm:presLayoutVars>
      </dgm:prSet>
      <dgm:spPr/>
    </dgm:pt>
    <dgm:pt modelId="{E5A27BE2-5934-44A3-B1A3-DD3FF841C208}" type="pres">
      <dgm:prSet presAssocID="{5EF174F6-325B-4B29-90DF-B6B2F1101BD2}" presName="spacer" presStyleCnt="0"/>
      <dgm:spPr/>
    </dgm:pt>
    <dgm:pt modelId="{1E67CE1B-C0B0-42FC-867B-6B92F793EEE7}" type="pres">
      <dgm:prSet presAssocID="{342D1383-CB99-4E83-95FF-CF639216D433}" presName="parentText" presStyleLbl="node1" presStyleIdx="5" presStyleCnt="7">
        <dgm:presLayoutVars>
          <dgm:chMax val="0"/>
          <dgm:bulletEnabled val="1"/>
        </dgm:presLayoutVars>
      </dgm:prSet>
      <dgm:spPr/>
    </dgm:pt>
    <dgm:pt modelId="{45EC83FE-E569-49A0-9B85-D20C32E73139}" type="pres">
      <dgm:prSet presAssocID="{53BC24D7-DC1C-41E8-9700-38070386D11D}" presName="spacer" presStyleCnt="0"/>
      <dgm:spPr/>
    </dgm:pt>
    <dgm:pt modelId="{B28C6C31-80AC-405F-83AA-7CF1D09732BC}" type="pres">
      <dgm:prSet presAssocID="{F3B87B25-839E-40A3-908A-2267804FB923}" presName="parentText" presStyleLbl="node1" presStyleIdx="6" presStyleCnt="7">
        <dgm:presLayoutVars>
          <dgm:chMax val="0"/>
          <dgm:bulletEnabled val="1"/>
        </dgm:presLayoutVars>
      </dgm:prSet>
      <dgm:spPr/>
    </dgm:pt>
  </dgm:ptLst>
  <dgm:cxnLst>
    <dgm:cxn modelId="{D7B51902-7C81-4EDF-B914-43E0A804BC6D}" type="presOf" srcId="{8B9C5C4D-A67B-49CB-A35C-1CD043F02143}" destId="{45464C31-C78D-4179-8179-49FA1552C88D}" srcOrd="0" destOrd="0" presId="urn:microsoft.com/office/officeart/2005/8/layout/vList2"/>
    <dgm:cxn modelId="{41FE8803-022E-4CEF-A032-F8ACAFC050CA}" type="presOf" srcId="{922040E2-343C-445E-B319-73365538763A}" destId="{EF499F92-B1B9-4465-B7DC-50141F5C3795}" srcOrd="0" destOrd="0" presId="urn:microsoft.com/office/officeart/2005/8/layout/vList2"/>
    <dgm:cxn modelId="{15C67009-5955-40E8-8064-C28F7490FB53}" type="presOf" srcId="{60367EA8-493F-4F3D-BF19-38439C99C627}" destId="{00B91D47-FB8C-4487-9C9D-F1FB861CBB8B}" srcOrd="0" destOrd="0" presId="urn:microsoft.com/office/officeart/2005/8/layout/vList2"/>
    <dgm:cxn modelId="{D51B041B-DB75-4725-95E7-29EF95798B77}" srcId="{F3C397A1-2D00-478B-92D9-C76957C521E4}" destId="{60367EA8-493F-4F3D-BF19-38439C99C627}" srcOrd="2" destOrd="0" parTransId="{D581A13C-7B4C-40B3-93BC-EDD5B3A43DFB}" sibTransId="{64392154-8685-4CE1-9D7A-410C06A25172}"/>
    <dgm:cxn modelId="{0AF40645-0800-4981-9B2A-8AF18B0DEC5B}" srcId="{F3C397A1-2D00-478B-92D9-C76957C521E4}" destId="{2386F918-96D3-45B2-B281-B57A103DECBB}" srcOrd="1" destOrd="0" parTransId="{9B7098D9-714F-409E-B976-47B30D03CFAB}" sibTransId="{FE33AAD2-6633-4A6B-B8B0-92AEC34364D2}"/>
    <dgm:cxn modelId="{3C0C1A48-78E6-4360-8FFB-6ECF8B023788}" type="presOf" srcId="{F3C397A1-2D00-478B-92D9-C76957C521E4}" destId="{D3D15BAD-BB4C-4A4C-BFE6-1C5918BED498}" srcOrd="0" destOrd="0" presId="urn:microsoft.com/office/officeart/2005/8/layout/vList2"/>
    <dgm:cxn modelId="{6DE4424A-53A9-461A-9169-537F593DEA29}" srcId="{F3C397A1-2D00-478B-92D9-C76957C521E4}" destId="{847597A2-9E1B-4752-B35B-9B86B53E13FF}" srcOrd="3" destOrd="0" parTransId="{A358699F-597C-40A2-A48A-1329E39E89D2}" sibTransId="{73D1A38D-7B9F-43B7-9D87-25051E760002}"/>
    <dgm:cxn modelId="{B62E264C-53D9-4771-BFD5-6FD2B21C6D60}" type="presOf" srcId="{2386F918-96D3-45B2-B281-B57A103DECBB}" destId="{5C1E9E9F-C785-4969-88A5-DBBE2BFDC9B1}" srcOrd="0" destOrd="0" presId="urn:microsoft.com/office/officeart/2005/8/layout/vList2"/>
    <dgm:cxn modelId="{B2AAF851-E87C-448E-9119-92F8BE117CA4}" srcId="{F3C397A1-2D00-478B-92D9-C76957C521E4}" destId="{342D1383-CB99-4E83-95FF-CF639216D433}" srcOrd="5" destOrd="0" parTransId="{EA13C1B1-D5D4-4600-BA31-7FABBB2E8758}" sibTransId="{53BC24D7-DC1C-41E8-9700-38070386D11D}"/>
    <dgm:cxn modelId="{83478AB0-9505-4661-9E4E-9DE0FAA5D0F4}" type="presOf" srcId="{847597A2-9E1B-4752-B35B-9B86B53E13FF}" destId="{250431B2-3E13-48BC-BCE0-A871B1A1A8E6}" srcOrd="0" destOrd="0" presId="urn:microsoft.com/office/officeart/2005/8/layout/vList2"/>
    <dgm:cxn modelId="{4FBF6DC4-4C91-45AC-BB4F-E6AB01D8FE18}" srcId="{F3C397A1-2D00-478B-92D9-C76957C521E4}" destId="{8B9C5C4D-A67B-49CB-A35C-1CD043F02143}" srcOrd="0" destOrd="0" parTransId="{8B4813FD-5AE1-484B-BF24-F7A051FCC76D}" sibTransId="{3CCE1794-FB91-484D-A4BC-A21FDA2F182A}"/>
    <dgm:cxn modelId="{FB0952D5-118A-493A-8842-50A182F69103}" type="presOf" srcId="{342D1383-CB99-4E83-95FF-CF639216D433}" destId="{1E67CE1B-C0B0-42FC-867B-6B92F793EEE7}" srcOrd="0" destOrd="0" presId="urn:microsoft.com/office/officeart/2005/8/layout/vList2"/>
    <dgm:cxn modelId="{C41F81E0-6382-4896-81E5-F851AA0863C2}" srcId="{F3C397A1-2D00-478B-92D9-C76957C521E4}" destId="{922040E2-343C-445E-B319-73365538763A}" srcOrd="4" destOrd="0" parTransId="{39B498DA-6A63-4B29-89AD-EE14F958781F}" sibTransId="{5EF174F6-325B-4B29-90DF-B6B2F1101BD2}"/>
    <dgm:cxn modelId="{9DAB93EA-BD18-403F-A081-5DC93D46DFA1}" srcId="{F3C397A1-2D00-478B-92D9-C76957C521E4}" destId="{F3B87B25-839E-40A3-908A-2267804FB923}" srcOrd="6" destOrd="0" parTransId="{F37F25A5-C973-4504-9200-9BC3F9A62DF5}" sibTransId="{FA198C6F-E3A8-4EF5-AB31-DA7E7FE0E73C}"/>
    <dgm:cxn modelId="{980CDBEF-7090-44CC-9A4A-22E81367916D}" type="presOf" srcId="{F3B87B25-839E-40A3-908A-2267804FB923}" destId="{B28C6C31-80AC-405F-83AA-7CF1D09732BC}" srcOrd="0" destOrd="0" presId="urn:microsoft.com/office/officeart/2005/8/layout/vList2"/>
    <dgm:cxn modelId="{13DBC46B-94F1-4E28-B83D-42D5FF044B27}" type="presParOf" srcId="{D3D15BAD-BB4C-4A4C-BFE6-1C5918BED498}" destId="{45464C31-C78D-4179-8179-49FA1552C88D}" srcOrd="0" destOrd="0" presId="urn:microsoft.com/office/officeart/2005/8/layout/vList2"/>
    <dgm:cxn modelId="{C88970C0-2A7B-4D24-A8C6-85110C8CE20D}" type="presParOf" srcId="{D3D15BAD-BB4C-4A4C-BFE6-1C5918BED498}" destId="{DF600E1C-DF8C-4538-A23E-B88626767534}" srcOrd="1" destOrd="0" presId="urn:microsoft.com/office/officeart/2005/8/layout/vList2"/>
    <dgm:cxn modelId="{1D2346F7-88ED-4ADA-A5CC-AB35609E35F1}" type="presParOf" srcId="{D3D15BAD-BB4C-4A4C-BFE6-1C5918BED498}" destId="{5C1E9E9F-C785-4969-88A5-DBBE2BFDC9B1}" srcOrd="2" destOrd="0" presId="urn:microsoft.com/office/officeart/2005/8/layout/vList2"/>
    <dgm:cxn modelId="{A81DE076-D900-4E5E-BEF1-85E05451BA5F}" type="presParOf" srcId="{D3D15BAD-BB4C-4A4C-BFE6-1C5918BED498}" destId="{9769BF73-B0A4-4F44-A397-3ED12416B61E}" srcOrd="3" destOrd="0" presId="urn:microsoft.com/office/officeart/2005/8/layout/vList2"/>
    <dgm:cxn modelId="{6A4BE01D-D8BA-4CF4-9929-A08AAA227431}" type="presParOf" srcId="{D3D15BAD-BB4C-4A4C-BFE6-1C5918BED498}" destId="{00B91D47-FB8C-4487-9C9D-F1FB861CBB8B}" srcOrd="4" destOrd="0" presId="urn:microsoft.com/office/officeart/2005/8/layout/vList2"/>
    <dgm:cxn modelId="{D73503DC-5764-4EF9-A9B2-8C2D09846FB0}" type="presParOf" srcId="{D3D15BAD-BB4C-4A4C-BFE6-1C5918BED498}" destId="{FF1634DA-B084-4B07-B6AA-77BE85F08E80}" srcOrd="5" destOrd="0" presId="urn:microsoft.com/office/officeart/2005/8/layout/vList2"/>
    <dgm:cxn modelId="{9BD8A489-133E-4A50-94EB-2800FF9B07B4}" type="presParOf" srcId="{D3D15BAD-BB4C-4A4C-BFE6-1C5918BED498}" destId="{250431B2-3E13-48BC-BCE0-A871B1A1A8E6}" srcOrd="6" destOrd="0" presId="urn:microsoft.com/office/officeart/2005/8/layout/vList2"/>
    <dgm:cxn modelId="{5384D9BA-5124-42AE-8A78-5DA12E7C35D2}" type="presParOf" srcId="{D3D15BAD-BB4C-4A4C-BFE6-1C5918BED498}" destId="{6FD1FF04-6EAC-43E5-91F7-0B28A71026A1}" srcOrd="7" destOrd="0" presId="urn:microsoft.com/office/officeart/2005/8/layout/vList2"/>
    <dgm:cxn modelId="{A754B9A3-0481-4593-92BC-CDB2913DB5AF}" type="presParOf" srcId="{D3D15BAD-BB4C-4A4C-BFE6-1C5918BED498}" destId="{EF499F92-B1B9-4465-B7DC-50141F5C3795}" srcOrd="8" destOrd="0" presId="urn:microsoft.com/office/officeart/2005/8/layout/vList2"/>
    <dgm:cxn modelId="{583C5B1C-AF89-48EE-B92C-898EB646BE6D}" type="presParOf" srcId="{D3D15BAD-BB4C-4A4C-BFE6-1C5918BED498}" destId="{E5A27BE2-5934-44A3-B1A3-DD3FF841C208}" srcOrd="9" destOrd="0" presId="urn:microsoft.com/office/officeart/2005/8/layout/vList2"/>
    <dgm:cxn modelId="{F1979E47-EAB2-43E8-84E2-BA9EEF347FCA}" type="presParOf" srcId="{D3D15BAD-BB4C-4A4C-BFE6-1C5918BED498}" destId="{1E67CE1B-C0B0-42FC-867B-6B92F793EEE7}" srcOrd="10" destOrd="0" presId="urn:microsoft.com/office/officeart/2005/8/layout/vList2"/>
    <dgm:cxn modelId="{8AA73093-27AE-4364-989E-454E3BC5F06C}" type="presParOf" srcId="{D3D15BAD-BB4C-4A4C-BFE6-1C5918BED498}" destId="{45EC83FE-E569-49A0-9B85-D20C32E73139}" srcOrd="11" destOrd="0" presId="urn:microsoft.com/office/officeart/2005/8/layout/vList2"/>
    <dgm:cxn modelId="{97A63918-BB21-4614-8B04-D52740AC9781}" type="presParOf" srcId="{D3D15BAD-BB4C-4A4C-BFE6-1C5918BED498}" destId="{B28C6C31-80AC-405F-83AA-7CF1D09732BC}" srcOrd="1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9C4A587-4F55-4065-BB0F-D699AAA3BF82}" type="doc">
      <dgm:prSet loTypeId="urn:microsoft.com/office/officeart/2005/8/layout/process4" loCatId="process" qsTypeId="urn:microsoft.com/office/officeart/2005/8/quickstyle/simple1" qsCatId="simple" csTypeId="urn:microsoft.com/office/officeart/2005/8/colors/accent1_2" csCatId="accent1"/>
      <dgm:spPr/>
      <dgm:t>
        <a:bodyPr/>
        <a:lstStyle/>
        <a:p>
          <a:endParaRPr lang="en-US"/>
        </a:p>
      </dgm:t>
    </dgm:pt>
    <dgm:pt modelId="{F3A81906-E933-4764-9080-87412AFD156C}">
      <dgm:prSet/>
      <dgm:spPr/>
      <dgm:t>
        <a:bodyPr/>
        <a:lstStyle/>
        <a:p>
          <a:r>
            <a:rPr lang="en-US">
              <a:latin typeface="Arial" panose="020B0604020202020204" pitchFamily="34" charset="0"/>
              <a:cs typeface="Arial" panose="020B0604020202020204" pitchFamily="34" charset="0"/>
            </a:rPr>
            <a:t>Ockenden states:</a:t>
          </a:r>
        </a:p>
      </dgm:t>
    </dgm:pt>
    <dgm:pt modelId="{429C6586-CDA3-40B3-9FBC-B7B6D10B34B8}" type="parTrans" cxnId="{40F86D8A-016A-4376-8F91-7CDBF5C1B021}">
      <dgm:prSet/>
      <dgm:spPr/>
      <dgm:t>
        <a:bodyPr/>
        <a:lstStyle/>
        <a:p>
          <a:endParaRPr lang="en-US"/>
        </a:p>
      </dgm:t>
    </dgm:pt>
    <dgm:pt modelId="{2BCD3F4C-A495-49E5-A8C5-DB9CB32A9B36}" type="sibTrans" cxnId="{40F86D8A-016A-4376-8F91-7CDBF5C1B021}">
      <dgm:prSet/>
      <dgm:spPr/>
      <dgm:t>
        <a:bodyPr/>
        <a:lstStyle/>
        <a:p>
          <a:endParaRPr lang="en-US"/>
        </a:p>
      </dgm:t>
    </dgm:pt>
    <dgm:pt modelId="{B30F4FBF-67B1-4411-B786-9B22D3044CCE}">
      <dgm:prSet/>
      <dgm:spPr/>
      <dgm:t>
        <a:bodyPr/>
        <a:lstStyle/>
        <a:p>
          <a:r>
            <a:rPr lang="en-US" dirty="0"/>
            <a:t>“</a:t>
          </a:r>
          <a:r>
            <a:rPr lang="en-US" dirty="0" err="1"/>
            <a:t>SaTh</a:t>
          </a:r>
          <a:r>
            <a:rPr lang="en-US" dirty="0"/>
            <a:t> failed to investigate, failed to learn and failed to improve and therefore failed to </a:t>
          </a:r>
          <a:r>
            <a:rPr lang="en-US" dirty="0">
              <a:latin typeface="Arial" panose="020B0604020202020204" pitchFamily="34" charset="0"/>
              <a:cs typeface="Arial" panose="020B0604020202020204" pitchFamily="34" charset="0"/>
            </a:rPr>
            <a:t>safeguard</a:t>
          </a:r>
          <a:r>
            <a:rPr lang="en-US" dirty="0"/>
            <a:t> mothers and babies at one of the most important times in their lives”</a:t>
          </a:r>
        </a:p>
      </dgm:t>
    </dgm:pt>
    <dgm:pt modelId="{1279D04E-2056-492C-96F8-751B49AE0FF9}" type="parTrans" cxnId="{869054AC-97E2-4078-8D8B-85B4ECA01880}">
      <dgm:prSet/>
      <dgm:spPr/>
      <dgm:t>
        <a:bodyPr/>
        <a:lstStyle/>
        <a:p>
          <a:endParaRPr lang="en-US"/>
        </a:p>
      </dgm:t>
    </dgm:pt>
    <dgm:pt modelId="{6A9CC276-2C0D-49FC-BBE9-3651980E724C}" type="sibTrans" cxnId="{869054AC-97E2-4078-8D8B-85B4ECA01880}">
      <dgm:prSet/>
      <dgm:spPr/>
      <dgm:t>
        <a:bodyPr/>
        <a:lstStyle/>
        <a:p>
          <a:endParaRPr lang="en-US"/>
        </a:p>
      </dgm:t>
    </dgm:pt>
    <dgm:pt modelId="{982D8F17-3BDB-432B-9F55-001E6072D923}" type="pres">
      <dgm:prSet presAssocID="{39C4A587-4F55-4065-BB0F-D699AAA3BF82}" presName="Name0" presStyleCnt="0">
        <dgm:presLayoutVars>
          <dgm:dir/>
          <dgm:animLvl val="lvl"/>
          <dgm:resizeHandles val="exact"/>
        </dgm:presLayoutVars>
      </dgm:prSet>
      <dgm:spPr/>
    </dgm:pt>
    <dgm:pt modelId="{6799885F-EE48-44B0-977B-0E0A3FD5C1AD}" type="pres">
      <dgm:prSet presAssocID="{B30F4FBF-67B1-4411-B786-9B22D3044CCE}" presName="boxAndChildren" presStyleCnt="0"/>
      <dgm:spPr/>
    </dgm:pt>
    <dgm:pt modelId="{12605730-6012-4DE0-A40A-0E9407BCA20F}" type="pres">
      <dgm:prSet presAssocID="{B30F4FBF-67B1-4411-B786-9B22D3044CCE}" presName="parentTextBox" presStyleLbl="node1" presStyleIdx="0" presStyleCnt="2"/>
      <dgm:spPr/>
    </dgm:pt>
    <dgm:pt modelId="{70134E82-8496-482B-82B7-0A211770485D}" type="pres">
      <dgm:prSet presAssocID="{2BCD3F4C-A495-49E5-A8C5-DB9CB32A9B36}" presName="sp" presStyleCnt="0"/>
      <dgm:spPr/>
    </dgm:pt>
    <dgm:pt modelId="{1CAC10A5-43B7-45DB-B19E-F239A7BD4712}" type="pres">
      <dgm:prSet presAssocID="{F3A81906-E933-4764-9080-87412AFD156C}" presName="arrowAndChildren" presStyleCnt="0"/>
      <dgm:spPr/>
    </dgm:pt>
    <dgm:pt modelId="{77439F57-33E7-4289-9A02-6AA3740A12E6}" type="pres">
      <dgm:prSet presAssocID="{F3A81906-E933-4764-9080-87412AFD156C}" presName="parentTextArrow" presStyleLbl="node1" presStyleIdx="1" presStyleCnt="2"/>
      <dgm:spPr/>
    </dgm:pt>
  </dgm:ptLst>
  <dgm:cxnLst>
    <dgm:cxn modelId="{BCB46546-6707-4178-894F-C399CCF310F0}" type="presOf" srcId="{39C4A587-4F55-4065-BB0F-D699AAA3BF82}" destId="{982D8F17-3BDB-432B-9F55-001E6072D923}" srcOrd="0" destOrd="0" presId="urn:microsoft.com/office/officeart/2005/8/layout/process4"/>
    <dgm:cxn modelId="{40F86D8A-016A-4376-8F91-7CDBF5C1B021}" srcId="{39C4A587-4F55-4065-BB0F-D699AAA3BF82}" destId="{F3A81906-E933-4764-9080-87412AFD156C}" srcOrd="0" destOrd="0" parTransId="{429C6586-CDA3-40B3-9FBC-B7B6D10B34B8}" sibTransId="{2BCD3F4C-A495-49E5-A8C5-DB9CB32A9B36}"/>
    <dgm:cxn modelId="{869054AC-97E2-4078-8D8B-85B4ECA01880}" srcId="{39C4A587-4F55-4065-BB0F-D699AAA3BF82}" destId="{B30F4FBF-67B1-4411-B786-9B22D3044CCE}" srcOrd="1" destOrd="0" parTransId="{1279D04E-2056-492C-96F8-751B49AE0FF9}" sibTransId="{6A9CC276-2C0D-49FC-BBE9-3651980E724C}"/>
    <dgm:cxn modelId="{7F0AC3F4-54DD-4C65-AA33-5223FA5F7212}" type="presOf" srcId="{B30F4FBF-67B1-4411-B786-9B22D3044CCE}" destId="{12605730-6012-4DE0-A40A-0E9407BCA20F}" srcOrd="0" destOrd="0" presId="urn:microsoft.com/office/officeart/2005/8/layout/process4"/>
    <dgm:cxn modelId="{62ECEFF8-F59A-4B2E-9C87-22CDBC82BB1A}" type="presOf" srcId="{F3A81906-E933-4764-9080-87412AFD156C}" destId="{77439F57-33E7-4289-9A02-6AA3740A12E6}" srcOrd="0" destOrd="0" presId="urn:microsoft.com/office/officeart/2005/8/layout/process4"/>
    <dgm:cxn modelId="{385F7A4A-6CA3-4FE1-995D-3DE313B2FE71}" type="presParOf" srcId="{982D8F17-3BDB-432B-9F55-001E6072D923}" destId="{6799885F-EE48-44B0-977B-0E0A3FD5C1AD}" srcOrd="0" destOrd="0" presId="urn:microsoft.com/office/officeart/2005/8/layout/process4"/>
    <dgm:cxn modelId="{9EEBF325-D798-4947-B836-E04D03DBAE36}" type="presParOf" srcId="{6799885F-EE48-44B0-977B-0E0A3FD5C1AD}" destId="{12605730-6012-4DE0-A40A-0E9407BCA20F}" srcOrd="0" destOrd="0" presId="urn:microsoft.com/office/officeart/2005/8/layout/process4"/>
    <dgm:cxn modelId="{EDCD47BB-155A-447A-A690-D25A291CB082}" type="presParOf" srcId="{982D8F17-3BDB-432B-9F55-001E6072D923}" destId="{70134E82-8496-482B-82B7-0A211770485D}" srcOrd="1" destOrd="0" presId="urn:microsoft.com/office/officeart/2005/8/layout/process4"/>
    <dgm:cxn modelId="{73EBD056-27B7-49C9-AF72-9A606D4A4634}" type="presParOf" srcId="{982D8F17-3BDB-432B-9F55-001E6072D923}" destId="{1CAC10A5-43B7-45DB-B19E-F239A7BD4712}" srcOrd="2" destOrd="0" presId="urn:microsoft.com/office/officeart/2005/8/layout/process4"/>
    <dgm:cxn modelId="{EEF8060D-C181-4D03-8392-3FE5E22AA945}" type="presParOf" srcId="{1CAC10A5-43B7-45DB-B19E-F239A7BD4712}" destId="{77439F57-33E7-4289-9A02-6AA3740A12E6}"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D6CDB52-4375-4E0A-8F52-FC11C1DB688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454D64F-FDB6-4816-B58E-D5D63DB941EC}">
      <dgm:prSet custT="1"/>
      <dgm:spPr/>
      <dgm:t>
        <a:bodyPr/>
        <a:lstStyle/>
        <a:p>
          <a:r>
            <a:rPr lang="en-US" sz="2000" b="0" dirty="0">
              <a:latin typeface="Arial" panose="020B0604020202020204" pitchFamily="34" charset="0"/>
              <a:cs typeface="Arial" panose="020B0604020202020204" pitchFamily="34" charset="0"/>
            </a:rPr>
            <a:t>The Ockenden review commissioned by SOS Hunt in 2017</a:t>
          </a:r>
        </a:p>
      </dgm:t>
    </dgm:pt>
    <dgm:pt modelId="{7637EFD8-6275-4FF1-A0DA-42B59B2B5634}" type="parTrans" cxnId="{3E853DE1-CC76-4F01-BA48-199E20F75821}">
      <dgm:prSet/>
      <dgm:spPr/>
      <dgm:t>
        <a:bodyPr/>
        <a:lstStyle/>
        <a:p>
          <a:endParaRPr lang="en-US" sz="2000">
            <a:latin typeface="Arial" panose="020B0604020202020204" pitchFamily="34" charset="0"/>
            <a:cs typeface="Arial" panose="020B0604020202020204" pitchFamily="34" charset="0"/>
          </a:endParaRPr>
        </a:p>
      </dgm:t>
    </dgm:pt>
    <dgm:pt modelId="{4A1046B2-2739-492A-B66A-1F930BB6088E}" type="sibTrans" cxnId="{3E853DE1-CC76-4F01-BA48-199E20F75821}">
      <dgm:prSet/>
      <dgm:spPr/>
      <dgm:t>
        <a:bodyPr/>
        <a:lstStyle/>
        <a:p>
          <a:endParaRPr lang="en-US" sz="2000">
            <a:latin typeface="Arial" panose="020B0604020202020204" pitchFamily="34" charset="0"/>
            <a:cs typeface="Arial" panose="020B0604020202020204" pitchFamily="34" charset="0"/>
          </a:endParaRPr>
        </a:p>
      </dgm:t>
    </dgm:pt>
    <dgm:pt modelId="{D4B39D34-7976-4AF9-BA70-0FC10BFF3458}">
      <dgm:prSet custT="1"/>
      <dgm:spPr/>
      <dgm:t>
        <a:bodyPr/>
        <a:lstStyle/>
        <a:p>
          <a:r>
            <a:rPr lang="en-US" sz="2000" u="none" dirty="0">
              <a:latin typeface="Arial" panose="020B0604020202020204" pitchFamily="34" charset="0"/>
              <a:cs typeface="Arial" panose="020B0604020202020204" pitchFamily="34" charset="0"/>
            </a:rPr>
            <a:t>Interim Ockenden report Dec 2020 </a:t>
          </a:r>
          <a:r>
            <a:rPr lang="en-US" sz="2000" dirty="0">
              <a:latin typeface="Arial" panose="020B0604020202020204" pitchFamily="34" charset="0"/>
              <a:cs typeface="Arial" panose="020B0604020202020204" pitchFamily="34" charset="0"/>
            </a:rPr>
            <a:t>- 250 cases, 27 Local actions and 7 IEA’s. </a:t>
          </a:r>
        </a:p>
      </dgm:t>
    </dgm:pt>
    <dgm:pt modelId="{BF4B872B-F156-40F0-9F27-BF593B322967}" type="parTrans" cxnId="{B68530C4-FD93-4CB3-B7CD-6B6B8D8DFA36}">
      <dgm:prSet/>
      <dgm:spPr/>
      <dgm:t>
        <a:bodyPr/>
        <a:lstStyle/>
        <a:p>
          <a:endParaRPr lang="en-US" sz="2000">
            <a:latin typeface="Arial" panose="020B0604020202020204" pitchFamily="34" charset="0"/>
            <a:cs typeface="Arial" panose="020B0604020202020204" pitchFamily="34" charset="0"/>
          </a:endParaRPr>
        </a:p>
      </dgm:t>
    </dgm:pt>
    <dgm:pt modelId="{672CE78F-8E4D-4CD7-936A-5313ADB168A8}" type="sibTrans" cxnId="{B68530C4-FD93-4CB3-B7CD-6B6B8D8DFA36}">
      <dgm:prSet/>
      <dgm:spPr/>
      <dgm:t>
        <a:bodyPr/>
        <a:lstStyle/>
        <a:p>
          <a:endParaRPr lang="en-US" sz="2000">
            <a:latin typeface="Arial" panose="020B0604020202020204" pitchFamily="34" charset="0"/>
            <a:cs typeface="Arial" panose="020B0604020202020204" pitchFamily="34" charset="0"/>
          </a:endParaRPr>
        </a:p>
      </dgm:t>
    </dgm:pt>
    <dgm:pt modelId="{9907D399-A099-4724-A6D7-CCA221D688B3}">
      <dgm:prSet custT="1"/>
      <dgm:spPr/>
      <dgm:t>
        <a:bodyPr/>
        <a:lstStyle/>
        <a:p>
          <a:r>
            <a:rPr lang="en-US" sz="2000" dirty="0">
              <a:latin typeface="Arial" panose="020B0604020202020204" pitchFamily="34" charset="0"/>
              <a:cs typeface="Arial" panose="020B0604020202020204" pitchFamily="34" charset="0"/>
            </a:rPr>
            <a:t>Government investment March 21 of £95.6m for 1200 MWs, 100 Cons, backfill for training and support for NQM’s. </a:t>
          </a:r>
          <a:endParaRPr lang="en-GB" sz="2000" dirty="0"/>
        </a:p>
      </dgm:t>
    </dgm:pt>
    <dgm:pt modelId="{5AECDFCF-4AC8-43CA-8966-B39B191B7C8D}" type="parTrans" cxnId="{36565866-7840-496A-9F3B-92E6E1D66E46}">
      <dgm:prSet/>
      <dgm:spPr/>
      <dgm:t>
        <a:bodyPr/>
        <a:lstStyle/>
        <a:p>
          <a:endParaRPr lang="en-GB" sz="2000"/>
        </a:p>
      </dgm:t>
    </dgm:pt>
    <dgm:pt modelId="{231AA6AC-4BBF-42C5-BE0D-5683CD2AB0D4}" type="sibTrans" cxnId="{36565866-7840-496A-9F3B-92E6E1D66E46}">
      <dgm:prSet/>
      <dgm:spPr/>
      <dgm:t>
        <a:bodyPr/>
        <a:lstStyle/>
        <a:p>
          <a:endParaRPr lang="en-GB" sz="2000"/>
        </a:p>
      </dgm:t>
    </dgm:pt>
    <dgm:pt modelId="{7CB5DDD2-F229-4A0E-BC00-770ABE6185B6}">
      <dgm:prSet custT="1"/>
      <dgm:spPr/>
      <dgm:t>
        <a:bodyPr/>
        <a:lstStyle/>
        <a:p>
          <a:r>
            <a:rPr lang="en-US" sz="2000" u="none" dirty="0">
              <a:latin typeface="Arial" panose="020B0604020202020204" pitchFamily="34" charset="0"/>
              <a:cs typeface="Arial" panose="020B0604020202020204" pitchFamily="34" charset="0"/>
            </a:rPr>
            <a:t>Final Ockenden report March 22 </a:t>
          </a:r>
          <a:r>
            <a:rPr lang="en-US" sz="2000" dirty="0">
              <a:latin typeface="Arial" panose="020B0604020202020204" pitchFamily="34" charset="0"/>
              <a:cs typeface="Arial" panose="020B0604020202020204" pitchFamily="34" charset="0"/>
            </a:rPr>
            <a:t>- reviewed the experiences of 1,486 families, linked to 1,592 serious incidents from 2000-2019. </a:t>
          </a:r>
        </a:p>
      </dgm:t>
    </dgm:pt>
    <dgm:pt modelId="{56A8A3FE-93C9-4DF7-8411-CEFBFFE11637}" type="sibTrans" cxnId="{C629A7EE-F7CF-49E5-806D-B2F33405B31D}">
      <dgm:prSet/>
      <dgm:spPr/>
      <dgm:t>
        <a:bodyPr/>
        <a:lstStyle/>
        <a:p>
          <a:endParaRPr lang="en-US" sz="2000">
            <a:latin typeface="Arial" panose="020B0604020202020204" pitchFamily="34" charset="0"/>
            <a:cs typeface="Arial" panose="020B0604020202020204" pitchFamily="34" charset="0"/>
          </a:endParaRPr>
        </a:p>
      </dgm:t>
    </dgm:pt>
    <dgm:pt modelId="{AAB5CA3C-8B68-477B-8E2C-78A75CAC3C21}" type="parTrans" cxnId="{C629A7EE-F7CF-49E5-806D-B2F33405B31D}">
      <dgm:prSet/>
      <dgm:spPr/>
      <dgm:t>
        <a:bodyPr/>
        <a:lstStyle/>
        <a:p>
          <a:endParaRPr lang="en-US" sz="2000">
            <a:latin typeface="Arial" panose="020B0604020202020204" pitchFamily="34" charset="0"/>
            <a:cs typeface="Arial" panose="020B0604020202020204" pitchFamily="34" charset="0"/>
          </a:endParaRPr>
        </a:p>
      </dgm:t>
    </dgm:pt>
    <dgm:pt modelId="{5F7962D5-2DE9-4536-A649-5FA98A112E77}">
      <dgm:prSet custT="1"/>
      <dgm:spPr/>
      <dgm:t>
        <a:bodyPr/>
        <a:lstStyle/>
        <a:p>
          <a:r>
            <a:rPr lang="en-US" sz="2000" dirty="0">
              <a:latin typeface="Arial" panose="020B0604020202020204" pitchFamily="34" charset="0"/>
              <a:cs typeface="Arial" panose="020B0604020202020204" pitchFamily="34" charset="0"/>
            </a:rPr>
            <a:t>HSCC June 21  recommended £200-£350m to improve safety.</a:t>
          </a:r>
          <a:endParaRPr lang="en-GB" sz="2000" dirty="0"/>
        </a:p>
      </dgm:t>
    </dgm:pt>
    <dgm:pt modelId="{7C6EEAE1-2329-4C92-B71A-F37A3744D9DF}" type="parTrans" cxnId="{642E52F8-9D54-4724-841A-FD4E420BC303}">
      <dgm:prSet/>
      <dgm:spPr/>
      <dgm:t>
        <a:bodyPr/>
        <a:lstStyle/>
        <a:p>
          <a:endParaRPr lang="en-GB" sz="2000"/>
        </a:p>
      </dgm:t>
    </dgm:pt>
    <dgm:pt modelId="{01EEFA93-95A5-4974-BE6E-0EF381FDEE63}" type="sibTrans" cxnId="{642E52F8-9D54-4724-841A-FD4E420BC303}">
      <dgm:prSet/>
      <dgm:spPr/>
      <dgm:t>
        <a:bodyPr/>
        <a:lstStyle/>
        <a:p>
          <a:endParaRPr lang="en-GB" sz="2000"/>
        </a:p>
      </dgm:t>
    </dgm:pt>
    <dgm:pt modelId="{DFB307CD-6FD3-4ACA-87EA-D173763CC572}" type="pres">
      <dgm:prSet presAssocID="{FD6CDB52-4375-4E0A-8F52-FC11C1DB6884}" presName="linear" presStyleCnt="0">
        <dgm:presLayoutVars>
          <dgm:animLvl val="lvl"/>
          <dgm:resizeHandles val="exact"/>
        </dgm:presLayoutVars>
      </dgm:prSet>
      <dgm:spPr/>
    </dgm:pt>
    <dgm:pt modelId="{D79552D5-119A-44FC-BE48-179B911B25A2}" type="pres">
      <dgm:prSet presAssocID="{0454D64F-FDB6-4816-B58E-D5D63DB941EC}" presName="parentText" presStyleLbl="node1" presStyleIdx="0" presStyleCnt="5">
        <dgm:presLayoutVars>
          <dgm:chMax val="0"/>
          <dgm:bulletEnabled val="1"/>
        </dgm:presLayoutVars>
      </dgm:prSet>
      <dgm:spPr/>
    </dgm:pt>
    <dgm:pt modelId="{C3514E55-281A-4DDD-BCDB-CF61CA525664}" type="pres">
      <dgm:prSet presAssocID="{4A1046B2-2739-492A-B66A-1F930BB6088E}" presName="spacer" presStyleCnt="0"/>
      <dgm:spPr/>
    </dgm:pt>
    <dgm:pt modelId="{E9BC5E99-3CB2-4248-A3EF-D26AE1093C62}" type="pres">
      <dgm:prSet presAssocID="{D4B39D34-7976-4AF9-BA70-0FC10BFF3458}" presName="parentText" presStyleLbl="node1" presStyleIdx="1" presStyleCnt="5">
        <dgm:presLayoutVars>
          <dgm:chMax val="0"/>
          <dgm:bulletEnabled val="1"/>
        </dgm:presLayoutVars>
      </dgm:prSet>
      <dgm:spPr/>
    </dgm:pt>
    <dgm:pt modelId="{950406AB-32C7-427A-9B23-F2680F29760E}" type="pres">
      <dgm:prSet presAssocID="{672CE78F-8E4D-4CD7-936A-5313ADB168A8}" presName="spacer" presStyleCnt="0"/>
      <dgm:spPr/>
    </dgm:pt>
    <dgm:pt modelId="{9D61B230-1323-4109-B103-023544F45945}" type="pres">
      <dgm:prSet presAssocID="{9907D399-A099-4724-A6D7-CCA221D688B3}" presName="parentText" presStyleLbl="node1" presStyleIdx="2" presStyleCnt="5">
        <dgm:presLayoutVars>
          <dgm:chMax val="0"/>
          <dgm:bulletEnabled val="1"/>
        </dgm:presLayoutVars>
      </dgm:prSet>
      <dgm:spPr/>
    </dgm:pt>
    <dgm:pt modelId="{97905197-93DF-4D85-A913-EF1CB009999C}" type="pres">
      <dgm:prSet presAssocID="{231AA6AC-4BBF-42C5-BE0D-5683CD2AB0D4}" presName="spacer" presStyleCnt="0"/>
      <dgm:spPr/>
    </dgm:pt>
    <dgm:pt modelId="{7A47C6E0-EE6B-455E-A1F5-DD7C2935EDCD}" type="pres">
      <dgm:prSet presAssocID="{5F7962D5-2DE9-4536-A649-5FA98A112E77}" presName="parentText" presStyleLbl="node1" presStyleIdx="3" presStyleCnt="5">
        <dgm:presLayoutVars>
          <dgm:chMax val="0"/>
          <dgm:bulletEnabled val="1"/>
        </dgm:presLayoutVars>
      </dgm:prSet>
      <dgm:spPr/>
    </dgm:pt>
    <dgm:pt modelId="{CDAD6D71-190B-4CA6-A0AD-1F56CCACD73B}" type="pres">
      <dgm:prSet presAssocID="{01EEFA93-95A5-4974-BE6E-0EF381FDEE63}" presName="spacer" presStyleCnt="0"/>
      <dgm:spPr/>
    </dgm:pt>
    <dgm:pt modelId="{C43BA380-2233-4D84-A0D3-CEF4F2D00A0D}" type="pres">
      <dgm:prSet presAssocID="{7CB5DDD2-F229-4A0E-BC00-770ABE6185B6}" presName="parentText" presStyleLbl="node1" presStyleIdx="4" presStyleCnt="5">
        <dgm:presLayoutVars>
          <dgm:chMax val="0"/>
          <dgm:bulletEnabled val="1"/>
        </dgm:presLayoutVars>
      </dgm:prSet>
      <dgm:spPr/>
    </dgm:pt>
  </dgm:ptLst>
  <dgm:cxnLst>
    <dgm:cxn modelId="{43EAC313-2224-4588-8E0B-24BFC7E440D7}" type="presOf" srcId="{7CB5DDD2-F229-4A0E-BC00-770ABE6185B6}" destId="{C43BA380-2233-4D84-A0D3-CEF4F2D00A0D}" srcOrd="0" destOrd="0" presId="urn:microsoft.com/office/officeart/2005/8/layout/vList2"/>
    <dgm:cxn modelId="{025EEF19-FBCC-4997-B006-63C23157CE7D}" type="presOf" srcId="{FD6CDB52-4375-4E0A-8F52-FC11C1DB6884}" destId="{DFB307CD-6FD3-4ACA-87EA-D173763CC572}" srcOrd="0" destOrd="0" presId="urn:microsoft.com/office/officeart/2005/8/layout/vList2"/>
    <dgm:cxn modelId="{E6E3DE2A-3371-45FF-B229-E9ED1819BE06}" type="presOf" srcId="{0454D64F-FDB6-4816-B58E-D5D63DB941EC}" destId="{D79552D5-119A-44FC-BE48-179B911B25A2}" srcOrd="0" destOrd="0" presId="urn:microsoft.com/office/officeart/2005/8/layout/vList2"/>
    <dgm:cxn modelId="{36565866-7840-496A-9F3B-92E6E1D66E46}" srcId="{FD6CDB52-4375-4E0A-8F52-FC11C1DB6884}" destId="{9907D399-A099-4724-A6D7-CCA221D688B3}" srcOrd="2" destOrd="0" parTransId="{5AECDFCF-4AC8-43CA-8966-B39B191B7C8D}" sibTransId="{231AA6AC-4BBF-42C5-BE0D-5683CD2AB0D4}"/>
    <dgm:cxn modelId="{62CD126E-4A8F-4502-98C5-D40381B2E7B6}" type="presOf" srcId="{9907D399-A099-4724-A6D7-CCA221D688B3}" destId="{9D61B230-1323-4109-B103-023544F45945}" srcOrd="0" destOrd="0" presId="urn:microsoft.com/office/officeart/2005/8/layout/vList2"/>
    <dgm:cxn modelId="{4DAA0E70-7EB1-4CA7-B325-7651B3DA0538}" type="presOf" srcId="{5F7962D5-2DE9-4536-A649-5FA98A112E77}" destId="{7A47C6E0-EE6B-455E-A1F5-DD7C2935EDCD}" srcOrd="0" destOrd="0" presId="urn:microsoft.com/office/officeart/2005/8/layout/vList2"/>
    <dgm:cxn modelId="{B69BBCAC-B0C3-4498-B0A3-CD3265ECC897}" type="presOf" srcId="{D4B39D34-7976-4AF9-BA70-0FC10BFF3458}" destId="{E9BC5E99-3CB2-4248-A3EF-D26AE1093C62}" srcOrd="0" destOrd="0" presId="urn:microsoft.com/office/officeart/2005/8/layout/vList2"/>
    <dgm:cxn modelId="{B68530C4-FD93-4CB3-B7CD-6B6B8D8DFA36}" srcId="{FD6CDB52-4375-4E0A-8F52-FC11C1DB6884}" destId="{D4B39D34-7976-4AF9-BA70-0FC10BFF3458}" srcOrd="1" destOrd="0" parTransId="{BF4B872B-F156-40F0-9F27-BF593B322967}" sibTransId="{672CE78F-8E4D-4CD7-936A-5313ADB168A8}"/>
    <dgm:cxn modelId="{3E853DE1-CC76-4F01-BA48-199E20F75821}" srcId="{FD6CDB52-4375-4E0A-8F52-FC11C1DB6884}" destId="{0454D64F-FDB6-4816-B58E-D5D63DB941EC}" srcOrd="0" destOrd="0" parTransId="{7637EFD8-6275-4FF1-A0DA-42B59B2B5634}" sibTransId="{4A1046B2-2739-492A-B66A-1F930BB6088E}"/>
    <dgm:cxn modelId="{C629A7EE-F7CF-49E5-806D-B2F33405B31D}" srcId="{FD6CDB52-4375-4E0A-8F52-FC11C1DB6884}" destId="{7CB5DDD2-F229-4A0E-BC00-770ABE6185B6}" srcOrd="4" destOrd="0" parTransId="{AAB5CA3C-8B68-477B-8E2C-78A75CAC3C21}" sibTransId="{56A8A3FE-93C9-4DF7-8411-CEFBFFE11637}"/>
    <dgm:cxn modelId="{642E52F8-9D54-4724-841A-FD4E420BC303}" srcId="{FD6CDB52-4375-4E0A-8F52-FC11C1DB6884}" destId="{5F7962D5-2DE9-4536-A649-5FA98A112E77}" srcOrd="3" destOrd="0" parTransId="{7C6EEAE1-2329-4C92-B71A-F37A3744D9DF}" sibTransId="{01EEFA93-95A5-4974-BE6E-0EF381FDEE63}"/>
    <dgm:cxn modelId="{B4DFCBD9-E6E5-4E3D-B466-4E143FE7A630}" type="presParOf" srcId="{DFB307CD-6FD3-4ACA-87EA-D173763CC572}" destId="{D79552D5-119A-44FC-BE48-179B911B25A2}" srcOrd="0" destOrd="0" presId="urn:microsoft.com/office/officeart/2005/8/layout/vList2"/>
    <dgm:cxn modelId="{09C7EC19-6FBA-4B30-A279-4FBF3DAA8450}" type="presParOf" srcId="{DFB307CD-6FD3-4ACA-87EA-D173763CC572}" destId="{C3514E55-281A-4DDD-BCDB-CF61CA525664}" srcOrd="1" destOrd="0" presId="urn:microsoft.com/office/officeart/2005/8/layout/vList2"/>
    <dgm:cxn modelId="{396FC9C5-0312-4AA1-8C1D-0C31DE4F2EBE}" type="presParOf" srcId="{DFB307CD-6FD3-4ACA-87EA-D173763CC572}" destId="{E9BC5E99-3CB2-4248-A3EF-D26AE1093C62}" srcOrd="2" destOrd="0" presId="urn:microsoft.com/office/officeart/2005/8/layout/vList2"/>
    <dgm:cxn modelId="{B8A49EE9-AB26-4939-85D1-266417FE12CC}" type="presParOf" srcId="{DFB307CD-6FD3-4ACA-87EA-D173763CC572}" destId="{950406AB-32C7-427A-9B23-F2680F29760E}" srcOrd="3" destOrd="0" presId="urn:microsoft.com/office/officeart/2005/8/layout/vList2"/>
    <dgm:cxn modelId="{81EA45F9-B7FD-4715-8052-D3A7CBB10916}" type="presParOf" srcId="{DFB307CD-6FD3-4ACA-87EA-D173763CC572}" destId="{9D61B230-1323-4109-B103-023544F45945}" srcOrd="4" destOrd="0" presId="urn:microsoft.com/office/officeart/2005/8/layout/vList2"/>
    <dgm:cxn modelId="{E9F64479-41EB-448D-AB04-944DC51DC9EE}" type="presParOf" srcId="{DFB307CD-6FD3-4ACA-87EA-D173763CC572}" destId="{97905197-93DF-4D85-A913-EF1CB009999C}" srcOrd="5" destOrd="0" presId="urn:microsoft.com/office/officeart/2005/8/layout/vList2"/>
    <dgm:cxn modelId="{16FCDD6B-1EE6-4068-8ADA-89FA9A59D733}" type="presParOf" srcId="{DFB307CD-6FD3-4ACA-87EA-D173763CC572}" destId="{7A47C6E0-EE6B-455E-A1F5-DD7C2935EDCD}" srcOrd="6" destOrd="0" presId="urn:microsoft.com/office/officeart/2005/8/layout/vList2"/>
    <dgm:cxn modelId="{C743A267-4695-4774-B045-0AA951D5E9AC}" type="presParOf" srcId="{DFB307CD-6FD3-4ACA-87EA-D173763CC572}" destId="{CDAD6D71-190B-4CA6-A0AD-1F56CCACD73B}" srcOrd="7" destOrd="0" presId="urn:microsoft.com/office/officeart/2005/8/layout/vList2"/>
    <dgm:cxn modelId="{D352F611-E399-4713-A36D-A65C9922C893}" type="presParOf" srcId="{DFB307CD-6FD3-4ACA-87EA-D173763CC572}" destId="{C43BA380-2233-4D84-A0D3-CEF4F2D00A0D}"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D6CDB52-4375-4E0A-8F52-FC11C1DB688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D7994B7-F633-4CB2-8DDB-251D29144B59}">
      <dgm:prSet/>
      <dgm:spPr/>
      <dgm:t>
        <a:bodyPr/>
        <a:lstStyle/>
        <a:p>
          <a:r>
            <a:rPr lang="en-US">
              <a:latin typeface="Arial" panose="020B0604020202020204" pitchFamily="34" charset="0"/>
              <a:cs typeface="Arial" panose="020B0604020202020204" pitchFamily="34" charset="0"/>
            </a:rPr>
            <a:t>Until 2017 SaTH Maternity Services was viewed as having some issues but not a major risk and generally favourable.</a:t>
          </a:r>
        </a:p>
      </dgm:t>
    </dgm:pt>
    <dgm:pt modelId="{1767E55D-FA1E-4FAD-AC91-CD6E6AD05354}" type="parTrans" cxnId="{5B3721F1-CF6F-4E8E-8E96-EF379B1AF4AE}">
      <dgm:prSet/>
      <dgm:spPr/>
      <dgm:t>
        <a:bodyPr/>
        <a:lstStyle/>
        <a:p>
          <a:endParaRPr lang="en-US">
            <a:latin typeface="Arial" panose="020B0604020202020204" pitchFamily="34" charset="0"/>
            <a:cs typeface="Arial" panose="020B0604020202020204" pitchFamily="34" charset="0"/>
          </a:endParaRPr>
        </a:p>
      </dgm:t>
    </dgm:pt>
    <dgm:pt modelId="{ACA976EA-D1C9-443F-96BF-BC847772B450}" type="sibTrans" cxnId="{5B3721F1-CF6F-4E8E-8E96-EF379B1AF4AE}">
      <dgm:prSet/>
      <dgm:spPr/>
      <dgm:t>
        <a:bodyPr/>
        <a:lstStyle/>
        <a:p>
          <a:endParaRPr lang="en-US">
            <a:latin typeface="Arial" panose="020B0604020202020204" pitchFamily="34" charset="0"/>
            <a:cs typeface="Arial" panose="020B0604020202020204" pitchFamily="34" charset="0"/>
          </a:endParaRPr>
        </a:p>
      </dgm:t>
    </dgm:pt>
    <dgm:pt modelId="{38C63091-032B-405F-9739-11890EDB7048}">
      <dgm:prSet/>
      <dgm:spPr/>
      <dgm:t>
        <a:bodyPr/>
        <a:lstStyle/>
        <a:p>
          <a:r>
            <a:rPr lang="en-US" dirty="0">
              <a:latin typeface="Arial" panose="020B0604020202020204" pitchFamily="34" charset="0"/>
              <a:cs typeface="Arial" panose="020B0604020202020204" pitchFamily="34" charset="0"/>
            </a:rPr>
            <a:t>10 reviews of the service 2000-2017 including 2 CQC reports and an RCOG invited review were undertaken but no one took responsibility and accountability to see actions through including the need to improve poor governance.</a:t>
          </a:r>
        </a:p>
      </dgm:t>
    </dgm:pt>
    <dgm:pt modelId="{8E962EC9-8C3D-469F-A2B1-25F57200F824}" type="parTrans" cxnId="{1EC108E6-708A-43DE-978D-E1745E60D835}">
      <dgm:prSet/>
      <dgm:spPr/>
      <dgm:t>
        <a:bodyPr/>
        <a:lstStyle/>
        <a:p>
          <a:endParaRPr lang="en-US">
            <a:latin typeface="Arial" panose="020B0604020202020204" pitchFamily="34" charset="0"/>
            <a:cs typeface="Arial" panose="020B0604020202020204" pitchFamily="34" charset="0"/>
          </a:endParaRPr>
        </a:p>
      </dgm:t>
    </dgm:pt>
    <dgm:pt modelId="{C47F1DFD-5590-43AB-A0A8-C9AC21AE3001}" type="sibTrans" cxnId="{1EC108E6-708A-43DE-978D-E1745E60D835}">
      <dgm:prSet/>
      <dgm:spPr/>
      <dgm:t>
        <a:bodyPr/>
        <a:lstStyle/>
        <a:p>
          <a:endParaRPr lang="en-US">
            <a:latin typeface="Arial" panose="020B0604020202020204" pitchFamily="34" charset="0"/>
            <a:cs typeface="Arial" panose="020B0604020202020204" pitchFamily="34" charset="0"/>
          </a:endParaRPr>
        </a:p>
      </dgm:t>
    </dgm:pt>
    <dgm:pt modelId="{2B74964F-4169-4DD6-B904-4A191FA958E4}">
      <dgm:prSet/>
      <dgm:spPr/>
      <dgm:t>
        <a:bodyPr/>
        <a:lstStyle/>
        <a:p>
          <a:r>
            <a:rPr lang="en-US" dirty="0">
              <a:latin typeface="Arial" panose="020B0604020202020204" pitchFamily="34" charset="0"/>
              <a:cs typeface="Arial" panose="020B0604020202020204" pitchFamily="34" charset="0"/>
            </a:rPr>
            <a:t>Ockenden states the timeline </a:t>
          </a:r>
          <a:r>
            <a:rPr lang="en-US" b="0" i="1" dirty="0">
              <a:latin typeface="Arial" panose="020B0604020202020204" pitchFamily="34" charset="0"/>
              <a:cs typeface="Arial" panose="020B0604020202020204" pitchFamily="34" charset="0"/>
            </a:rPr>
            <a:t>“shows the failure of the Trust’s maternity services to listen to families and to learn from critical incidents spanning the entire period of the review”</a:t>
          </a:r>
        </a:p>
      </dgm:t>
    </dgm:pt>
    <dgm:pt modelId="{E434ECAA-90BD-40E2-A78B-B0C66E030ABD}" type="parTrans" cxnId="{589F7228-11C1-4E6C-81CE-BA2D7196F3DB}">
      <dgm:prSet/>
      <dgm:spPr/>
      <dgm:t>
        <a:bodyPr/>
        <a:lstStyle/>
        <a:p>
          <a:endParaRPr lang="en-US">
            <a:latin typeface="Arial" panose="020B0604020202020204" pitchFamily="34" charset="0"/>
            <a:cs typeface="Arial" panose="020B0604020202020204" pitchFamily="34" charset="0"/>
          </a:endParaRPr>
        </a:p>
      </dgm:t>
    </dgm:pt>
    <dgm:pt modelId="{C3F336EA-BB0F-4B83-80D2-676AEB6CE2DF}" type="sibTrans" cxnId="{589F7228-11C1-4E6C-81CE-BA2D7196F3DB}">
      <dgm:prSet/>
      <dgm:spPr/>
      <dgm:t>
        <a:bodyPr/>
        <a:lstStyle/>
        <a:p>
          <a:endParaRPr lang="en-US">
            <a:latin typeface="Arial" panose="020B0604020202020204" pitchFamily="34" charset="0"/>
            <a:cs typeface="Arial" panose="020B0604020202020204" pitchFamily="34" charset="0"/>
          </a:endParaRPr>
        </a:p>
      </dgm:t>
    </dgm:pt>
    <dgm:pt modelId="{3144EDC0-34A8-4B3E-B95F-B2A36D6BD6D9}">
      <dgm:prSet custT="1"/>
      <dgm:spPr/>
      <dgm:t>
        <a:bodyPr/>
        <a:lstStyle/>
        <a:p>
          <a:r>
            <a:rPr lang="en-US" sz="2000" b="0" dirty="0">
              <a:latin typeface="Arial" panose="020B0604020202020204" pitchFamily="34" charset="0"/>
              <a:cs typeface="Arial" panose="020B0604020202020204" pitchFamily="34" charset="0"/>
            </a:rPr>
            <a:t>Missed opportunities to “investigate, inform and listen”</a:t>
          </a:r>
          <a:endParaRPr lang="en-GB" sz="2000" dirty="0"/>
        </a:p>
      </dgm:t>
    </dgm:pt>
    <dgm:pt modelId="{853DCA5B-2116-44D5-9326-5CA0D5F2EA57}" type="parTrans" cxnId="{95C34C17-7D8F-4FC7-B8B3-FF96768692F4}">
      <dgm:prSet/>
      <dgm:spPr/>
      <dgm:t>
        <a:bodyPr/>
        <a:lstStyle/>
        <a:p>
          <a:endParaRPr lang="en-GB"/>
        </a:p>
      </dgm:t>
    </dgm:pt>
    <dgm:pt modelId="{FA1F9CA3-D0E2-4C6D-A19C-E7FB699EEFFD}" type="sibTrans" cxnId="{95C34C17-7D8F-4FC7-B8B3-FF96768692F4}">
      <dgm:prSet/>
      <dgm:spPr/>
      <dgm:t>
        <a:bodyPr/>
        <a:lstStyle/>
        <a:p>
          <a:endParaRPr lang="en-GB"/>
        </a:p>
      </dgm:t>
    </dgm:pt>
    <dgm:pt modelId="{C7E4E655-4676-4235-8EB6-707117A97549}" type="pres">
      <dgm:prSet presAssocID="{FD6CDB52-4375-4E0A-8F52-FC11C1DB6884}" presName="linear" presStyleCnt="0">
        <dgm:presLayoutVars>
          <dgm:animLvl val="lvl"/>
          <dgm:resizeHandles val="exact"/>
        </dgm:presLayoutVars>
      </dgm:prSet>
      <dgm:spPr/>
    </dgm:pt>
    <dgm:pt modelId="{9FD4953B-5AC7-47DC-BB30-8CFB8554C8FB}" type="pres">
      <dgm:prSet presAssocID="{3144EDC0-34A8-4B3E-B95F-B2A36D6BD6D9}" presName="parentText" presStyleLbl="node1" presStyleIdx="0" presStyleCnt="4">
        <dgm:presLayoutVars>
          <dgm:chMax val="0"/>
          <dgm:bulletEnabled val="1"/>
        </dgm:presLayoutVars>
      </dgm:prSet>
      <dgm:spPr/>
    </dgm:pt>
    <dgm:pt modelId="{50929708-EC5E-4330-9654-EFAC0D26997B}" type="pres">
      <dgm:prSet presAssocID="{FA1F9CA3-D0E2-4C6D-A19C-E7FB699EEFFD}" presName="spacer" presStyleCnt="0"/>
      <dgm:spPr/>
    </dgm:pt>
    <dgm:pt modelId="{CFA81CB5-E187-40E2-9480-21EB57CEB9D2}" type="pres">
      <dgm:prSet presAssocID="{0D7994B7-F633-4CB2-8DDB-251D29144B59}" presName="parentText" presStyleLbl="node1" presStyleIdx="1" presStyleCnt="4">
        <dgm:presLayoutVars>
          <dgm:chMax val="0"/>
          <dgm:bulletEnabled val="1"/>
        </dgm:presLayoutVars>
      </dgm:prSet>
      <dgm:spPr/>
    </dgm:pt>
    <dgm:pt modelId="{8ED385A2-04B9-4B71-AE54-52D7F5068049}" type="pres">
      <dgm:prSet presAssocID="{ACA976EA-D1C9-443F-96BF-BC847772B450}" presName="spacer" presStyleCnt="0"/>
      <dgm:spPr/>
    </dgm:pt>
    <dgm:pt modelId="{E8BECB88-E1F7-44A2-9B36-5AE1FA0AA9DE}" type="pres">
      <dgm:prSet presAssocID="{38C63091-032B-405F-9739-11890EDB7048}" presName="parentText" presStyleLbl="node1" presStyleIdx="2" presStyleCnt="4">
        <dgm:presLayoutVars>
          <dgm:chMax val="0"/>
          <dgm:bulletEnabled val="1"/>
        </dgm:presLayoutVars>
      </dgm:prSet>
      <dgm:spPr/>
    </dgm:pt>
    <dgm:pt modelId="{087D1B48-CB2F-4613-9420-F2FCCD0A770E}" type="pres">
      <dgm:prSet presAssocID="{C47F1DFD-5590-43AB-A0A8-C9AC21AE3001}" presName="spacer" presStyleCnt="0"/>
      <dgm:spPr/>
    </dgm:pt>
    <dgm:pt modelId="{E935640E-0E70-4FBA-BA92-54DCC5BFEAA1}" type="pres">
      <dgm:prSet presAssocID="{2B74964F-4169-4DD6-B904-4A191FA958E4}" presName="parentText" presStyleLbl="node1" presStyleIdx="3" presStyleCnt="4">
        <dgm:presLayoutVars>
          <dgm:chMax val="0"/>
          <dgm:bulletEnabled val="1"/>
        </dgm:presLayoutVars>
      </dgm:prSet>
      <dgm:spPr/>
    </dgm:pt>
  </dgm:ptLst>
  <dgm:cxnLst>
    <dgm:cxn modelId="{B7BADA02-0750-44EE-AE66-FAF71F9E979C}" type="presOf" srcId="{FD6CDB52-4375-4E0A-8F52-FC11C1DB6884}" destId="{C7E4E655-4676-4235-8EB6-707117A97549}" srcOrd="0" destOrd="0" presId="urn:microsoft.com/office/officeart/2005/8/layout/vList2"/>
    <dgm:cxn modelId="{95C34C17-7D8F-4FC7-B8B3-FF96768692F4}" srcId="{FD6CDB52-4375-4E0A-8F52-FC11C1DB6884}" destId="{3144EDC0-34A8-4B3E-B95F-B2A36D6BD6D9}" srcOrd="0" destOrd="0" parTransId="{853DCA5B-2116-44D5-9326-5CA0D5F2EA57}" sibTransId="{FA1F9CA3-D0E2-4C6D-A19C-E7FB699EEFFD}"/>
    <dgm:cxn modelId="{589F7228-11C1-4E6C-81CE-BA2D7196F3DB}" srcId="{FD6CDB52-4375-4E0A-8F52-FC11C1DB6884}" destId="{2B74964F-4169-4DD6-B904-4A191FA958E4}" srcOrd="3" destOrd="0" parTransId="{E434ECAA-90BD-40E2-A78B-B0C66E030ABD}" sibTransId="{C3F336EA-BB0F-4B83-80D2-676AEB6CE2DF}"/>
    <dgm:cxn modelId="{77351530-C6DA-4478-B80F-A40CC776DE65}" type="presOf" srcId="{38C63091-032B-405F-9739-11890EDB7048}" destId="{E8BECB88-E1F7-44A2-9B36-5AE1FA0AA9DE}" srcOrd="0" destOrd="0" presId="urn:microsoft.com/office/officeart/2005/8/layout/vList2"/>
    <dgm:cxn modelId="{9B101132-10B2-486B-BABF-9428F536C312}" type="presOf" srcId="{2B74964F-4169-4DD6-B904-4A191FA958E4}" destId="{E935640E-0E70-4FBA-BA92-54DCC5BFEAA1}" srcOrd="0" destOrd="0" presId="urn:microsoft.com/office/officeart/2005/8/layout/vList2"/>
    <dgm:cxn modelId="{ADAB294C-FCEE-4B11-ADEA-9029C7E49AC1}" type="presOf" srcId="{0D7994B7-F633-4CB2-8DDB-251D29144B59}" destId="{CFA81CB5-E187-40E2-9480-21EB57CEB9D2}" srcOrd="0" destOrd="0" presId="urn:microsoft.com/office/officeart/2005/8/layout/vList2"/>
    <dgm:cxn modelId="{448EABB8-4CFA-428F-ABDB-0184E03BD314}" type="presOf" srcId="{3144EDC0-34A8-4B3E-B95F-B2A36D6BD6D9}" destId="{9FD4953B-5AC7-47DC-BB30-8CFB8554C8FB}" srcOrd="0" destOrd="0" presId="urn:microsoft.com/office/officeart/2005/8/layout/vList2"/>
    <dgm:cxn modelId="{1EC108E6-708A-43DE-978D-E1745E60D835}" srcId="{FD6CDB52-4375-4E0A-8F52-FC11C1DB6884}" destId="{38C63091-032B-405F-9739-11890EDB7048}" srcOrd="2" destOrd="0" parTransId="{8E962EC9-8C3D-469F-A2B1-25F57200F824}" sibTransId="{C47F1DFD-5590-43AB-A0A8-C9AC21AE3001}"/>
    <dgm:cxn modelId="{5B3721F1-CF6F-4E8E-8E96-EF379B1AF4AE}" srcId="{FD6CDB52-4375-4E0A-8F52-FC11C1DB6884}" destId="{0D7994B7-F633-4CB2-8DDB-251D29144B59}" srcOrd="1" destOrd="0" parTransId="{1767E55D-FA1E-4FAD-AC91-CD6E6AD05354}" sibTransId="{ACA976EA-D1C9-443F-96BF-BC847772B450}"/>
    <dgm:cxn modelId="{05B1AC3D-2988-4E91-B605-8FBC42D83440}" type="presParOf" srcId="{C7E4E655-4676-4235-8EB6-707117A97549}" destId="{9FD4953B-5AC7-47DC-BB30-8CFB8554C8FB}" srcOrd="0" destOrd="0" presId="urn:microsoft.com/office/officeart/2005/8/layout/vList2"/>
    <dgm:cxn modelId="{E2292E13-3182-4F13-A625-D3E5CA47D453}" type="presParOf" srcId="{C7E4E655-4676-4235-8EB6-707117A97549}" destId="{50929708-EC5E-4330-9654-EFAC0D26997B}" srcOrd="1" destOrd="0" presId="urn:microsoft.com/office/officeart/2005/8/layout/vList2"/>
    <dgm:cxn modelId="{5B22C391-B63E-42F4-914F-716C3AD13FB1}" type="presParOf" srcId="{C7E4E655-4676-4235-8EB6-707117A97549}" destId="{CFA81CB5-E187-40E2-9480-21EB57CEB9D2}" srcOrd="2" destOrd="0" presId="urn:microsoft.com/office/officeart/2005/8/layout/vList2"/>
    <dgm:cxn modelId="{794E04AD-1797-47BD-98F9-8781BEAE7D02}" type="presParOf" srcId="{C7E4E655-4676-4235-8EB6-707117A97549}" destId="{8ED385A2-04B9-4B71-AE54-52D7F5068049}" srcOrd="3" destOrd="0" presId="urn:microsoft.com/office/officeart/2005/8/layout/vList2"/>
    <dgm:cxn modelId="{A88A8ACC-828E-4182-937F-EA7458434F77}" type="presParOf" srcId="{C7E4E655-4676-4235-8EB6-707117A97549}" destId="{E8BECB88-E1F7-44A2-9B36-5AE1FA0AA9DE}" srcOrd="4" destOrd="0" presId="urn:microsoft.com/office/officeart/2005/8/layout/vList2"/>
    <dgm:cxn modelId="{0121DDFD-B812-449D-9FD3-832A04C6D95C}" type="presParOf" srcId="{C7E4E655-4676-4235-8EB6-707117A97549}" destId="{087D1B48-CB2F-4613-9420-F2FCCD0A770E}" srcOrd="5" destOrd="0" presId="urn:microsoft.com/office/officeart/2005/8/layout/vList2"/>
    <dgm:cxn modelId="{6F5112B2-45E9-4A06-97C4-20C443FA3023}" type="presParOf" srcId="{C7E4E655-4676-4235-8EB6-707117A97549}" destId="{E935640E-0E70-4FBA-BA92-54DCC5BFEAA1}"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2232013-A413-4644-B162-3539956960F2}"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21DF7718-D521-4261-AA19-0E83F24BADFA}">
      <dgm:prSet/>
      <dgm:spPr/>
      <dgm:t>
        <a:bodyPr/>
        <a:lstStyle/>
        <a:p>
          <a:r>
            <a:rPr lang="en-GB">
              <a:latin typeface="Arial" panose="020B0604020202020204" pitchFamily="34" charset="0"/>
              <a:cs typeface="Arial" panose="020B0604020202020204" pitchFamily="34" charset="0"/>
            </a:rPr>
            <a:t>1 Workforce Planning &amp; Sustainabilty</a:t>
          </a:r>
          <a:endParaRPr lang="en-US">
            <a:latin typeface="Arial" panose="020B0604020202020204" pitchFamily="34" charset="0"/>
            <a:cs typeface="Arial" panose="020B0604020202020204" pitchFamily="34" charset="0"/>
          </a:endParaRPr>
        </a:p>
      </dgm:t>
    </dgm:pt>
    <dgm:pt modelId="{F324F0B9-8A22-4BB6-866F-E3ECC8F68172}" type="parTrans" cxnId="{B3273E61-5800-4E5C-8DCA-0678F3713914}">
      <dgm:prSet/>
      <dgm:spPr/>
      <dgm:t>
        <a:bodyPr/>
        <a:lstStyle/>
        <a:p>
          <a:endParaRPr lang="en-US">
            <a:latin typeface="Arial" panose="020B0604020202020204" pitchFamily="34" charset="0"/>
            <a:cs typeface="Arial" panose="020B0604020202020204" pitchFamily="34" charset="0"/>
          </a:endParaRPr>
        </a:p>
      </dgm:t>
    </dgm:pt>
    <dgm:pt modelId="{26F7F435-B9D5-4562-98EE-DA8131D6035B}" type="sibTrans" cxnId="{B3273E61-5800-4E5C-8DCA-0678F3713914}">
      <dgm:prSet/>
      <dgm:spPr/>
      <dgm:t>
        <a:bodyPr/>
        <a:lstStyle/>
        <a:p>
          <a:endParaRPr lang="en-US">
            <a:latin typeface="Arial" panose="020B0604020202020204" pitchFamily="34" charset="0"/>
            <a:cs typeface="Arial" panose="020B0604020202020204" pitchFamily="34" charset="0"/>
          </a:endParaRPr>
        </a:p>
      </dgm:t>
    </dgm:pt>
    <dgm:pt modelId="{3C30AE5A-97D5-4991-BD2A-67B565B24951}">
      <dgm:prSet/>
      <dgm:spPr/>
      <dgm:t>
        <a:bodyPr/>
        <a:lstStyle/>
        <a:p>
          <a:r>
            <a:rPr lang="en-GB">
              <a:latin typeface="Arial" panose="020B0604020202020204" pitchFamily="34" charset="0"/>
              <a:cs typeface="Arial" panose="020B0604020202020204" pitchFamily="34" charset="0"/>
            </a:rPr>
            <a:t>2 Safe staffing</a:t>
          </a:r>
          <a:endParaRPr lang="en-US">
            <a:latin typeface="Arial" panose="020B0604020202020204" pitchFamily="34" charset="0"/>
            <a:cs typeface="Arial" panose="020B0604020202020204" pitchFamily="34" charset="0"/>
          </a:endParaRPr>
        </a:p>
      </dgm:t>
    </dgm:pt>
    <dgm:pt modelId="{061BE8B8-CE36-4A3E-904B-0945DF29C3D8}" type="parTrans" cxnId="{C90401A1-3FD4-4C33-B17F-97D6500911D0}">
      <dgm:prSet/>
      <dgm:spPr/>
      <dgm:t>
        <a:bodyPr/>
        <a:lstStyle/>
        <a:p>
          <a:endParaRPr lang="en-US">
            <a:latin typeface="Arial" panose="020B0604020202020204" pitchFamily="34" charset="0"/>
            <a:cs typeface="Arial" panose="020B0604020202020204" pitchFamily="34" charset="0"/>
          </a:endParaRPr>
        </a:p>
      </dgm:t>
    </dgm:pt>
    <dgm:pt modelId="{9F2BB5EB-A5EB-4AF1-8324-309442C3ADE7}" type="sibTrans" cxnId="{C90401A1-3FD4-4C33-B17F-97D6500911D0}">
      <dgm:prSet/>
      <dgm:spPr/>
      <dgm:t>
        <a:bodyPr/>
        <a:lstStyle/>
        <a:p>
          <a:endParaRPr lang="en-US">
            <a:latin typeface="Arial" panose="020B0604020202020204" pitchFamily="34" charset="0"/>
            <a:cs typeface="Arial" panose="020B0604020202020204" pitchFamily="34" charset="0"/>
          </a:endParaRPr>
        </a:p>
      </dgm:t>
    </dgm:pt>
    <dgm:pt modelId="{C7AE700E-E584-434D-8FBA-0EE26015940E}">
      <dgm:prSet/>
      <dgm:spPr/>
      <dgm:t>
        <a:bodyPr/>
        <a:lstStyle/>
        <a:p>
          <a:r>
            <a:rPr lang="en-GB">
              <a:latin typeface="Arial" panose="020B0604020202020204" pitchFamily="34" charset="0"/>
              <a:cs typeface="Arial" panose="020B0604020202020204" pitchFamily="34" charset="0"/>
            </a:rPr>
            <a:t>3 Escalation and accountability</a:t>
          </a:r>
          <a:endParaRPr lang="en-US">
            <a:latin typeface="Arial" panose="020B0604020202020204" pitchFamily="34" charset="0"/>
            <a:cs typeface="Arial" panose="020B0604020202020204" pitchFamily="34" charset="0"/>
          </a:endParaRPr>
        </a:p>
      </dgm:t>
    </dgm:pt>
    <dgm:pt modelId="{B2C0E162-F142-4575-AB30-6D650EAAD8E1}" type="parTrans" cxnId="{8E5D666C-8B6B-47C8-8B1B-07267CAC3D06}">
      <dgm:prSet/>
      <dgm:spPr/>
      <dgm:t>
        <a:bodyPr/>
        <a:lstStyle/>
        <a:p>
          <a:endParaRPr lang="en-US">
            <a:latin typeface="Arial" panose="020B0604020202020204" pitchFamily="34" charset="0"/>
            <a:cs typeface="Arial" panose="020B0604020202020204" pitchFamily="34" charset="0"/>
          </a:endParaRPr>
        </a:p>
      </dgm:t>
    </dgm:pt>
    <dgm:pt modelId="{A2D654C1-82B8-4DC6-980A-5C371532E32B}" type="sibTrans" cxnId="{8E5D666C-8B6B-47C8-8B1B-07267CAC3D06}">
      <dgm:prSet/>
      <dgm:spPr/>
      <dgm:t>
        <a:bodyPr/>
        <a:lstStyle/>
        <a:p>
          <a:endParaRPr lang="en-US">
            <a:latin typeface="Arial" panose="020B0604020202020204" pitchFamily="34" charset="0"/>
            <a:cs typeface="Arial" panose="020B0604020202020204" pitchFamily="34" charset="0"/>
          </a:endParaRPr>
        </a:p>
      </dgm:t>
    </dgm:pt>
    <dgm:pt modelId="{B677BB55-A012-41D2-872F-5CFA2DBFB476}">
      <dgm:prSet/>
      <dgm:spPr/>
      <dgm:t>
        <a:bodyPr/>
        <a:lstStyle/>
        <a:p>
          <a:r>
            <a:rPr lang="en-GB">
              <a:latin typeface="Arial" panose="020B0604020202020204" pitchFamily="34" charset="0"/>
              <a:cs typeface="Arial" panose="020B0604020202020204" pitchFamily="34" charset="0"/>
            </a:rPr>
            <a:t>4 Clinical Governance and leadership</a:t>
          </a:r>
          <a:endParaRPr lang="en-US">
            <a:latin typeface="Arial" panose="020B0604020202020204" pitchFamily="34" charset="0"/>
            <a:cs typeface="Arial" panose="020B0604020202020204" pitchFamily="34" charset="0"/>
          </a:endParaRPr>
        </a:p>
      </dgm:t>
    </dgm:pt>
    <dgm:pt modelId="{8D15B000-571C-4339-873A-6E344BED78BD}" type="parTrans" cxnId="{20D4A9C9-B48D-4430-BB5D-4FF4A862FC81}">
      <dgm:prSet/>
      <dgm:spPr/>
      <dgm:t>
        <a:bodyPr/>
        <a:lstStyle/>
        <a:p>
          <a:endParaRPr lang="en-US">
            <a:latin typeface="Arial" panose="020B0604020202020204" pitchFamily="34" charset="0"/>
            <a:cs typeface="Arial" panose="020B0604020202020204" pitchFamily="34" charset="0"/>
          </a:endParaRPr>
        </a:p>
      </dgm:t>
    </dgm:pt>
    <dgm:pt modelId="{63596EC3-D132-4357-BCE2-D6A8DE4F34A6}" type="sibTrans" cxnId="{20D4A9C9-B48D-4430-BB5D-4FF4A862FC81}">
      <dgm:prSet/>
      <dgm:spPr/>
      <dgm:t>
        <a:bodyPr/>
        <a:lstStyle/>
        <a:p>
          <a:endParaRPr lang="en-US">
            <a:latin typeface="Arial" panose="020B0604020202020204" pitchFamily="34" charset="0"/>
            <a:cs typeface="Arial" panose="020B0604020202020204" pitchFamily="34" charset="0"/>
          </a:endParaRPr>
        </a:p>
      </dgm:t>
    </dgm:pt>
    <dgm:pt modelId="{4571530A-BE80-49DE-9445-D51380EEB344}">
      <dgm:prSet/>
      <dgm:spPr/>
      <dgm:t>
        <a:bodyPr/>
        <a:lstStyle/>
        <a:p>
          <a:r>
            <a:rPr lang="en-GB">
              <a:latin typeface="Arial" panose="020B0604020202020204" pitchFamily="34" charset="0"/>
              <a:cs typeface="Arial" panose="020B0604020202020204" pitchFamily="34" charset="0"/>
            </a:rPr>
            <a:t>5 Clinical Governance-Incident reporting and complaints </a:t>
          </a:r>
          <a:endParaRPr lang="en-US">
            <a:latin typeface="Arial" panose="020B0604020202020204" pitchFamily="34" charset="0"/>
            <a:cs typeface="Arial" panose="020B0604020202020204" pitchFamily="34" charset="0"/>
          </a:endParaRPr>
        </a:p>
      </dgm:t>
    </dgm:pt>
    <dgm:pt modelId="{B3B28DC1-56DA-4C04-9869-F49A41A94191}" type="parTrans" cxnId="{38DC2436-0A7B-43A6-9369-4807523D75F6}">
      <dgm:prSet/>
      <dgm:spPr/>
      <dgm:t>
        <a:bodyPr/>
        <a:lstStyle/>
        <a:p>
          <a:endParaRPr lang="en-US">
            <a:latin typeface="Arial" panose="020B0604020202020204" pitchFamily="34" charset="0"/>
            <a:cs typeface="Arial" panose="020B0604020202020204" pitchFamily="34" charset="0"/>
          </a:endParaRPr>
        </a:p>
      </dgm:t>
    </dgm:pt>
    <dgm:pt modelId="{91B1F61B-8AA1-44BC-89D1-A1FE416AC40E}" type="sibTrans" cxnId="{38DC2436-0A7B-43A6-9369-4807523D75F6}">
      <dgm:prSet/>
      <dgm:spPr/>
      <dgm:t>
        <a:bodyPr/>
        <a:lstStyle/>
        <a:p>
          <a:endParaRPr lang="en-US">
            <a:latin typeface="Arial" panose="020B0604020202020204" pitchFamily="34" charset="0"/>
            <a:cs typeface="Arial" panose="020B0604020202020204" pitchFamily="34" charset="0"/>
          </a:endParaRPr>
        </a:p>
      </dgm:t>
    </dgm:pt>
    <dgm:pt modelId="{A42DDF38-E0BF-4E3A-8497-A9C2CF67A9BB}">
      <dgm:prSet/>
      <dgm:spPr/>
      <dgm:t>
        <a:bodyPr/>
        <a:lstStyle/>
        <a:p>
          <a:r>
            <a:rPr lang="en-GB">
              <a:latin typeface="Arial" panose="020B0604020202020204" pitchFamily="34" charset="0"/>
              <a:cs typeface="Arial" panose="020B0604020202020204" pitchFamily="34" charset="0"/>
            </a:rPr>
            <a:t>6 Learning from maternal deaths</a:t>
          </a:r>
          <a:endParaRPr lang="en-US">
            <a:latin typeface="Arial" panose="020B0604020202020204" pitchFamily="34" charset="0"/>
            <a:cs typeface="Arial" panose="020B0604020202020204" pitchFamily="34" charset="0"/>
          </a:endParaRPr>
        </a:p>
      </dgm:t>
    </dgm:pt>
    <dgm:pt modelId="{34C7FCEE-1069-4747-B914-9D9A578C4B7D}" type="parTrans" cxnId="{81A7D75A-2C6D-4EFA-922E-0207B29E7DA3}">
      <dgm:prSet/>
      <dgm:spPr/>
      <dgm:t>
        <a:bodyPr/>
        <a:lstStyle/>
        <a:p>
          <a:endParaRPr lang="en-US">
            <a:latin typeface="Arial" panose="020B0604020202020204" pitchFamily="34" charset="0"/>
            <a:cs typeface="Arial" panose="020B0604020202020204" pitchFamily="34" charset="0"/>
          </a:endParaRPr>
        </a:p>
      </dgm:t>
    </dgm:pt>
    <dgm:pt modelId="{BE2AE6B1-EB28-4144-A7E4-B1AAECFB3BEB}" type="sibTrans" cxnId="{81A7D75A-2C6D-4EFA-922E-0207B29E7DA3}">
      <dgm:prSet/>
      <dgm:spPr/>
      <dgm:t>
        <a:bodyPr/>
        <a:lstStyle/>
        <a:p>
          <a:endParaRPr lang="en-US">
            <a:latin typeface="Arial" panose="020B0604020202020204" pitchFamily="34" charset="0"/>
            <a:cs typeface="Arial" panose="020B0604020202020204" pitchFamily="34" charset="0"/>
          </a:endParaRPr>
        </a:p>
      </dgm:t>
    </dgm:pt>
    <dgm:pt modelId="{220CA20C-F67F-4142-9815-885D81AE3800}">
      <dgm:prSet/>
      <dgm:spPr/>
      <dgm:t>
        <a:bodyPr/>
        <a:lstStyle/>
        <a:p>
          <a:r>
            <a:rPr lang="en-GB">
              <a:latin typeface="Arial" panose="020B0604020202020204" pitchFamily="34" charset="0"/>
              <a:cs typeface="Arial" panose="020B0604020202020204" pitchFamily="34" charset="0"/>
            </a:rPr>
            <a:t>7 MDT Training </a:t>
          </a:r>
          <a:endParaRPr lang="en-US">
            <a:latin typeface="Arial" panose="020B0604020202020204" pitchFamily="34" charset="0"/>
            <a:cs typeface="Arial" panose="020B0604020202020204" pitchFamily="34" charset="0"/>
          </a:endParaRPr>
        </a:p>
      </dgm:t>
    </dgm:pt>
    <dgm:pt modelId="{E1A0DAED-6E86-4255-BD45-37B35F6CF71E}" type="parTrans" cxnId="{854F9AAF-3ECB-4AF6-8E7C-39DE801D4B63}">
      <dgm:prSet/>
      <dgm:spPr/>
      <dgm:t>
        <a:bodyPr/>
        <a:lstStyle/>
        <a:p>
          <a:endParaRPr lang="en-US">
            <a:latin typeface="Arial" panose="020B0604020202020204" pitchFamily="34" charset="0"/>
            <a:cs typeface="Arial" panose="020B0604020202020204" pitchFamily="34" charset="0"/>
          </a:endParaRPr>
        </a:p>
      </dgm:t>
    </dgm:pt>
    <dgm:pt modelId="{05C6F055-A981-4B1D-9187-377F257349B2}" type="sibTrans" cxnId="{854F9AAF-3ECB-4AF6-8E7C-39DE801D4B63}">
      <dgm:prSet/>
      <dgm:spPr/>
      <dgm:t>
        <a:bodyPr/>
        <a:lstStyle/>
        <a:p>
          <a:endParaRPr lang="en-US">
            <a:latin typeface="Arial" panose="020B0604020202020204" pitchFamily="34" charset="0"/>
            <a:cs typeface="Arial" panose="020B0604020202020204" pitchFamily="34" charset="0"/>
          </a:endParaRPr>
        </a:p>
      </dgm:t>
    </dgm:pt>
    <dgm:pt modelId="{FB03F37D-D1C2-4C55-A115-56F9AD4AF136}">
      <dgm:prSet/>
      <dgm:spPr/>
      <dgm:t>
        <a:bodyPr/>
        <a:lstStyle/>
        <a:p>
          <a:r>
            <a:rPr lang="en-GB">
              <a:latin typeface="Arial" panose="020B0604020202020204" pitchFamily="34" charset="0"/>
              <a:cs typeface="Arial" panose="020B0604020202020204" pitchFamily="34" charset="0"/>
            </a:rPr>
            <a:t>8 Complex Antenatal Care</a:t>
          </a:r>
          <a:endParaRPr lang="en-US">
            <a:latin typeface="Arial" panose="020B0604020202020204" pitchFamily="34" charset="0"/>
            <a:cs typeface="Arial" panose="020B0604020202020204" pitchFamily="34" charset="0"/>
          </a:endParaRPr>
        </a:p>
      </dgm:t>
    </dgm:pt>
    <dgm:pt modelId="{A6515502-872F-4CDA-9B11-4BF972F48B15}" type="parTrans" cxnId="{2189A987-0DCA-4206-91AB-3B25F679891E}">
      <dgm:prSet/>
      <dgm:spPr/>
      <dgm:t>
        <a:bodyPr/>
        <a:lstStyle/>
        <a:p>
          <a:endParaRPr lang="en-US">
            <a:latin typeface="Arial" panose="020B0604020202020204" pitchFamily="34" charset="0"/>
            <a:cs typeface="Arial" panose="020B0604020202020204" pitchFamily="34" charset="0"/>
          </a:endParaRPr>
        </a:p>
      </dgm:t>
    </dgm:pt>
    <dgm:pt modelId="{09DF972E-9AFA-4FAE-B604-AA3A79A49A2E}" type="sibTrans" cxnId="{2189A987-0DCA-4206-91AB-3B25F679891E}">
      <dgm:prSet/>
      <dgm:spPr/>
      <dgm:t>
        <a:bodyPr/>
        <a:lstStyle/>
        <a:p>
          <a:endParaRPr lang="en-US">
            <a:latin typeface="Arial" panose="020B0604020202020204" pitchFamily="34" charset="0"/>
            <a:cs typeface="Arial" panose="020B0604020202020204" pitchFamily="34" charset="0"/>
          </a:endParaRPr>
        </a:p>
      </dgm:t>
    </dgm:pt>
    <dgm:pt modelId="{37CA8FA6-B25E-488D-B317-C484FBD99A00}">
      <dgm:prSet/>
      <dgm:spPr/>
      <dgm:t>
        <a:bodyPr/>
        <a:lstStyle/>
        <a:p>
          <a:r>
            <a:rPr lang="en-GB">
              <a:latin typeface="Arial" panose="020B0604020202020204" pitchFamily="34" charset="0"/>
              <a:cs typeface="Arial" panose="020B0604020202020204" pitchFamily="34" charset="0"/>
            </a:rPr>
            <a:t>9 Preterm Birth </a:t>
          </a:r>
          <a:endParaRPr lang="en-US">
            <a:latin typeface="Arial" panose="020B0604020202020204" pitchFamily="34" charset="0"/>
            <a:cs typeface="Arial" panose="020B0604020202020204" pitchFamily="34" charset="0"/>
          </a:endParaRPr>
        </a:p>
      </dgm:t>
    </dgm:pt>
    <dgm:pt modelId="{D482ECAC-BBBF-480B-B623-1B2A50545E6A}" type="parTrans" cxnId="{B74E02CA-6A19-4D95-B981-E6B278861543}">
      <dgm:prSet/>
      <dgm:spPr/>
      <dgm:t>
        <a:bodyPr/>
        <a:lstStyle/>
        <a:p>
          <a:endParaRPr lang="en-US">
            <a:latin typeface="Arial" panose="020B0604020202020204" pitchFamily="34" charset="0"/>
            <a:cs typeface="Arial" panose="020B0604020202020204" pitchFamily="34" charset="0"/>
          </a:endParaRPr>
        </a:p>
      </dgm:t>
    </dgm:pt>
    <dgm:pt modelId="{40729D43-344E-4F84-9C34-7BC65F083F63}" type="sibTrans" cxnId="{B74E02CA-6A19-4D95-B981-E6B278861543}">
      <dgm:prSet/>
      <dgm:spPr/>
      <dgm:t>
        <a:bodyPr/>
        <a:lstStyle/>
        <a:p>
          <a:endParaRPr lang="en-US">
            <a:latin typeface="Arial" panose="020B0604020202020204" pitchFamily="34" charset="0"/>
            <a:cs typeface="Arial" panose="020B0604020202020204" pitchFamily="34" charset="0"/>
          </a:endParaRPr>
        </a:p>
      </dgm:t>
    </dgm:pt>
    <dgm:pt modelId="{8934D07D-54B3-474F-90F8-305B3B629C8F}">
      <dgm:prSet/>
      <dgm:spPr/>
      <dgm:t>
        <a:bodyPr/>
        <a:lstStyle/>
        <a:p>
          <a:r>
            <a:rPr lang="en-GB">
              <a:latin typeface="Arial" panose="020B0604020202020204" pitchFamily="34" charset="0"/>
              <a:cs typeface="Arial" panose="020B0604020202020204" pitchFamily="34" charset="0"/>
            </a:rPr>
            <a:t>10 Labour and birth </a:t>
          </a:r>
          <a:endParaRPr lang="en-US">
            <a:latin typeface="Arial" panose="020B0604020202020204" pitchFamily="34" charset="0"/>
            <a:cs typeface="Arial" panose="020B0604020202020204" pitchFamily="34" charset="0"/>
          </a:endParaRPr>
        </a:p>
      </dgm:t>
    </dgm:pt>
    <dgm:pt modelId="{C9025E0A-D055-4C03-8BE3-31F47233B74D}" type="parTrans" cxnId="{C4FD88F4-4312-4FA7-8081-ED9A2187BF4E}">
      <dgm:prSet/>
      <dgm:spPr/>
      <dgm:t>
        <a:bodyPr/>
        <a:lstStyle/>
        <a:p>
          <a:endParaRPr lang="en-US">
            <a:latin typeface="Arial" panose="020B0604020202020204" pitchFamily="34" charset="0"/>
            <a:cs typeface="Arial" panose="020B0604020202020204" pitchFamily="34" charset="0"/>
          </a:endParaRPr>
        </a:p>
      </dgm:t>
    </dgm:pt>
    <dgm:pt modelId="{3E5F97DD-35B7-4FF2-8DCC-C29EDED5D1FE}" type="sibTrans" cxnId="{C4FD88F4-4312-4FA7-8081-ED9A2187BF4E}">
      <dgm:prSet/>
      <dgm:spPr/>
      <dgm:t>
        <a:bodyPr/>
        <a:lstStyle/>
        <a:p>
          <a:endParaRPr lang="en-US">
            <a:latin typeface="Arial" panose="020B0604020202020204" pitchFamily="34" charset="0"/>
            <a:cs typeface="Arial" panose="020B0604020202020204" pitchFamily="34" charset="0"/>
          </a:endParaRPr>
        </a:p>
      </dgm:t>
    </dgm:pt>
    <dgm:pt modelId="{1B2B64D5-D57B-4007-A3A1-9AEF0A2DE44C}">
      <dgm:prSet/>
      <dgm:spPr/>
      <dgm:t>
        <a:bodyPr/>
        <a:lstStyle/>
        <a:p>
          <a:r>
            <a:rPr lang="en-GB">
              <a:latin typeface="Arial" panose="020B0604020202020204" pitchFamily="34" charset="0"/>
              <a:cs typeface="Arial" panose="020B0604020202020204" pitchFamily="34" charset="0"/>
            </a:rPr>
            <a:t>11 Obstetric anaesthesia </a:t>
          </a:r>
          <a:endParaRPr lang="en-US">
            <a:latin typeface="Arial" panose="020B0604020202020204" pitchFamily="34" charset="0"/>
            <a:cs typeface="Arial" panose="020B0604020202020204" pitchFamily="34" charset="0"/>
          </a:endParaRPr>
        </a:p>
      </dgm:t>
    </dgm:pt>
    <dgm:pt modelId="{3DE7E164-3889-4E22-AA12-33694087114E}" type="parTrans" cxnId="{847D8143-189D-49D6-8B05-7818B32E8FB3}">
      <dgm:prSet/>
      <dgm:spPr/>
      <dgm:t>
        <a:bodyPr/>
        <a:lstStyle/>
        <a:p>
          <a:endParaRPr lang="en-US">
            <a:latin typeface="Arial" panose="020B0604020202020204" pitchFamily="34" charset="0"/>
            <a:cs typeface="Arial" panose="020B0604020202020204" pitchFamily="34" charset="0"/>
          </a:endParaRPr>
        </a:p>
      </dgm:t>
    </dgm:pt>
    <dgm:pt modelId="{8EC176A0-CC11-46A3-BC27-AA70586CC206}" type="sibTrans" cxnId="{847D8143-189D-49D6-8B05-7818B32E8FB3}">
      <dgm:prSet/>
      <dgm:spPr/>
      <dgm:t>
        <a:bodyPr/>
        <a:lstStyle/>
        <a:p>
          <a:endParaRPr lang="en-US">
            <a:latin typeface="Arial" panose="020B0604020202020204" pitchFamily="34" charset="0"/>
            <a:cs typeface="Arial" panose="020B0604020202020204" pitchFamily="34" charset="0"/>
          </a:endParaRPr>
        </a:p>
      </dgm:t>
    </dgm:pt>
    <dgm:pt modelId="{82DB8537-3E18-41E8-83CC-AB4266D1C761}">
      <dgm:prSet/>
      <dgm:spPr/>
      <dgm:t>
        <a:bodyPr/>
        <a:lstStyle/>
        <a:p>
          <a:r>
            <a:rPr lang="en-GB">
              <a:latin typeface="Arial" panose="020B0604020202020204" pitchFamily="34" charset="0"/>
              <a:cs typeface="Arial" panose="020B0604020202020204" pitchFamily="34" charset="0"/>
            </a:rPr>
            <a:t>12vPN Care </a:t>
          </a:r>
          <a:endParaRPr lang="en-US">
            <a:latin typeface="Arial" panose="020B0604020202020204" pitchFamily="34" charset="0"/>
            <a:cs typeface="Arial" panose="020B0604020202020204" pitchFamily="34" charset="0"/>
          </a:endParaRPr>
        </a:p>
      </dgm:t>
    </dgm:pt>
    <dgm:pt modelId="{DE731196-516A-4578-A607-5FDDCA1B181A}" type="parTrans" cxnId="{3A7D3D7A-3D9E-4A3A-ABDA-14A4A02F6E72}">
      <dgm:prSet/>
      <dgm:spPr/>
      <dgm:t>
        <a:bodyPr/>
        <a:lstStyle/>
        <a:p>
          <a:endParaRPr lang="en-US">
            <a:latin typeface="Arial" panose="020B0604020202020204" pitchFamily="34" charset="0"/>
            <a:cs typeface="Arial" panose="020B0604020202020204" pitchFamily="34" charset="0"/>
          </a:endParaRPr>
        </a:p>
      </dgm:t>
    </dgm:pt>
    <dgm:pt modelId="{8C996C2B-7AAB-4DAF-AB83-1F9E25335220}" type="sibTrans" cxnId="{3A7D3D7A-3D9E-4A3A-ABDA-14A4A02F6E72}">
      <dgm:prSet/>
      <dgm:spPr/>
      <dgm:t>
        <a:bodyPr/>
        <a:lstStyle/>
        <a:p>
          <a:endParaRPr lang="en-US">
            <a:latin typeface="Arial" panose="020B0604020202020204" pitchFamily="34" charset="0"/>
            <a:cs typeface="Arial" panose="020B0604020202020204" pitchFamily="34" charset="0"/>
          </a:endParaRPr>
        </a:p>
      </dgm:t>
    </dgm:pt>
    <dgm:pt modelId="{80ED79BE-B576-466C-9294-7055BC5E7750}">
      <dgm:prSet/>
      <dgm:spPr/>
      <dgm:t>
        <a:bodyPr/>
        <a:lstStyle/>
        <a:p>
          <a:r>
            <a:rPr lang="en-GB">
              <a:latin typeface="Arial" panose="020B0604020202020204" pitchFamily="34" charset="0"/>
              <a:cs typeface="Arial" panose="020B0604020202020204" pitchFamily="34" charset="0"/>
            </a:rPr>
            <a:t>13 Bereavement Care</a:t>
          </a:r>
          <a:endParaRPr lang="en-US">
            <a:latin typeface="Arial" panose="020B0604020202020204" pitchFamily="34" charset="0"/>
            <a:cs typeface="Arial" panose="020B0604020202020204" pitchFamily="34" charset="0"/>
          </a:endParaRPr>
        </a:p>
      </dgm:t>
    </dgm:pt>
    <dgm:pt modelId="{C807D6C1-FE28-4922-B6CA-7276AE6B404F}" type="parTrans" cxnId="{983EDD19-9C54-4BE4-B9E8-26A57E960B50}">
      <dgm:prSet/>
      <dgm:spPr/>
      <dgm:t>
        <a:bodyPr/>
        <a:lstStyle/>
        <a:p>
          <a:endParaRPr lang="en-US">
            <a:latin typeface="Arial" panose="020B0604020202020204" pitchFamily="34" charset="0"/>
            <a:cs typeface="Arial" panose="020B0604020202020204" pitchFamily="34" charset="0"/>
          </a:endParaRPr>
        </a:p>
      </dgm:t>
    </dgm:pt>
    <dgm:pt modelId="{DAB34A8A-1D65-4866-8CDD-AD9C09572A49}" type="sibTrans" cxnId="{983EDD19-9C54-4BE4-B9E8-26A57E960B50}">
      <dgm:prSet/>
      <dgm:spPr/>
      <dgm:t>
        <a:bodyPr/>
        <a:lstStyle/>
        <a:p>
          <a:endParaRPr lang="en-US">
            <a:latin typeface="Arial" panose="020B0604020202020204" pitchFamily="34" charset="0"/>
            <a:cs typeface="Arial" panose="020B0604020202020204" pitchFamily="34" charset="0"/>
          </a:endParaRPr>
        </a:p>
      </dgm:t>
    </dgm:pt>
    <dgm:pt modelId="{A7B7C008-215A-4247-8F4F-6CFBE8B6A5FC}">
      <dgm:prSet/>
      <dgm:spPr/>
      <dgm:t>
        <a:bodyPr/>
        <a:lstStyle/>
        <a:p>
          <a:r>
            <a:rPr lang="en-GB">
              <a:latin typeface="Arial" panose="020B0604020202020204" pitchFamily="34" charset="0"/>
              <a:cs typeface="Arial" panose="020B0604020202020204" pitchFamily="34" charset="0"/>
            </a:rPr>
            <a:t>14 Neonatal Care </a:t>
          </a:r>
          <a:endParaRPr lang="en-US">
            <a:latin typeface="Arial" panose="020B0604020202020204" pitchFamily="34" charset="0"/>
            <a:cs typeface="Arial" panose="020B0604020202020204" pitchFamily="34" charset="0"/>
          </a:endParaRPr>
        </a:p>
      </dgm:t>
    </dgm:pt>
    <dgm:pt modelId="{A491F87A-115B-4F0E-8778-50B52F631847}" type="parTrans" cxnId="{CB2ACEB8-EC9E-4DEE-9EF3-B6401780AEAE}">
      <dgm:prSet/>
      <dgm:spPr/>
      <dgm:t>
        <a:bodyPr/>
        <a:lstStyle/>
        <a:p>
          <a:endParaRPr lang="en-US">
            <a:latin typeface="Arial" panose="020B0604020202020204" pitchFamily="34" charset="0"/>
            <a:cs typeface="Arial" panose="020B0604020202020204" pitchFamily="34" charset="0"/>
          </a:endParaRPr>
        </a:p>
      </dgm:t>
    </dgm:pt>
    <dgm:pt modelId="{1B2348BE-8989-4E5A-B3F6-1EFA92E91501}" type="sibTrans" cxnId="{CB2ACEB8-EC9E-4DEE-9EF3-B6401780AEAE}">
      <dgm:prSet/>
      <dgm:spPr/>
      <dgm:t>
        <a:bodyPr/>
        <a:lstStyle/>
        <a:p>
          <a:endParaRPr lang="en-US">
            <a:latin typeface="Arial" panose="020B0604020202020204" pitchFamily="34" charset="0"/>
            <a:cs typeface="Arial" panose="020B0604020202020204" pitchFamily="34" charset="0"/>
          </a:endParaRPr>
        </a:p>
      </dgm:t>
    </dgm:pt>
    <dgm:pt modelId="{871240B9-0CFC-49CD-A9ED-1EEBD2C0D7AA}">
      <dgm:prSet/>
      <dgm:spPr/>
      <dgm:t>
        <a:bodyPr/>
        <a:lstStyle/>
        <a:p>
          <a:r>
            <a:rPr lang="en-GB">
              <a:latin typeface="Arial" panose="020B0604020202020204" pitchFamily="34" charset="0"/>
              <a:cs typeface="Arial" panose="020B0604020202020204" pitchFamily="34" charset="0"/>
            </a:rPr>
            <a:t>15 Supporting families </a:t>
          </a:r>
          <a:endParaRPr lang="en-US">
            <a:latin typeface="Arial" panose="020B0604020202020204" pitchFamily="34" charset="0"/>
            <a:cs typeface="Arial" panose="020B0604020202020204" pitchFamily="34" charset="0"/>
          </a:endParaRPr>
        </a:p>
      </dgm:t>
    </dgm:pt>
    <dgm:pt modelId="{468FED66-301E-48A0-93C7-D7D28AFA901A}" type="parTrans" cxnId="{2B53E6EF-CAD9-45C0-BC56-FC6809924266}">
      <dgm:prSet/>
      <dgm:spPr/>
      <dgm:t>
        <a:bodyPr/>
        <a:lstStyle/>
        <a:p>
          <a:endParaRPr lang="en-US">
            <a:latin typeface="Arial" panose="020B0604020202020204" pitchFamily="34" charset="0"/>
            <a:cs typeface="Arial" panose="020B0604020202020204" pitchFamily="34" charset="0"/>
          </a:endParaRPr>
        </a:p>
      </dgm:t>
    </dgm:pt>
    <dgm:pt modelId="{D15AE9E8-E39F-452F-8DF7-1476096CDE0C}" type="sibTrans" cxnId="{2B53E6EF-CAD9-45C0-BC56-FC6809924266}">
      <dgm:prSet/>
      <dgm:spPr/>
      <dgm:t>
        <a:bodyPr/>
        <a:lstStyle/>
        <a:p>
          <a:endParaRPr lang="en-US">
            <a:latin typeface="Arial" panose="020B0604020202020204" pitchFamily="34" charset="0"/>
            <a:cs typeface="Arial" panose="020B0604020202020204" pitchFamily="34" charset="0"/>
          </a:endParaRPr>
        </a:p>
      </dgm:t>
    </dgm:pt>
    <dgm:pt modelId="{BB6F124F-06D7-42F8-8E05-C1FE079C574D}" type="pres">
      <dgm:prSet presAssocID="{D2232013-A413-4644-B162-3539956960F2}" presName="diagram" presStyleCnt="0">
        <dgm:presLayoutVars>
          <dgm:dir/>
          <dgm:resizeHandles val="exact"/>
        </dgm:presLayoutVars>
      </dgm:prSet>
      <dgm:spPr/>
    </dgm:pt>
    <dgm:pt modelId="{B00050CD-525C-426F-A3E1-96B74AEB6351}" type="pres">
      <dgm:prSet presAssocID="{21DF7718-D521-4261-AA19-0E83F24BADFA}" presName="node" presStyleLbl="node1" presStyleIdx="0" presStyleCnt="15">
        <dgm:presLayoutVars>
          <dgm:bulletEnabled val="1"/>
        </dgm:presLayoutVars>
      </dgm:prSet>
      <dgm:spPr/>
    </dgm:pt>
    <dgm:pt modelId="{5498D47F-8F13-4D8B-8CEF-762D809826B7}" type="pres">
      <dgm:prSet presAssocID="{26F7F435-B9D5-4562-98EE-DA8131D6035B}" presName="sibTrans" presStyleCnt="0"/>
      <dgm:spPr/>
    </dgm:pt>
    <dgm:pt modelId="{66E55ACF-CD0C-4A37-8DFF-504EF81F60B6}" type="pres">
      <dgm:prSet presAssocID="{3C30AE5A-97D5-4991-BD2A-67B565B24951}" presName="node" presStyleLbl="node1" presStyleIdx="1" presStyleCnt="15">
        <dgm:presLayoutVars>
          <dgm:bulletEnabled val="1"/>
        </dgm:presLayoutVars>
      </dgm:prSet>
      <dgm:spPr/>
    </dgm:pt>
    <dgm:pt modelId="{CAC58524-E2A0-482C-9E58-DADF577B36B2}" type="pres">
      <dgm:prSet presAssocID="{9F2BB5EB-A5EB-4AF1-8324-309442C3ADE7}" presName="sibTrans" presStyleCnt="0"/>
      <dgm:spPr/>
    </dgm:pt>
    <dgm:pt modelId="{CB7A5106-3B43-4D01-9826-F88CAA68EB67}" type="pres">
      <dgm:prSet presAssocID="{C7AE700E-E584-434D-8FBA-0EE26015940E}" presName="node" presStyleLbl="node1" presStyleIdx="2" presStyleCnt="15">
        <dgm:presLayoutVars>
          <dgm:bulletEnabled val="1"/>
        </dgm:presLayoutVars>
      </dgm:prSet>
      <dgm:spPr/>
    </dgm:pt>
    <dgm:pt modelId="{A1281DDE-38FE-4857-8EDD-0772AA4FB78F}" type="pres">
      <dgm:prSet presAssocID="{A2D654C1-82B8-4DC6-980A-5C371532E32B}" presName="sibTrans" presStyleCnt="0"/>
      <dgm:spPr/>
    </dgm:pt>
    <dgm:pt modelId="{E08D6CF4-51CD-40B8-8664-D2AFC0596AD0}" type="pres">
      <dgm:prSet presAssocID="{B677BB55-A012-41D2-872F-5CFA2DBFB476}" presName="node" presStyleLbl="node1" presStyleIdx="3" presStyleCnt="15">
        <dgm:presLayoutVars>
          <dgm:bulletEnabled val="1"/>
        </dgm:presLayoutVars>
      </dgm:prSet>
      <dgm:spPr/>
    </dgm:pt>
    <dgm:pt modelId="{68980000-DC5C-480F-B4BA-55D6E480EC96}" type="pres">
      <dgm:prSet presAssocID="{63596EC3-D132-4357-BCE2-D6A8DE4F34A6}" presName="sibTrans" presStyleCnt="0"/>
      <dgm:spPr/>
    </dgm:pt>
    <dgm:pt modelId="{7C39DCA4-9452-4849-9AFB-101567C0647E}" type="pres">
      <dgm:prSet presAssocID="{4571530A-BE80-49DE-9445-D51380EEB344}" presName="node" presStyleLbl="node1" presStyleIdx="4" presStyleCnt="15">
        <dgm:presLayoutVars>
          <dgm:bulletEnabled val="1"/>
        </dgm:presLayoutVars>
      </dgm:prSet>
      <dgm:spPr/>
    </dgm:pt>
    <dgm:pt modelId="{92B23E34-89BD-4EB0-9D25-C9A6A56F138E}" type="pres">
      <dgm:prSet presAssocID="{91B1F61B-8AA1-44BC-89D1-A1FE416AC40E}" presName="sibTrans" presStyleCnt="0"/>
      <dgm:spPr/>
    </dgm:pt>
    <dgm:pt modelId="{7E82827B-8693-4A82-982E-C411C85E5F33}" type="pres">
      <dgm:prSet presAssocID="{A42DDF38-E0BF-4E3A-8497-A9C2CF67A9BB}" presName="node" presStyleLbl="node1" presStyleIdx="5" presStyleCnt="15">
        <dgm:presLayoutVars>
          <dgm:bulletEnabled val="1"/>
        </dgm:presLayoutVars>
      </dgm:prSet>
      <dgm:spPr/>
    </dgm:pt>
    <dgm:pt modelId="{1070E444-A90C-4617-807F-A7D1AE113F0F}" type="pres">
      <dgm:prSet presAssocID="{BE2AE6B1-EB28-4144-A7E4-B1AAECFB3BEB}" presName="sibTrans" presStyleCnt="0"/>
      <dgm:spPr/>
    </dgm:pt>
    <dgm:pt modelId="{7CD00822-340C-4169-B373-A6FB97DE7FA9}" type="pres">
      <dgm:prSet presAssocID="{220CA20C-F67F-4142-9815-885D81AE3800}" presName="node" presStyleLbl="node1" presStyleIdx="6" presStyleCnt="15">
        <dgm:presLayoutVars>
          <dgm:bulletEnabled val="1"/>
        </dgm:presLayoutVars>
      </dgm:prSet>
      <dgm:spPr/>
    </dgm:pt>
    <dgm:pt modelId="{8CC4757A-FD4A-48E8-8275-49CADF6C1625}" type="pres">
      <dgm:prSet presAssocID="{05C6F055-A981-4B1D-9187-377F257349B2}" presName="sibTrans" presStyleCnt="0"/>
      <dgm:spPr/>
    </dgm:pt>
    <dgm:pt modelId="{14FB6A47-03CC-478D-BBE3-C90202E8D446}" type="pres">
      <dgm:prSet presAssocID="{FB03F37D-D1C2-4C55-A115-56F9AD4AF136}" presName="node" presStyleLbl="node1" presStyleIdx="7" presStyleCnt="15">
        <dgm:presLayoutVars>
          <dgm:bulletEnabled val="1"/>
        </dgm:presLayoutVars>
      </dgm:prSet>
      <dgm:spPr/>
    </dgm:pt>
    <dgm:pt modelId="{953F98D4-7139-478B-BF58-4D61E5022F23}" type="pres">
      <dgm:prSet presAssocID="{09DF972E-9AFA-4FAE-B604-AA3A79A49A2E}" presName="sibTrans" presStyleCnt="0"/>
      <dgm:spPr/>
    </dgm:pt>
    <dgm:pt modelId="{930848C3-4C78-416D-BA9D-FCBBF4D4FDEC}" type="pres">
      <dgm:prSet presAssocID="{37CA8FA6-B25E-488D-B317-C484FBD99A00}" presName="node" presStyleLbl="node1" presStyleIdx="8" presStyleCnt="15">
        <dgm:presLayoutVars>
          <dgm:bulletEnabled val="1"/>
        </dgm:presLayoutVars>
      </dgm:prSet>
      <dgm:spPr/>
    </dgm:pt>
    <dgm:pt modelId="{CDD9849E-91DF-4A41-AF91-0233ACCE1F5B}" type="pres">
      <dgm:prSet presAssocID="{40729D43-344E-4F84-9C34-7BC65F083F63}" presName="sibTrans" presStyleCnt="0"/>
      <dgm:spPr/>
    </dgm:pt>
    <dgm:pt modelId="{00555CC0-0D01-4DDA-8DBB-8655D2B28776}" type="pres">
      <dgm:prSet presAssocID="{8934D07D-54B3-474F-90F8-305B3B629C8F}" presName="node" presStyleLbl="node1" presStyleIdx="9" presStyleCnt="15">
        <dgm:presLayoutVars>
          <dgm:bulletEnabled val="1"/>
        </dgm:presLayoutVars>
      </dgm:prSet>
      <dgm:spPr/>
    </dgm:pt>
    <dgm:pt modelId="{122FB78B-C6C5-47D5-B3C3-644BDD9A524E}" type="pres">
      <dgm:prSet presAssocID="{3E5F97DD-35B7-4FF2-8DCC-C29EDED5D1FE}" presName="sibTrans" presStyleCnt="0"/>
      <dgm:spPr/>
    </dgm:pt>
    <dgm:pt modelId="{FCA8F6AE-A14E-41F2-81EA-A13D3D8C5182}" type="pres">
      <dgm:prSet presAssocID="{1B2B64D5-D57B-4007-A3A1-9AEF0A2DE44C}" presName="node" presStyleLbl="node1" presStyleIdx="10" presStyleCnt="15">
        <dgm:presLayoutVars>
          <dgm:bulletEnabled val="1"/>
        </dgm:presLayoutVars>
      </dgm:prSet>
      <dgm:spPr/>
    </dgm:pt>
    <dgm:pt modelId="{045E4C94-B8D3-473F-945A-536AF084C449}" type="pres">
      <dgm:prSet presAssocID="{8EC176A0-CC11-46A3-BC27-AA70586CC206}" presName="sibTrans" presStyleCnt="0"/>
      <dgm:spPr/>
    </dgm:pt>
    <dgm:pt modelId="{755FAE76-D37C-47B8-810F-8A7583B6B1A0}" type="pres">
      <dgm:prSet presAssocID="{82DB8537-3E18-41E8-83CC-AB4266D1C761}" presName="node" presStyleLbl="node1" presStyleIdx="11" presStyleCnt="15">
        <dgm:presLayoutVars>
          <dgm:bulletEnabled val="1"/>
        </dgm:presLayoutVars>
      </dgm:prSet>
      <dgm:spPr/>
    </dgm:pt>
    <dgm:pt modelId="{7B4DB463-CE0B-4E74-8B83-6413AE8C96C3}" type="pres">
      <dgm:prSet presAssocID="{8C996C2B-7AAB-4DAF-AB83-1F9E25335220}" presName="sibTrans" presStyleCnt="0"/>
      <dgm:spPr/>
    </dgm:pt>
    <dgm:pt modelId="{1B404E88-F14B-4DE6-9DBB-E68BE1EC7AD9}" type="pres">
      <dgm:prSet presAssocID="{80ED79BE-B576-466C-9294-7055BC5E7750}" presName="node" presStyleLbl="node1" presStyleIdx="12" presStyleCnt="15">
        <dgm:presLayoutVars>
          <dgm:bulletEnabled val="1"/>
        </dgm:presLayoutVars>
      </dgm:prSet>
      <dgm:spPr/>
    </dgm:pt>
    <dgm:pt modelId="{4C572A67-281B-46E3-BE23-5042349DD3AA}" type="pres">
      <dgm:prSet presAssocID="{DAB34A8A-1D65-4866-8CDD-AD9C09572A49}" presName="sibTrans" presStyleCnt="0"/>
      <dgm:spPr/>
    </dgm:pt>
    <dgm:pt modelId="{22A13934-EF53-43C7-8E76-EA779E7BDA07}" type="pres">
      <dgm:prSet presAssocID="{A7B7C008-215A-4247-8F4F-6CFBE8B6A5FC}" presName="node" presStyleLbl="node1" presStyleIdx="13" presStyleCnt="15">
        <dgm:presLayoutVars>
          <dgm:bulletEnabled val="1"/>
        </dgm:presLayoutVars>
      </dgm:prSet>
      <dgm:spPr/>
    </dgm:pt>
    <dgm:pt modelId="{A3622A09-C864-46CA-8611-E157CC57BF4C}" type="pres">
      <dgm:prSet presAssocID="{1B2348BE-8989-4E5A-B3F6-1EFA92E91501}" presName="sibTrans" presStyleCnt="0"/>
      <dgm:spPr/>
    </dgm:pt>
    <dgm:pt modelId="{EF262BBE-7738-4117-A704-47D35E2CEAC8}" type="pres">
      <dgm:prSet presAssocID="{871240B9-0CFC-49CD-A9ED-1EEBD2C0D7AA}" presName="node" presStyleLbl="node1" presStyleIdx="14" presStyleCnt="15">
        <dgm:presLayoutVars>
          <dgm:bulletEnabled val="1"/>
        </dgm:presLayoutVars>
      </dgm:prSet>
      <dgm:spPr/>
    </dgm:pt>
  </dgm:ptLst>
  <dgm:cxnLst>
    <dgm:cxn modelId="{8369B30C-CCE9-411B-A993-93F44806B672}" type="presOf" srcId="{37CA8FA6-B25E-488D-B317-C484FBD99A00}" destId="{930848C3-4C78-416D-BA9D-FCBBF4D4FDEC}" srcOrd="0" destOrd="0" presId="urn:microsoft.com/office/officeart/2005/8/layout/default"/>
    <dgm:cxn modelId="{14F48A10-13D9-487B-BC95-06516C6401E2}" type="presOf" srcId="{871240B9-0CFC-49CD-A9ED-1EEBD2C0D7AA}" destId="{EF262BBE-7738-4117-A704-47D35E2CEAC8}" srcOrd="0" destOrd="0" presId="urn:microsoft.com/office/officeart/2005/8/layout/default"/>
    <dgm:cxn modelId="{983EDD19-9C54-4BE4-B9E8-26A57E960B50}" srcId="{D2232013-A413-4644-B162-3539956960F2}" destId="{80ED79BE-B576-466C-9294-7055BC5E7750}" srcOrd="12" destOrd="0" parTransId="{C807D6C1-FE28-4922-B6CA-7276AE6B404F}" sibTransId="{DAB34A8A-1D65-4866-8CDD-AD9C09572A49}"/>
    <dgm:cxn modelId="{CB1A001A-6230-4E21-8E9D-EBB264A19D82}" type="presOf" srcId="{C7AE700E-E584-434D-8FBA-0EE26015940E}" destId="{CB7A5106-3B43-4D01-9826-F88CAA68EB67}" srcOrd="0" destOrd="0" presId="urn:microsoft.com/office/officeart/2005/8/layout/default"/>
    <dgm:cxn modelId="{38DC2436-0A7B-43A6-9369-4807523D75F6}" srcId="{D2232013-A413-4644-B162-3539956960F2}" destId="{4571530A-BE80-49DE-9445-D51380EEB344}" srcOrd="4" destOrd="0" parTransId="{B3B28DC1-56DA-4C04-9869-F49A41A94191}" sibTransId="{91B1F61B-8AA1-44BC-89D1-A1FE416AC40E}"/>
    <dgm:cxn modelId="{278BF93C-64CC-4571-9381-3FAF95038B17}" type="presOf" srcId="{8934D07D-54B3-474F-90F8-305B3B629C8F}" destId="{00555CC0-0D01-4DDA-8DBB-8655D2B28776}" srcOrd="0" destOrd="0" presId="urn:microsoft.com/office/officeart/2005/8/layout/default"/>
    <dgm:cxn modelId="{B3273E61-5800-4E5C-8DCA-0678F3713914}" srcId="{D2232013-A413-4644-B162-3539956960F2}" destId="{21DF7718-D521-4261-AA19-0E83F24BADFA}" srcOrd="0" destOrd="0" parTransId="{F324F0B9-8A22-4BB6-866F-E3ECC8F68172}" sibTransId="{26F7F435-B9D5-4562-98EE-DA8131D6035B}"/>
    <dgm:cxn modelId="{847D8143-189D-49D6-8B05-7818B32E8FB3}" srcId="{D2232013-A413-4644-B162-3539956960F2}" destId="{1B2B64D5-D57B-4007-A3A1-9AEF0A2DE44C}" srcOrd="10" destOrd="0" parTransId="{3DE7E164-3889-4E22-AA12-33694087114E}" sibTransId="{8EC176A0-CC11-46A3-BC27-AA70586CC206}"/>
    <dgm:cxn modelId="{AFC78B68-E1E2-410E-B464-E0CBC66CD81B}" type="presOf" srcId="{82DB8537-3E18-41E8-83CC-AB4266D1C761}" destId="{755FAE76-D37C-47B8-810F-8A7583B6B1A0}" srcOrd="0" destOrd="0" presId="urn:microsoft.com/office/officeart/2005/8/layout/default"/>
    <dgm:cxn modelId="{1CE0EA4A-55D9-4F84-A747-A5E0D5B621D5}" type="presOf" srcId="{FB03F37D-D1C2-4C55-A115-56F9AD4AF136}" destId="{14FB6A47-03CC-478D-BBE3-C90202E8D446}" srcOrd="0" destOrd="0" presId="urn:microsoft.com/office/officeart/2005/8/layout/default"/>
    <dgm:cxn modelId="{8E5D666C-8B6B-47C8-8B1B-07267CAC3D06}" srcId="{D2232013-A413-4644-B162-3539956960F2}" destId="{C7AE700E-E584-434D-8FBA-0EE26015940E}" srcOrd="2" destOrd="0" parTransId="{B2C0E162-F142-4575-AB30-6D650EAAD8E1}" sibTransId="{A2D654C1-82B8-4DC6-980A-5C371532E32B}"/>
    <dgm:cxn modelId="{BF3B8654-4BB4-40A8-A362-266143F8E741}" type="presOf" srcId="{A7B7C008-215A-4247-8F4F-6CFBE8B6A5FC}" destId="{22A13934-EF53-43C7-8E76-EA779E7BDA07}" srcOrd="0" destOrd="0" presId="urn:microsoft.com/office/officeart/2005/8/layout/default"/>
    <dgm:cxn modelId="{29C9C175-8465-43E9-9253-7D063672EB1B}" type="presOf" srcId="{B677BB55-A012-41D2-872F-5CFA2DBFB476}" destId="{E08D6CF4-51CD-40B8-8664-D2AFC0596AD0}" srcOrd="0" destOrd="0" presId="urn:microsoft.com/office/officeart/2005/8/layout/default"/>
    <dgm:cxn modelId="{1D7AEF76-F1AE-4F19-9A70-A54ECD487050}" type="presOf" srcId="{80ED79BE-B576-466C-9294-7055BC5E7750}" destId="{1B404E88-F14B-4DE6-9DBB-E68BE1EC7AD9}" srcOrd="0" destOrd="0" presId="urn:microsoft.com/office/officeart/2005/8/layout/default"/>
    <dgm:cxn modelId="{3A7D3D7A-3D9E-4A3A-ABDA-14A4A02F6E72}" srcId="{D2232013-A413-4644-B162-3539956960F2}" destId="{82DB8537-3E18-41E8-83CC-AB4266D1C761}" srcOrd="11" destOrd="0" parTransId="{DE731196-516A-4578-A607-5FDDCA1B181A}" sibTransId="{8C996C2B-7AAB-4DAF-AB83-1F9E25335220}"/>
    <dgm:cxn modelId="{81A7D75A-2C6D-4EFA-922E-0207B29E7DA3}" srcId="{D2232013-A413-4644-B162-3539956960F2}" destId="{A42DDF38-E0BF-4E3A-8497-A9C2CF67A9BB}" srcOrd="5" destOrd="0" parTransId="{34C7FCEE-1069-4747-B914-9D9A578C4B7D}" sibTransId="{BE2AE6B1-EB28-4144-A7E4-B1AAECFB3BEB}"/>
    <dgm:cxn modelId="{08B20E82-3EFB-41B4-BA2D-46854718E444}" type="presOf" srcId="{A42DDF38-E0BF-4E3A-8497-A9C2CF67A9BB}" destId="{7E82827B-8693-4A82-982E-C411C85E5F33}" srcOrd="0" destOrd="0" presId="urn:microsoft.com/office/officeart/2005/8/layout/default"/>
    <dgm:cxn modelId="{2189A987-0DCA-4206-91AB-3B25F679891E}" srcId="{D2232013-A413-4644-B162-3539956960F2}" destId="{FB03F37D-D1C2-4C55-A115-56F9AD4AF136}" srcOrd="7" destOrd="0" parTransId="{A6515502-872F-4CDA-9B11-4BF972F48B15}" sibTransId="{09DF972E-9AFA-4FAE-B604-AA3A79A49A2E}"/>
    <dgm:cxn modelId="{C8244D8E-38B3-4953-B964-47D1F2396769}" type="presOf" srcId="{D2232013-A413-4644-B162-3539956960F2}" destId="{BB6F124F-06D7-42F8-8E05-C1FE079C574D}" srcOrd="0" destOrd="0" presId="urn:microsoft.com/office/officeart/2005/8/layout/default"/>
    <dgm:cxn modelId="{C90401A1-3FD4-4C33-B17F-97D6500911D0}" srcId="{D2232013-A413-4644-B162-3539956960F2}" destId="{3C30AE5A-97D5-4991-BD2A-67B565B24951}" srcOrd="1" destOrd="0" parTransId="{061BE8B8-CE36-4A3E-904B-0945DF29C3D8}" sibTransId="{9F2BB5EB-A5EB-4AF1-8324-309442C3ADE7}"/>
    <dgm:cxn modelId="{854F9AAF-3ECB-4AF6-8E7C-39DE801D4B63}" srcId="{D2232013-A413-4644-B162-3539956960F2}" destId="{220CA20C-F67F-4142-9815-885D81AE3800}" srcOrd="6" destOrd="0" parTransId="{E1A0DAED-6E86-4255-BD45-37B35F6CF71E}" sibTransId="{05C6F055-A981-4B1D-9187-377F257349B2}"/>
    <dgm:cxn modelId="{CB2ACEB8-EC9E-4DEE-9EF3-B6401780AEAE}" srcId="{D2232013-A413-4644-B162-3539956960F2}" destId="{A7B7C008-215A-4247-8F4F-6CFBE8B6A5FC}" srcOrd="13" destOrd="0" parTransId="{A491F87A-115B-4F0E-8778-50B52F631847}" sibTransId="{1B2348BE-8989-4E5A-B3F6-1EFA92E91501}"/>
    <dgm:cxn modelId="{8AD237B9-7D4B-4462-8166-F67ECD19F358}" type="presOf" srcId="{3C30AE5A-97D5-4991-BD2A-67B565B24951}" destId="{66E55ACF-CD0C-4A37-8DFF-504EF81F60B6}" srcOrd="0" destOrd="0" presId="urn:microsoft.com/office/officeart/2005/8/layout/default"/>
    <dgm:cxn modelId="{20D4A9C9-B48D-4430-BB5D-4FF4A862FC81}" srcId="{D2232013-A413-4644-B162-3539956960F2}" destId="{B677BB55-A012-41D2-872F-5CFA2DBFB476}" srcOrd="3" destOrd="0" parTransId="{8D15B000-571C-4339-873A-6E344BED78BD}" sibTransId="{63596EC3-D132-4357-BCE2-D6A8DE4F34A6}"/>
    <dgm:cxn modelId="{B74E02CA-6A19-4D95-B981-E6B278861543}" srcId="{D2232013-A413-4644-B162-3539956960F2}" destId="{37CA8FA6-B25E-488D-B317-C484FBD99A00}" srcOrd="8" destOrd="0" parTransId="{D482ECAC-BBBF-480B-B623-1B2A50545E6A}" sibTransId="{40729D43-344E-4F84-9C34-7BC65F083F63}"/>
    <dgm:cxn modelId="{CCB207D2-433F-4432-B97A-B8925F86D360}" type="presOf" srcId="{21DF7718-D521-4261-AA19-0E83F24BADFA}" destId="{B00050CD-525C-426F-A3E1-96B74AEB6351}" srcOrd="0" destOrd="0" presId="urn:microsoft.com/office/officeart/2005/8/layout/default"/>
    <dgm:cxn modelId="{18B5A8DC-672D-4C17-9487-F9A76F646A46}" type="presOf" srcId="{220CA20C-F67F-4142-9815-885D81AE3800}" destId="{7CD00822-340C-4169-B373-A6FB97DE7FA9}" srcOrd="0" destOrd="0" presId="urn:microsoft.com/office/officeart/2005/8/layout/default"/>
    <dgm:cxn modelId="{607CEDE1-9BD2-4E54-A000-708EF5D33B29}" type="presOf" srcId="{4571530A-BE80-49DE-9445-D51380EEB344}" destId="{7C39DCA4-9452-4849-9AFB-101567C0647E}" srcOrd="0" destOrd="0" presId="urn:microsoft.com/office/officeart/2005/8/layout/default"/>
    <dgm:cxn modelId="{2B53E6EF-CAD9-45C0-BC56-FC6809924266}" srcId="{D2232013-A413-4644-B162-3539956960F2}" destId="{871240B9-0CFC-49CD-A9ED-1EEBD2C0D7AA}" srcOrd="14" destOrd="0" parTransId="{468FED66-301E-48A0-93C7-D7D28AFA901A}" sibTransId="{D15AE9E8-E39F-452F-8DF7-1476096CDE0C}"/>
    <dgm:cxn modelId="{C4FD88F4-4312-4FA7-8081-ED9A2187BF4E}" srcId="{D2232013-A413-4644-B162-3539956960F2}" destId="{8934D07D-54B3-474F-90F8-305B3B629C8F}" srcOrd="9" destOrd="0" parTransId="{C9025E0A-D055-4C03-8BE3-31F47233B74D}" sibTransId="{3E5F97DD-35B7-4FF2-8DCC-C29EDED5D1FE}"/>
    <dgm:cxn modelId="{6DC775F6-F082-4B9E-9222-E4FBF552546D}" type="presOf" srcId="{1B2B64D5-D57B-4007-A3A1-9AEF0A2DE44C}" destId="{FCA8F6AE-A14E-41F2-81EA-A13D3D8C5182}" srcOrd="0" destOrd="0" presId="urn:microsoft.com/office/officeart/2005/8/layout/default"/>
    <dgm:cxn modelId="{22653240-03DB-4150-AFF5-796CFF1AF6BF}" type="presParOf" srcId="{BB6F124F-06D7-42F8-8E05-C1FE079C574D}" destId="{B00050CD-525C-426F-A3E1-96B74AEB6351}" srcOrd="0" destOrd="0" presId="urn:microsoft.com/office/officeart/2005/8/layout/default"/>
    <dgm:cxn modelId="{5A5448F8-208B-42E7-BDB1-3074E5C469BF}" type="presParOf" srcId="{BB6F124F-06D7-42F8-8E05-C1FE079C574D}" destId="{5498D47F-8F13-4D8B-8CEF-762D809826B7}" srcOrd="1" destOrd="0" presId="urn:microsoft.com/office/officeart/2005/8/layout/default"/>
    <dgm:cxn modelId="{277C44C8-6C7A-4106-AC75-3C8EF3C12A42}" type="presParOf" srcId="{BB6F124F-06D7-42F8-8E05-C1FE079C574D}" destId="{66E55ACF-CD0C-4A37-8DFF-504EF81F60B6}" srcOrd="2" destOrd="0" presId="urn:microsoft.com/office/officeart/2005/8/layout/default"/>
    <dgm:cxn modelId="{AFCA4D8A-B844-4083-ADBA-D7041B45F095}" type="presParOf" srcId="{BB6F124F-06D7-42F8-8E05-C1FE079C574D}" destId="{CAC58524-E2A0-482C-9E58-DADF577B36B2}" srcOrd="3" destOrd="0" presId="urn:microsoft.com/office/officeart/2005/8/layout/default"/>
    <dgm:cxn modelId="{177A8B41-29A0-4984-90EB-ED0591F7FB0F}" type="presParOf" srcId="{BB6F124F-06D7-42F8-8E05-C1FE079C574D}" destId="{CB7A5106-3B43-4D01-9826-F88CAA68EB67}" srcOrd="4" destOrd="0" presId="urn:microsoft.com/office/officeart/2005/8/layout/default"/>
    <dgm:cxn modelId="{C7B606F4-36EB-467A-BE04-480C699F5ABD}" type="presParOf" srcId="{BB6F124F-06D7-42F8-8E05-C1FE079C574D}" destId="{A1281DDE-38FE-4857-8EDD-0772AA4FB78F}" srcOrd="5" destOrd="0" presId="urn:microsoft.com/office/officeart/2005/8/layout/default"/>
    <dgm:cxn modelId="{6B7E9C1E-DD13-4DDE-88CB-831BB17C975D}" type="presParOf" srcId="{BB6F124F-06D7-42F8-8E05-C1FE079C574D}" destId="{E08D6CF4-51CD-40B8-8664-D2AFC0596AD0}" srcOrd="6" destOrd="0" presId="urn:microsoft.com/office/officeart/2005/8/layout/default"/>
    <dgm:cxn modelId="{9BEA75E2-1E60-49A1-AE04-7CE8AF0C63E1}" type="presParOf" srcId="{BB6F124F-06D7-42F8-8E05-C1FE079C574D}" destId="{68980000-DC5C-480F-B4BA-55D6E480EC96}" srcOrd="7" destOrd="0" presId="urn:microsoft.com/office/officeart/2005/8/layout/default"/>
    <dgm:cxn modelId="{80D3E0A5-9145-4366-96B6-837F9B83BAF1}" type="presParOf" srcId="{BB6F124F-06D7-42F8-8E05-C1FE079C574D}" destId="{7C39DCA4-9452-4849-9AFB-101567C0647E}" srcOrd="8" destOrd="0" presId="urn:microsoft.com/office/officeart/2005/8/layout/default"/>
    <dgm:cxn modelId="{55B20D6E-FDAB-4921-A5F4-41B950252259}" type="presParOf" srcId="{BB6F124F-06D7-42F8-8E05-C1FE079C574D}" destId="{92B23E34-89BD-4EB0-9D25-C9A6A56F138E}" srcOrd="9" destOrd="0" presId="urn:microsoft.com/office/officeart/2005/8/layout/default"/>
    <dgm:cxn modelId="{657E8ECE-38A3-4FB7-A197-90B1E74C8AF5}" type="presParOf" srcId="{BB6F124F-06D7-42F8-8E05-C1FE079C574D}" destId="{7E82827B-8693-4A82-982E-C411C85E5F33}" srcOrd="10" destOrd="0" presId="urn:microsoft.com/office/officeart/2005/8/layout/default"/>
    <dgm:cxn modelId="{4B07724B-DF15-443C-A0DD-1597866F7093}" type="presParOf" srcId="{BB6F124F-06D7-42F8-8E05-C1FE079C574D}" destId="{1070E444-A90C-4617-807F-A7D1AE113F0F}" srcOrd="11" destOrd="0" presId="urn:microsoft.com/office/officeart/2005/8/layout/default"/>
    <dgm:cxn modelId="{C3932725-D187-468A-AA48-E729652F477D}" type="presParOf" srcId="{BB6F124F-06D7-42F8-8E05-C1FE079C574D}" destId="{7CD00822-340C-4169-B373-A6FB97DE7FA9}" srcOrd="12" destOrd="0" presId="urn:microsoft.com/office/officeart/2005/8/layout/default"/>
    <dgm:cxn modelId="{1F1C2C3D-DF5B-491E-B5AE-0E1D13E8FC42}" type="presParOf" srcId="{BB6F124F-06D7-42F8-8E05-C1FE079C574D}" destId="{8CC4757A-FD4A-48E8-8275-49CADF6C1625}" srcOrd="13" destOrd="0" presId="urn:microsoft.com/office/officeart/2005/8/layout/default"/>
    <dgm:cxn modelId="{2C2FD935-C4EB-4D74-B477-7F4DD2EEF4EF}" type="presParOf" srcId="{BB6F124F-06D7-42F8-8E05-C1FE079C574D}" destId="{14FB6A47-03CC-478D-BBE3-C90202E8D446}" srcOrd="14" destOrd="0" presId="urn:microsoft.com/office/officeart/2005/8/layout/default"/>
    <dgm:cxn modelId="{B0ECDEC5-89E4-484F-9519-F1C45710CBE1}" type="presParOf" srcId="{BB6F124F-06D7-42F8-8E05-C1FE079C574D}" destId="{953F98D4-7139-478B-BF58-4D61E5022F23}" srcOrd="15" destOrd="0" presId="urn:microsoft.com/office/officeart/2005/8/layout/default"/>
    <dgm:cxn modelId="{D90B7B80-7FDF-46B6-919C-CAD52429D475}" type="presParOf" srcId="{BB6F124F-06D7-42F8-8E05-C1FE079C574D}" destId="{930848C3-4C78-416D-BA9D-FCBBF4D4FDEC}" srcOrd="16" destOrd="0" presId="urn:microsoft.com/office/officeart/2005/8/layout/default"/>
    <dgm:cxn modelId="{4B6BDA46-B06A-4923-ADF1-6311D1AB5B7E}" type="presParOf" srcId="{BB6F124F-06D7-42F8-8E05-C1FE079C574D}" destId="{CDD9849E-91DF-4A41-AF91-0233ACCE1F5B}" srcOrd="17" destOrd="0" presId="urn:microsoft.com/office/officeart/2005/8/layout/default"/>
    <dgm:cxn modelId="{ABE737A0-75AA-485C-99E4-F248B618C0CC}" type="presParOf" srcId="{BB6F124F-06D7-42F8-8E05-C1FE079C574D}" destId="{00555CC0-0D01-4DDA-8DBB-8655D2B28776}" srcOrd="18" destOrd="0" presId="urn:microsoft.com/office/officeart/2005/8/layout/default"/>
    <dgm:cxn modelId="{E877D3DF-EB7D-4366-B0CE-1CEF5383CA26}" type="presParOf" srcId="{BB6F124F-06D7-42F8-8E05-C1FE079C574D}" destId="{122FB78B-C6C5-47D5-B3C3-644BDD9A524E}" srcOrd="19" destOrd="0" presId="urn:microsoft.com/office/officeart/2005/8/layout/default"/>
    <dgm:cxn modelId="{77CFB560-8F8C-4B64-AFFB-258BBCBEE0A6}" type="presParOf" srcId="{BB6F124F-06D7-42F8-8E05-C1FE079C574D}" destId="{FCA8F6AE-A14E-41F2-81EA-A13D3D8C5182}" srcOrd="20" destOrd="0" presId="urn:microsoft.com/office/officeart/2005/8/layout/default"/>
    <dgm:cxn modelId="{A5B5E4C0-65B7-4D58-BCF4-40917FC0812B}" type="presParOf" srcId="{BB6F124F-06D7-42F8-8E05-C1FE079C574D}" destId="{045E4C94-B8D3-473F-945A-536AF084C449}" srcOrd="21" destOrd="0" presId="urn:microsoft.com/office/officeart/2005/8/layout/default"/>
    <dgm:cxn modelId="{45442A27-C4D2-4597-9EBC-8A3C6CB5FCAE}" type="presParOf" srcId="{BB6F124F-06D7-42F8-8E05-C1FE079C574D}" destId="{755FAE76-D37C-47B8-810F-8A7583B6B1A0}" srcOrd="22" destOrd="0" presId="urn:microsoft.com/office/officeart/2005/8/layout/default"/>
    <dgm:cxn modelId="{8BFF2CB9-BDC4-4F10-8E74-3DF412FD165D}" type="presParOf" srcId="{BB6F124F-06D7-42F8-8E05-C1FE079C574D}" destId="{7B4DB463-CE0B-4E74-8B83-6413AE8C96C3}" srcOrd="23" destOrd="0" presId="urn:microsoft.com/office/officeart/2005/8/layout/default"/>
    <dgm:cxn modelId="{5674A9FB-23C4-48E5-AF0C-2DF9C13F498D}" type="presParOf" srcId="{BB6F124F-06D7-42F8-8E05-C1FE079C574D}" destId="{1B404E88-F14B-4DE6-9DBB-E68BE1EC7AD9}" srcOrd="24" destOrd="0" presId="urn:microsoft.com/office/officeart/2005/8/layout/default"/>
    <dgm:cxn modelId="{7A060405-50EA-4856-A676-CE36B9D7E773}" type="presParOf" srcId="{BB6F124F-06D7-42F8-8E05-C1FE079C574D}" destId="{4C572A67-281B-46E3-BE23-5042349DD3AA}" srcOrd="25" destOrd="0" presId="urn:microsoft.com/office/officeart/2005/8/layout/default"/>
    <dgm:cxn modelId="{405EDF6D-F1E2-40F3-937A-FCD94104E779}" type="presParOf" srcId="{BB6F124F-06D7-42F8-8E05-C1FE079C574D}" destId="{22A13934-EF53-43C7-8E76-EA779E7BDA07}" srcOrd="26" destOrd="0" presId="urn:microsoft.com/office/officeart/2005/8/layout/default"/>
    <dgm:cxn modelId="{E11F9FDC-6B70-40C9-9706-25C0B2A9DCC4}" type="presParOf" srcId="{BB6F124F-06D7-42F8-8E05-C1FE079C574D}" destId="{A3622A09-C864-46CA-8611-E157CC57BF4C}" srcOrd="27" destOrd="0" presId="urn:microsoft.com/office/officeart/2005/8/layout/default"/>
    <dgm:cxn modelId="{8B8E5DB4-8124-4FA9-B36B-6BF70742ECC6}" type="presParOf" srcId="{BB6F124F-06D7-42F8-8E05-C1FE079C574D}" destId="{EF262BBE-7738-4117-A704-47D35E2CEAC8}" srcOrd="2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1964418-025F-4D7F-B39D-78135317B54D}"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D39962F6-7E5E-4B9F-A84A-252F2E740CDC}">
      <dgm:prSet custT="1"/>
      <dgm:spPr/>
      <dgm:t>
        <a:bodyPr/>
        <a:lstStyle/>
        <a:p>
          <a:pPr>
            <a:lnSpc>
              <a:spcPct val="100000"/>
            </a:lnSpc>
          </a:pPr>
          <a:r>
            <a:rPr lang="en-GB" sz="1800">
              <a:latin typeface="Arial" panose="020B0604020202020204" pitchFamily="34" charset="0"/>
              <a:cs typeface="Arial" panose="020B0604020202020204" pitchFamily="34" charset="0"/>
            </a:rPr>
            <a:t>New guidelines not appropriately shared with staff</a:t>
          </a:r>
          <a:endParaRPr lang="en-US" sz="1800" dirty="0">
            <a:latin typeface="Arial" panose="020B0604020202020204" pitchFamily="34" charset="0"/>
            <a:cs typeface="Arial" panose="020B0604020202020204" pitchFamily="34" charset="0"/>
          </a:endParaRPr>
        </a:p>
      </dgm:t>
    </dgm:pt>
    <dgm:pt modelId="{7653391F-639E-45D1-BEAB-EA10DCA905A8}" type="parTrans" cxnId="{BB0F421B-AB7D-4397-8C0C-73874E4C0706}">
      <dgm:prSet/>
      <dgm:spPr/>
      <dgm:t>
        <a:bodyPr/>
        <a:lstStyle/>
        <a:p>
          <a:endParaRPr lang="en-US" sz="1800">
            <a:latin typeface="Arial" panose="020B0604020202020204" pitchFamily="34" charset="0"/>
            <a:cs typeface="Arial" panose="020B0604020202020204" pitchFamily="34" charset="0"/>
          </a:endParaRPr>
        </a:p>
      </dgm:t>
    </dgm:pt>
    <dgm:pt modelId="{2FE11B2E-06A3-4482-BC58-D524F6E3474A}" type="sibTrans" cxnId="{BB0F421B-AB7D-4397-8C0C-73874E4C0706}">
      <dgm:prSet/>
      <dgm:spPr/>
      <dgm:t>
        <a:bodyPr/>
        <a:lstStyle/>
        <a:p>
          <a:pPr>
            <a:lnSpc>
              <a:spcPct val="100000"/>
            </a:lnSpc>
          </a:pPr>
          <a:endParaRPr lang="en-US" sz="1800">
            <a:latin typeface="Arial" panose="020B0604020202020204" pitchFamily="34" charset="0"/>
            <a:cs typeface="Arial" panose="020B0604020202020204" pitchFamily="34" charset="0"/>
          </a:endParaRPr>
        </a:p>
      </dgm:t>
    </dgm:pt>
    <dgm:pt modelId="{A73053CD-1B38-4F21-A603-9E2F0F70FD71}">
      <dgm:prSet custT="1"/>
      <dgm:spPr/>
      <dgm:t>
        <a:bodyPr/>
        <a:lstStyle/>
        <a:p>
          <a:pPr>
            <a:lnSpc>
              <a:spcPct val="100000"/>
            </a:lnSpc>
          </a:pPr>
          <a:r>
            <a:rPr lang="en-GB" sz="1800">
              <a:latin typeface="Arial" panose="020B0604020202020204" pitchFamily="34" charset="0"/>
              <a:cs typeface="Arial" panose="020B0604020202020204" pitchFamily="34" charset="0"/>
            </a:rPr>
            <a:t>Staff not made aware of guidelines or part of the guideline development</a:t>
          </a:r>
          <a:endParaRPr lang="en-US" sz="1800">
            <a:latin typeface="Arial" panose="020B0604020202020204" pitchFamily="34" charset="0"/>
            <a:cs typeface="Arial" panose="020B0604020202020204" pitchFamily="34" charset="0"/>
          </a:endParaRPr>
        </a:p>
      </dgm:t>
    </dgm:pt>
    <dgm:pt modelId="{80BBA226-4352-4229-852D-DCFD5C7193F5}" type="parTrans" cxnId="{130A52C8-F2AF-4A82-9B81-A05F1114BC9E}">
      <dgm:prSet/>
      <dgm:spPr/>
      <dgm:t>
        <a:bodyPr/>
        <a:lstStyle/>
        <a:p>
          <a:endParaRPr lang="en-US" sz="1800">
            <a:latin typeface="Arial" panose="020B0604020202020204" pitchFamily="34" charset="0"/>
            <a:cs typeface="Arial" panose="020B0604020202020204" pitchFamily="34" charset="0"/>
          </a:endParaRPr>
        </a:p>
      </dgm:t>
    </dgm:pt>
    <dgm:pt modelId="{CFDC6AC3-C374-4C9B-B7A0-33F233A80042}" type="sibTrans" cxnId="{130A52C8-F2AF-4A82-9B81-A05F1114BC9E}">
      <dgm:prSet/>
      <dgm:spPr/>
      <dgm:t>
        <a:bodyPr/>
        <a:lstStyle/>
        <a:p>
          <a:pPr>
            <a:lnSpc>
              <a:spcPct val="100000"/>
            </a:lnSpc>
          </a:pPr>
          <a:endParaRPr lang="en-US" sz="1800">
            <a:latin typeface="Arial" panose="020B0604020202020204" pitchFamily="34" charset="0"/>
            <a:cs typeface="Arial" panose="020B0604020202020204" pitchFamily="34" charset="0"/>
          </a:endParaRPr>
        </a:p>
      </dgm:t>
    </dgm:pt>
    <dgm:pt modelId="{364157E4-5697-4423-BAF7-58390D43F1BC}">
      <dgm:prSet custT="1"/>
      <dgm:spPr/>
      <dgm:t>
        <a:bodyPr/>
        <a:lstStyle/>
        <a:p>
          <a:pPr>
            <a:lnSpc>
              <a:spcPct val="100000"/>
            </a:lnSpc>
          </a:pPr>
          <a:r>
            <a:rPr lang="en-GB" sz="1800">
              <a:latin typeface="Arial" panose="020B0604020202020204" pitchFamily="34" charset="0"/>
              <a:cs typeface="Arial" panose="020B0604020202020204" pitchFamily="34" charset="0"/>
            </a:rPr>
            <a:t>Staff feeling that the guidelines are unnecessary or that they apply to someone else</a:t>
          </a:r>
          <a:endParaRPr lang="en-US" sz="1800">
            <a:latin typeface="Arial" panose="020B0604020202020204" pitchFamily="34" charset="0"/>
            <a:cs typeface="Arial" panose="020B0604020202020204" pitchFamily="34" charset="0"/>
          </a:endParaRPr>
        </a:p>
      </dgm:t>
    </dgm:pt>
    <dgm:pt modelId="{7778DA7F-C652-4175-8FD2-47B21D5EA95A}" type="parTrans" cxnId="{2AA79BF9-736B-4F79-89F7-16A59F0C0A28}">
      <dgm:prSet/>
      <dgm:spPr/>
      <dgm:t>
        <a:bodyPr/>
        <a:lstStyle/>
        <a:p>
          <a:endParaRPr lang="en-US" sz="1800">
            <a:latin typeface="Arial" panose="020B0604020202020204" pitchFamily="34" charset="0"/>
            <a:cs typeface="Arial" panose="020B0604020202020204" pitchFamily="34" charset="0"/>
          </a:endParaRPr>
        </a:p>
      </dgm:t>
    </dgm:pt>
    <dgm:pt modelId="{AC799685-A9C4-4E94-9DD9-2C63B100667E}" type="sibTrans" cxnId="{2AA79BF9-736B-4F79-89F7-16A59F0C0A28}">
      <dgm:prSet/>
      <dgm:spPr/>
      <dgm:t>
        <a:bodyPr/>
        <a:lstStyle/>
        <a:p>
          <a:pPr>
            <a:lnSpc>
              <a:spcPct val="100000"/>
            </a:lnSpc>
          </a:pPr>
          <a:endParaRPr lang="en-US" sz="1800">
            <a:latin typeface="Arial" panose="020B0604020202020204" pitchFamily="34" charset="0"/>
            <a:cs typeface="Arial" panose="020B0604020202020204" pitchFamily="34" charset="0"/>
          </a:endParaRPr>
        </a:p>
      </dgm:t>
    </dgm:pt>
    <dgm:pt modelId="{920EB6E8-3B0B-4A73-A49B-7AECE72798B7}">
      <dgm:prSet custT="1"/>
      <dgm:spPr/>
      <dgm:t>
        <a:bodyPr/>
        <a:lstStyle/>
        <a:p>
          <a:pPr>
            <a:lnSpc>
              <a:spcPct val="100000"/>
            </a:lnSpc>
          </a:pPr>
          <a:r>
            <a:rPr lang="en-GB" sz="1800" dirty="0">
              <a:latin typeface="Arial" panose="020B0604020202020204" pitchFamily="34" charset="0"/>
              <a:cs typeface="Arial" panose="020B0604020202020204" pitchFamily="34" charset="0"/>
            </a:rPr>
            <a:t>No audit of practice or review of outcomes</a:t>
          </a:r>
          <a:endParaRPr lang="en-US" sz="1800" dirty="0">
            <a:latin typeface="Arial" panose="020B0604020202020204" pitchFamily="34" charset="0"/>
            <a:cs typeface="Arial" panose="020B0604020202020204" pitchFamily="34" charset="0"/>
          </a:endParaRPr>
        </a:p>
      </dgm:t>
    </dgm:pt>
    <dgm:pt modelId="{8BFBF492-FE67-418C-B08F-76687222BD37}" type="parTrans" cxnId="{E8449789-3C3F-412A-9925-CEE8280B8228}">
      <dgm:prSet/>
      <dgm:spPr/>
      <dgm:t>
        <a:bodyPr/>
        <a:lstStyle/>
        <a:p>
          <a:endParaRPr lang="en-US" sz="1800">
            <a:latin typeface="Arial" panose="020B0604020202020204" pitchFamily="34" charset="0"/>
            <a:cs typeface="Arial" panose="020B0604020202020204" pitchFamily="34" charset="0"/>
          </a:endParaRPr>
        </a:p>
      </dgm:t>
    </dgm:pt>
    <dgm:pt modelId="{F49C217B-B7FE-4F97-A7FB-BC87428C3993}" type="sibTrans" cxnId="{E8449789-3C3F-412A-9925-CEE8280B8228}">
      <dgm:prSet/>
      <dgm:spPr/>
      <dgm:t>
        <a:bodyPr/>
        <a:lstStyle/>
        <a:p>
          <a:pPr>
            <a:lnSpc>
              <a:spcPct val="100000"/>
            </a:lnSpc>
          </a:pPr>
          <a:endParaRPr lang="en-US" sz="1800">
            <a:latin typeface="Arial" panose="020B0604020202020204" pitchFamily="34" charset="0"/>
            <a:cs typeface="Arial" panose="020B0604020202020204" pitchFamily="34" charset="0"/>
          </a:endParaRPr>
        </a:p>
      </dgm:t>
    </dgm:pt>
    <dgm:pt modelId="{BEC8C7D3-E93D-45C6-AE65-A4E36CA60B7B}">
      <dgm:prSet custT="1"/>
      <dgm:spPr/>
      <dgm:t>
        <a:bodyPr/>
        <a:lstStyle/>
        <a:p>
          <a:pPr>
            <a:lnSpc>
              <a:spcPct val="100000"/>
            </a:lnSpc>
          </a:pPr>
          <a:r>
            <a:rPr lang="en-GB" sz="1800">
              <a:latin typeface="Arial" panose="020B0604020202020204" pitchFamily="34" charset="0"/>
              <a:cs typeface="Arial" panose="020B0604020202020204" pitchFamily="34" charset="0"/>
            </a:rPr>
            <a:t>Lack of leadership in implementing guidance</a:t>
          </a:r>
          <a:endParaRPr lang="en-US" sz="1800">
            <a:latin typeface="Arial" panose="020B0604020202020204" pitchFamily="34" charset="0"/>
            <a:cs typeface="Arial" panose="020B0604020202020204" pitchFamily="34" charset="0"/>
          </a:endParaRPr>
        </a:p>
      </dgm:t>
    </dgm:pt>
    <dgm:pt modelId="{D90F867C-02B9-4232-9EEC-B5139B07BDCA}" type="parTrans" cxnId="{B4EBE917-E1A0-4DFA-86F0-CB3FDD627888}">
      <dgm:prSet/>
      <dgm:spPr/>
      <dgm:t>
        <a:bodyPr/>
        <a:lstStyle/>
        <a:p>
          <a:endParaRPr lang="en-US" sz="1800">
            <a:latin typeface="Arial" panose="020B0604020202020204" pitchFamily="34" charset="0"/>
            <a:cs typeface="Arial" panose="020B0604020202020204" pitchFamily="34" charset="0"/>
          </a:endParaRPr>
        </a:p>
      </dgm:t>
    </dgm:pt>
    <dgm:pt modelId="{4FF9BA6A-0C67-491A-8105-EE3CCE2CFF83}" type="sibTrans" cxnId="{B4EBE917-E1A0-4DFA-86F0-CB3FDD627888}">
      <dgm:prSet/>
      <dgm:spPr/>
      <dgm:t>
        <a:bodyPr/>
        <a:lstStyle/>
        <a:p>
          <a:pPr>
            <a:lnSpc>
              <a:spcPct val="100000"/>
            </a:lnSpc>
          </a:pPr>
          <a:endParaRPr lang="en-US" sz="1800">
            <a:latin typeface="Arial" panose="020B0604020202020204" pitchFamily="34" charset="0"/>
            <a:cs typeface="Arial" panose="020B0604020202020204" pitchFamily="34" charset="0"/>
          </a:endParaRPr>
        </a:p>
      </dgm:t>
    </dgm:pt>
    <dgm:pt modelId="{5695E988-D555-4720-9882-4B386E274830}">
      <dgm:prSet custT="1"/>
      <dgm:spPr/>
      <dgm:t>
        <a:bodyPr/>
        <a:lstStyle/>
        <a:p>
          <a:pPr>
            <a:lnSpc>
              <a:spcPct val="100000"/>
            </a:lnSpc>
          </a:pPr>
          <a:r>
            <a:rPr lang="en-GB" sz="1800">
              <a:latin typeface="Arial" panose="020B0604020202020204" pitchFamily="34" charset="0"/>
              <a:cs typeface="Arial" panose="020B0604020202020204" pitchFamily="34" charset="0"/>
            </a:rPr>
            <a:t>Failure to learn lessons</a:t>
          </a:r>
          <a:endParaRPr lang="en-US" sz="1800">
            <a:latin typeface="Arial" panose="020B0604020202020204" pitchFamily="34" charset="0"/>
            <a:cs typeface="Arial" panose="020B0604020202020204" pitchFamily="34" charset="0"/>
          </a:endParaRPr>
        </a:p>
      </dgm:t>
    </dgm:pt>
    <dgm:pt modelId="{DF0884F3-7BC7-498C-B4FC-BD4AE3FE3DBB}" type="parTrans" cxnId="{0AC07359-CEA2-49B8-8869-47CFA8DD5085}">
      <dgm:prSet/>
      <dgm:spPr/>
      <dgm:t>
        <a:bodyPr/>
        <a:lstStyle/>
        <a:p>
          <a:endParaRPr lang="en-US" sz="1800">
            <a:latin typeface="Arial" panose="020B0604020202020204" pitchFamily="34" charset="0"/>
            <a:cs typeface="Arial" panose="020B0604020202020204" pitchFamily="34" charset="0"/>
          </a:endParaRPr>
        </a:p>
      </dgm:t>
    </dgm:pt>
    <dgm:pt modelId="{8CF2F440-6037-4632-B4B5-C58BEF928A02}" type="sibTrans" cxnId="{0AC07359-CEA2-49B8-8869-47CFA8DD5085}">
      <dgm:prSet/>
      <dgm:spPr/>
      <dgm:t>
        <a:bodyPr/>
        <a:lstStyle/>
        <a:p>
          <a:endParaRPr lang="en-US" sz="1800">
            <a:latin typeface="Arial" panose="020B0604020202020204" pitchFamily="34" charset="0"/>
            <a:cs typeface="Arial" panose="020B0604020202020204" pitchFamily="34" charset="0"/>
          </a:endParaRPr>
        </a:p>
      </dgm:t>
    </dgm:pt>
    <dgm:pt modelId="{84703349-6AF7-41E7-BD93-97FE39E7A79C}" type="pres">
      <dgm:prSet presAssocID="{B1964418-025F-4D7F-B39D-78135317B54D}" presName="root" presStyleCnt="0">
        <dgm:presLayoutVars>
          <dgm:dir/>
          <dgm:resizeHandles val="exact"/>
        </dgm:presLayoutVars>
      </dgm:prSet>
      <dgm:spPr/>
    </dgm:pt>
    <dgm:pt modelId="{16B5F221-93D3-4655-A1D9-95AA879980A2}" type="pres">
      <dgm:prSet presAssocID="{B1964418-025F-4D7F-B39D-78135317B54D}" presName="container" presStyleCnt="0">
        <dgm:presLayoutVars>
          <dgm:dir/>
          <dgm:resizeHandles val="exact"/>
        </dgm:presLayoutVars>
      </dgm:prSet>
      <dgm:spPr/>
    </dgm:pt>
    <dgm:pt modelId="{6490EE4E-5A8F-44B7-9602-59E09604A8E3}" type="pres">
      <dgm:prSet presAssocID="{D39962F6-7E5E-4B9F-A84A-252F2E740CDC}" presName="compNode" presStyleCnt="0"/>
      <dgm:spPr/>
    </dgm:pt>
    <dgm:pt modelId="{E5D7C66F-6A47-4103-B161-8EC76A03DF4B}" type="pres">
      <dgm:prSet presAssocID="{D39962F6-7E5E-4B9F-A84A-252F2E740CDC}" presName="iconBgRect" presStyleLbl="bgShp" presStyleIdx="0" presStyleCnt="6" custLinFactNeighborX="-3155" custLinFactNeighborY="-2043"/>
      <dgm:spPr>
        <a:solidFill>
          <a:srgbClr val="371488"/>
        </a:solidFill>
      </dgm:spPr>
    </dgm:pt>
    <dgm:pt modelId="{72901213-FB4F-4FDE-A8A1-E20BECA411ED}" type="pres">
      <dgm:prSet presAssocID="{D39962F6-7E5E-4B9F-A84A-252F2E740CDC}"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heckmark with solid fill"/>
        </a:ext>
      </dgm:extLst>
    </dgm:pt>
    <dgm:pt modelId="{B2161A4D-06F9-4445-B7AE-AFC6C42DDCB8}" type="pres">
      <dgm:prSet presAssocID="{D39962F6-7E5E-4B9F-A84A-252F2E740CDC}" presName="spaceRect" presStyleCnt="0"/>
      <dgm:spPr/>
    </dgm:pt>
    <dgm:pt modelId="{CC49D41B-19E0-4110-A03E-BFE81ABD1280}" type="pres">
      <dgm:prSet presAssocID="{D39962F6-7E5E-4B9F-A84A-252F2E740CDC}" presName="textRect" presStyleLbl="revTx" presStyleIdx="0" presStyleCnt="6">
        <dgm:presLayoutVars>
          <dgm:chMax val="1"/>
          <dgm:chPref val="1"/>
        </dgm:presLayoutVars>
      </dgm:prSet>
      <dgm:spPr/>
    </dgm:pt>
    <dgm:pt modelId="{D5469F5A-52F5-4B10-8BFC-645AAFFF69B1}" type="pres">
      <dgm:prSet presAssocID="{2FE11B2E-06A3-4482-BC58-D524F6E3474A}" presName="sibTrans" presStyleLbl="sibTrans2D1" presStyleIdx="0" presStyleCnt="0"/>
      <dgm:spPr/>
    </dgm:pt>
    <dgm:pt modelId="{B2AAC3E7-EC5C-4ABD-AB46-C98CAF005B64}" type="pres">
      <dgm:prSet presAssocID="{A73053CD-1B38-4F21-A603-9E2F0F70FD71}" presName="compNode" presStyleCnt="0"/>
      <dgm:spPr/>
    </dgm:pt>
    <dgm:pt modelId="{A626D8A8-C642-44EE-834E-06172432355D}" type="pres">
      <dgm:prSet presAssocID="{A73053CD-1B38-4F21-A603-9E2F0F70FD71}" presName="iconBgRect" presStyleLbl="bgShp" presStyleIdx="1" presStyleCnt="6"/>
      <dgm:spPr>
        <a:solidFill>
          <a:srgbClr val="371488"/>
        </a:solidFill>
      </dgm:spPr>
    </dgm:pt>
    <dgm:pt modelId="{1F9B1F20-2400-42C2-A270-F63A406C3E46}" type="pres">
      <dgm:prSet presAssocID="{A73053CD-1B38-4F21-A603-9E2F0F70FD71}" presName="iconRect" presStyleLbl="node1" presStyleIdx="1" presStyleCnt="6" custLinFactNeighborX="-5439" custLinFactNeighborY="-352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hecklist with solid fill"/>
        </a:ext>
      </dgm:extLst>
    </dgm:pt>
    <dgm:pt modelId="{46E2EDF7-1FEA-495C-BCD3-92FE02B58857}" type="pres">
      <dgm:prSet presAssocID="{A73053CD-1B38-4F21-A603-9E2F0F70FD71}" presName="spaceRect" presStyleCnt="0"/>
      <dgm:spPr/>
    </dgm:pt>
    <dgm:pt modelId="{8A183251-FFF5-43B9-97DD-069C75BA8792}" type="pres">
      <dgm:prSet presAssocID="{A73053CD-1B38-4F21-A603-9E2F0F70FD71}" presName="textRect" presStyleLbl="revTx" presStyleIdx="1" presStyleCnt="6">
        <dgm:presLayoutVars>
          <dgm:chMax val="1"/>
          <dgm:chPref val="1"/>
        </dgm:presLayoutVars>
      </dgm:prSet>
      <dgm:spPr/>
    </dgm:pt>
    <dgm:pt modelId="{6F882F6E-8062-4512-B219-07B425F2BBB6}" type="pres">
      <dgm:prSet presAssocID="{CFDC6AC3-C374-4C9B-B7A0-33F233A80042}" presName="sibTrans" presStyleLbl="sibTrans2D1" presStyleIdx="0" presStyleCnt="0"/>
      <dgm:spPr/>
    </dgm:pt>
    <dgm:pt modelId="{CD621BBE-9AB5-45F4-A66E-50608CAD9390}" type="pres">
      <dgm:prSet presAssocID="{364157E4-5697-4423-BAF7-58390D43F1BC}" presName="compNode" presStyleCnt="0"/>
      <dgm:spPr/>
    </dgm:pt>
    <dgm:pt modelId="{0141DAF4-425C-4169-BA05-F1071D63173C}" type="pres">
      <dgm:prSet presAssocID="{364157E4-5697-4423-BAF7-58390D43F1BC}" presName="iconBgRect" presStyleLbl="bgShp" presStyleIdx="2" presStyleCnt="6"/>
      <dgm:spPr>
        <a:solidFill>
          <a:srgbClr val="371488"/>
        </a:solidFill>
      </dgm:spPr>
    </dgm:pt>
    <dgm:pt modelId="{7DC0D5B5-2762-45CE-8367-A67FB907EE6D}" type="pres">
      <dgm:prSet presAssocID="{364157E4-5697-4423-BAF7-58390D43F1BC}"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onfused face outline with solid fill"/>
        </a:ext>
      </dgm:extLst>
    </dgm:pt>
    <dgm:pt modelId="{C2BDF101-7ADD-4DD4-A7E9-2BBEA6330FCE}" type="pres">
      <dgm:prSet presAssocID="{364157E4-5697-4423-BAF7-58390D43F1BC}" presName="spaceRect" presStyleCnt="0"/>
      <dgm:spPr/>
    </dgm:pt>
    <dgm:pt modelId="{D696E1A6-6095-456D-A56B-2D1EC6609CA3}" type="pres">
      <dgm:prSet presAssocID="{364157E4-5697-4423-BAF7-58390D43F1BC}" presName="textRect" presStyleLbl="revTx" presStyleIdx="2" presStyleCnt="6">
        <dgm:presLayoutVars>
          <dgm:chMax val="1"/>
          <dgm:chPref val="1"/>
        </dgm:presLayoutVars>
      </dgm:prSet>
      <dgm:spPr/>
    </dgm:pt>
    <dgm:pt modelId="{50806084-860F-4CA8-B0A5-33E9F397EC1D}" type="pres">
      <dgm:prSet presAssocID="{AC799685-A9C4-4E94-9DD9-2C63B100667E}" presName="sibTrans" presStyleLbl="sibTrans2D1" presStyleIdx="0" presStyleCnt="0"/>
      <dgm:spPr/>
    </dgm:pt>
    <dgm:pt modelId="{F98DFF8F-D08F-498F-A717-CFAC9FC5762A}" type="pres">
      <dgm:prSet presAssocID="{920EB6E8-3B0B-4A73-A49B-7AECE72798B7}" presName="compNode" presStyleCnt="0"/>
      <dgm:spPr/>
    </dgm:pt>
    <dgm:pt modelId="{BD58E6E7-DE4C-4E14-9773-3EB8019B5C21}" type="pres">
      <dgm:prSet presAssocID="{920EB6E8-3B0B-4A73-A49B-7AECE72798B7}" presName="iconBgRect" presStyleLbl="bgShp" presStyleIdx="3" presStyleCnt="6"/>
      <dgm:spPr>
        <a:solidFill>
          <a:srgbClr val="371488"/>
        </a:solidFill>
      </dgm:spPr>
    </dgm:pt>
    <dgm:pt modelId="{FB74A749-C60D-41F0-B0CE-258C25970128}" type="pres">
      <dgm:prSet presAssocID="{920EB6E8-3B0B-4A73-A49B-7AECE72798B7}" presName="iconRect" presStyleLbl="node1" presStyleIdx="3" presStyleCnt="6" custLinFactNeighborX="-5439" custLinFactNeighborY="-3522"/>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Close with solid fill"/>
        </a:ext>
      </dgm:extLst>
    </dgm:pt>
    <dgm:pt modelId="{418954E2-C674-4988-8C2C-784D832DB70A}" type="pres">
      <dgm:prSet presAssocID="{920EB6E8-3B0B-4A73-A49B-7AECE72798B7}" presName="spaceRect" presStyleCnt="0"/>
      <dgm:spPr/>
    </dgm:pt>
    <dgm:pt modelId="{B9B47824-963F-46BA-91ED-F6C24665373E}" type="pres">
      <dgm:prSet presAssocID="{920EB6E8-3B0B-4A73-A49B-7AECE72798B7}" presName="textRect" presStyleLbl="revTx" presStyleIdx="3" presStyleCnt="6">
        <dgm:presLayoutVars>
          <dgm:chMax val="1"/>
          <dgm:chPref val="1"/>
        </dgm:presLayoutVars>
      </dgm:prSet>
      <dgm:spPr/>
    </dgm:pt>
    <dgm:pt modelId="{6E1D185C-A8E5-47AC-96A5-CBE398F5A16E}" type="pres">
      <dgm:prSet presAssocID="{F49C217B-B7FE-4F97-A7FB-BC87428C3993}" presName="sibTrans" presStyleLbl="sibTrans2D1" presStyleIdx="0" presStyleCnt="0"/>
      <dgm:spPr/>
    </dgm:pt>
    <dgm:pt modelId="{6B7E2746-2DBC-433C-A837-06BC6041BE42}" type="pres">
      <dgm:prSet presAssocID="{BEC8C7D3-E93D-45C6-AE65-A4E36CA60B7B}" presName="compNode" presStyleCnt="0"/>
      <dgm:spPr/>
    </dgm:pt>
    <dgm:pt modelId="{BCFE1E92-4F50-4A40-AE61-BD07C9C3ABB0}" type="pres">
      <dgm:prSet presAssocID="{BEC8C7D3-E93D-45C6-AE65-A4E36CA60B7B}" presName="iconBgRect" presStyleLbl="bgShp" presStyleIdx="4" presStyleCnt="6"/>
      <dgm:spPr>
        <a:solidFill>
          <a:srgbClr val="371488"/>
        </a:solidFill>
      </dgm:spPr>
    </dgm:pt>
    <dgm:pt modelId="{C5A3B28C-AFD0-4275-A5EA-FCE047AB92B7}" type="pres">
      <dgm:prSet presAssocID="{BEC8C7D3-E93D-45C6-AE65-A4E36CA60B7B}"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Mental Health with solid fill"/>
        </a:ext>
      </dgm:extLst>
    </dgm:pt>
    <dgm:pt modelId="{F37DA95A-CE15-406D-854E-9EDF1FE6E76C}" type="pres">
      <dgm:prSet presAssocID="{BEC8C7D3-E93D-45C6-AE65-A4E36CA60B7B}" presName="spaceRect" presStyleCnt="0"/>
      <dgm:spPr/>
    </dgm:pt>
    <dgm:pt modelId="{ADC6D137-2244-4F00-B4C2-26E2D0DEA9BF}" type="pres">
      <dgm:prSet presAssocID="{BEC8C7D3-E93D-45C6-AE65-A4E36CA60B7B}" presName="textRect" presStyleLbl="revTx" presStyleIdx="4" presStyleCnt="6">
        <dgm:presLayoutVars>
          <dgm:chMax val="1"/>
          <dgm:chPref val="1"/>
        </dgm:presLayoutVars>
      </dgm:prSet>
      <dgm:spPr/>
    </dgm:pt>
    <dgm:pt modelId="{2BC6492F-ACD5-4E77-A66B-5EA7CDB6F32F}" type="pres">
      <dgm:prSet presAssocID="{4FF9BA6A-0C67-491A-8105-EE3CCE2CFF83}" presName="sibTrans" presStyleLbl="sibTrans2D1" presStyleIdx="0" presStyleCnt="0"/>
      <dgm:spPr/>
    </dgm:pt>
    <dgm:pt modelId="{D2B0E566-C86F-405C-9387-1B53AE7229C2}" type="pres">
      <dgm:prSet presAssocID="{5695E988-D555-4720-9882-4B386E274830}" presName="compNode" presStyleCnt="0"/>
      <dgm:spPr/>
    </dgm:pt>
    <dgm:pt modelId="{27F32A4C-B41D-40C7-A60D-5BA85F95FE5A}" type="pres">
      <dgm:prSet presAssocID="{5695E988-D555-4720-9882-4B386E274830}" presName="iconBgRect" presStyleLbl="bgShp" presStyleIdx="5" presStyleCnt="6"/>
      <dgm:spPr>
        <a:solidFill>
          <a:srgbClr val="371488"/>
        </a:solidFill>
      </dgm:spPr>
    </dgm:pt>
    <dgm:pt modelId="{0DE1DF17-3A94-4F9B-8034-9E004B89B86F}" type="pres">
      <dgm:prSet presAssocID="{5695E988-D555-4720-9882-4B386E274830}"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a:noFill/>
        </a:ln>
      </dgm:spPr>
      <dgm:extLst>
        <a:ext uri="{E40237B7-FDA0-4F09-8148-C483321AD2D9}">
          <dgm14:cNvPr xmlns:dgm14="http://schemas.microsoft.com/office/drawing/2010/diagram" id="0" name="" descr="Teacher with solid fill"/>
        </a:ext>
      </dgm:extLst>
    </dgm:pt>
    <dgm:pt modelId="{3863A34A-4EB9-4349-A053-45FC145CD51E}" type="pres">
      <dgm:prSet presAssocID="{5695E988-D555-4720-9882-4B386E274830}" presName="spaceRect" presStyleCnt="0"/>
      <dgm:spPr/>
    </dgm:pt>
    <dgm:pt modelId="{5D54E729-A70A-4E77-9F3C-C7B852F611FF}" type="pres">
      <dgm:prSet presAssocID="{5695E988-D555-4720-9882-4B386E274830}" presName="textRect" presStyleLbl="revTx" presStyleIdx="5" presStyleCnt="6">
        <dgm:presLayoutVars>
          <dgm:chMax val="1"/>
          <dgm:chPref val="1"/>
        </dgm:presLayoutVars>
      </dgm:prSet>
      <dgm:spPr/>
    </dgm:pt>
  </dgm:ptLst>
  <dgm:cxnLst>
    <dgm:cxn modelId="{B4EBE917-E1A0-4DFA-86F0-CB3FDD627888}" srcId="{B1964418-025F-4D7F-B39D-78135317B54D}" destId="{BEC8C7D3-E93D-45C6-AE65-A4E36CA60B7B}" srcOrd="4" destOrd="0" parTransId="{D90F867C-02B9-4232-9EEC-B5139B07BDCA}" sibTransId="{4FF9BA6A-0C67-491A-8105-EE3CCE2CFF83}"/>
    <dgm:cxn modelId="{BB0F421B-AB7D-4397-8C0C-73874E4C0706}" srcId="{B1964418-025F-4D7F-B39D-78135317B54D}" destId="{D39962F6-7E5E-4B9F-A84A-252F2E740CDC}" srcOrd="0" destOrd="0" parTransId="{7653391F-639E-45D1-BEAB-EA10DCA905A8}" sibTransId="{2FE11B2E-06A3-4482-BC58-D524F6E3474A}"/>
    <dgm:cxn modelId="{3B186B20-1C99-4B15-AD9F-F1DD24CC1420}" type="presOf" srcId="{364157E4-5697-4423-BAF7-58390D43F1BC}" destId="{D696E1A6-6095-456D-A56B-2D1EC6609CA3}" srcOrd="0" destOrd="0" presId="urn:microsoft.com/office/officeart/2018/2/layout/IconCircleList"/>
    <dgm:cxn modelId="{3C293725-B2FC-4A38-829C-2B1EA208EB84}" type="presOf" srcId="{5695E988-D555-4720-9882-4B386E274830}" destId="{5D54E729-A70A-4E77-9F3C-C7B852F611FF}" srcOrd="0" destOrd="0" presId="urn:microsoft.com/office/officeart/2018/2/layout/IconCircleList"/>
    <dgm:cxn modelId="{DB013F3D-4284-468B-9CBC-BCE680BF47BB}" type="presOf" srcId="{2FE11B2E-06A3-4482-BC58-D524F6E3474A}" destId="{D5469F5A-52F5-4B10-8BFC-645AAFFF69B1}" srcOrd="0" destOrd="0" presId="urn:microsoft.com/office/officeart/2018/2/layout/IconCircleList"/>
    <dgm:cxn modelId="{CB4D8369-DE31-41AE-80BB-0D8A82ED6511}" type="presOf" srcId="{920EB6E8-3B0B-4A73-A49B-7AECE72798B7}" destId="{B9B47824-963F-46BA-91ED-F6C24665373E}" srcOrd="0" destOrd="0" presId="urn:microsoft.com/office/officeart/2018/2/layout/IconCircleList"/>
    <dgm:cxn modelId="{B5BB9F53-BBDD-4212-8B71-DAD8904B033C}" type="presOf" srcId="{F49C217B-B7FE-4F97-A7FB-BC87428C3993}" destId="{6E1D185C-A8E5-47AC-96A5-CBE398F5A16E}" srcOrd="0" destOrd="0" presId="urn:microsoft.com/office/officeart/2018/2/layout/IconCircleList"/>
    <dgm:cxn modelId="{E8BA1F76-6B01-4E29-9E68-F84781DEF962}" type="presOf" srcId="{D39962F6-7E5E-4B9F-A84A-252F2E740CDC}" destId="{CC49D41B-19E0-4110-A03E-BFE81ABD1280}" srcOrd="0" destOrd="0" presId="urn:microsoft.com/office/officeart/2018/2/layout/IconCircleList"/>
    <dgm:cxn modelId="{0AC07359-CEA2-49B8-8869-47CFA8DD5085}" srcId="{B1964418-025F-4D7F-B39D-78135317B54D}" destId="{5695E988-D555-4720-9882-4B386E274830}" srcOrd="5" destOrd="0" parTransId="{DF0884F3-7BC7-498C-B4FC-BD4AE3FE3DBB}" sibTransId="{8CF2F440-6037-4632-B4B5-C58BEF928A02}"/>
    <dgm:cxn modelId="{50C76D84-155C-46F7-A17D-321D891FB612}" type="presOf" srcId="{B1964418-025F-4D7F-B39D-78135317B54D}" destId="{84703349-6AF7-41E7-BD93-97FE39E7A79C}" srcOrd="0" destOrd="0" presId="urn:microsoft.com/office/officeart/2018/2/layout/IconCircleList"/>
    <dgm:cxn modelId="{E8449789-3C3F-412A-9925-CEE8280B8228}" srcId="{B1964418-025F-4D7F-B39D-78135317B54D}" destId="{920EB6E8-3B0B-4A73-A49B-7AECE72798B7}" srcOrd="3" destOrd="0" parTransId="{8BFBF492-FE67-418C-B08F-76687222BD37}" sibTransId="{F49C217B-B7FE-4F97-A7FB-BC87428C3993}"/>
    <dgm:cxn modelId="{CB2AB4BF-0A03-4056-BB1C-144B0FEACD6B}" type="presOf" srcId="{CFDC6AC3-C374-4C9B-B7A0-33F233A80042}" destId="{6F882F6E-8062-4512-B219-07B425F2BBB6}" srcOrd="0" destOrd="0" presId="urn:microsoft.com/office/officeart/2018/2/layout/IconCircleList"/>
    <dgm:cxn modelId="{86ECF8C6-1C02-4EDC-BB37-01CF9E0EBBD0}" type="presOf" srcId="{4FF9BA6A-0C67-491A-8105-EE3CCE2CFF83}" destId="{2BC6492F-ACD5-4E77-A66B-5EA7CDB6F32F}" srcOrd="0" destOrd="0" presId="urn:microsoft.com/office/officeart/2018/2/layout/IconCircleList"/>
    <dgm:cxn modelId="{130A52C8-F2AF-4A82-9B81-A05F1114BC9E}" srcId="{B1964418-025F-4D7F-B39D-78135317B54D}" destId="{A73053CD-1B38-4F21-A603-9E2F0F70FD71}" srcOrd="1" destOrd="0" parTransId="{80BBA226-4352-4229-852D-DCFD5C7193F5}" sibTransId="{CFDC6AC3-C374-4C9B-B7A0-33F233A80042}"/>
    <dgm:cxn modelId="{F302A7D1-4F9D-4588-B1F6-0C8F99F84290}" type="presOf" srcId="{A73053CD-1B38-4F21-A603-9E2F0F70FD71}" destId="{8A183251-FFF5-43B9-97DD-069C75BA8792}" srcOrd="0" destOrd="0" presId="urn:microsoft.com/office/officeart/2018/2/layout/IconCircleList"/>
    <dgm:cxn modelId="{3F2FCEDC-DDAE-461F-8B56-89767266C854}" type="presOf" srcId="{BEC8C7D3-E93D-45C6-AE65-A4E36CA60B7B}" destId="{ADC6D137-2244-4F00-B4C2-26E2D0DEA9BF}" srcOrd="0" destOrd="0" presId="urn:microsoft.com/office/officeart/2018/2/layout/IconCircleList"/>
    <dgm:cxn modelId="{6D7A71F6-884A-4171-BB53-2E52A01AA7F2}" type="presOf" srcId="{AC799685-A9C4-4E94-9DD9-2C63B100667E}" destId="{50806084-860F-4CA8-B0A5-33E9F397EC1D}" srcOrd="0" destOrd="0" presId="urn:microsoft.com/office/officeart/2018/2/layout/IconCircleList"/>
    <dgm:cxn modelId="{2AA79BF9-736B-4F79-89F7-16A59F0C0A28}" srcId="{B1964418-025F-4D7F-B39D-78135317B54D}" destId="{364157E4-5697-4423-BAF7-58390D43F1BC}" srcOrd="2" destOrd="0" parTransId="{7778DA7F-C652-4175-8FD2-47B21D5EA95A}" sibTransId="{AC799685-A9C4-4E94-9DD9-2C63B100667E}"/>
    <dgm:cxn modelId="{255ECA20-1850-4D9F-BC6B-9B7FE1F7533C}" type="presParOf" srcId="{84703349-6AF7-41E7-BD93-97FE39E7A79C}" destId="{16B5F221-93D3-4655-A1D9-95AA879980A2}" srcOrd="0" destOrd="0" presId="urn:microsoft.com/office/officeart/2018/2/layout/IconCircleList"/>
    <dgm:cxn modelId="{EA7889AF-1F1F-47C4-B38F-D126018830CF}" type="presParOf" srcId="{16B5F221-93D3-4655-A1D9-95AA879980A2}" destId="{6490EE4E-5A8F-44B7-9602-59E09604A8E3}" srcOrd="0" destOrd="0" presId="urn:microsoft.com/office/officeart/2018/2/layout/IconCircleList"/>
    <dgm:cxn modelId="{99838953-CB35-4039-9A73-0FF4CFA03001}" type="presParOf" srcId="{6490EE4E-5A8F-44B7-9602-59E09604A8E3}" destId="{E5D7C66F-6A47-4103-B161-8EC76A03DF4B}" srcOrd="0" destOrd="0" presId="urn:microsoft.com/office/officeart/2018/2/layout/IconCircleList"/>
    <dgm:cxn modelId="{A19A12D3-8D7D-41C4-867A-AB60979F20B3}" type="presParOf" srcId="{6490EE4E-5A8F-44B7-9602-59E09604A8E3}" destId="{72901213-FB4F-4FDE-A8A1-E20BECA411ED}" srcOrd="1" destOrd="0" presId="urn:microsoft.com/office/officeart/2018/2/layout/IconCircleList"/>
    <dgm:cxn modelId="{B4B941F0-6784-47AA-9C24-A1A817500117}" type="presParOf" srcId="{6490EE4E-5A8F-44B7-9602-59E09604A8E3}" destId="{B2161A4D-06F9-4445-B7AE-AFC6C42DDCB8}" srcOrd="2" destOrd="0" presId="urn:microsoft.com/office/officeart/2018/2/layout/IconCircleList"/>
    <dgm:cxn modelId="{BD64B0F9-0514-42D4-98D4-F60B8132C862}" type="presParOf" srcId="{6490EE4E-5A8F-44B7-9602-59E09604A8E3}" destId="{CC49D41B-19E0-4110-A03E-BFE81ABD1280}" srcOrd="3" destOrd="0" presId="urn:microsoft.com/office/officeart/2018/2/layout/IconCircleList"/>
    <dgm:cxn modelId="{3D236315-FE01-4969-B2A8-6E79C72B4C63}" type="presParOf" srcId="{16B5F221-93D3-4655-A1D9-95AA879980A2}" destId="{D5469F5A-52F5-4B10-8BFC-645AAFFF69B1}" srcOrd="1" destOrd="0" presId="urn:microsoft.com/office/officeart/2018/2/layout/IconCircleList"/>
    <dgm:cxn modelId="{D0BAD7D7-143D-494D-8C57-27DCE1C6EF92}" type="presParOf" srcId="{16B5F221-93D3-4655-A1D9-95AA879980A2}" destId="{B2AAC3E7-EC5C-4ABD-AB46-C98CAF005B64}" srcOrd="2" destOrd="0" presId="urn:microsoft.com/office/officeart/2018/2/layout/IconCircleList"/>
    <dgm:cxn modelId="{141FEF87-52AC-4746-BB09-A45BA3838151}" type="presParOf" srcId="{B2AAC3E7-EC5C-4ABD-AB46-C98CAF005B64}" destId="{A626D8A8-C642-44EE-834E-06172432355D}" srcOrd="0" destOrd="0" presId="urn:microsoft.com/office/officeart/2018/2/layout/IconCircleList"/>
    <dgm:cxn modelId="{0C8A183B-3387-447A-875C-4B87B2BC7B10}" type="presParOf" srcId="{B2AAC3E7-EC5C-4ABD-AB46-C98CAF005B64}" destId="{1F9B1F20-2400-42C2-A270-F63A406C3E46}" srcOrd="1" destOrd="0" presId="urn:microsoft.com/office/officeart/2018/2/layout/IconCircleList"/>
    <dgm:cxn modelId="{24661C78-AAC5-4BAC-ACAA-8825D62E7719}" type="presParOf" srcId="{B2AAC3E7-EC5C-4ABD-AB46-C98CAF005B64}" destId="{46E2EDF7-1FEA-495C-BCD3-92FE02B58857}" srcOrd="2" destOrd="0" presId="urn:microsoft.com/office/officeart/2018/2/layout/IconCircleList"/>
    <dgm:cxn modelId="{11D600D9-B280-45F5-88D0-582E295C657B}" type="presParOf" srcId="{B2AAC3E7-EC5C-4ABD-AB46-C98CAF005B64}" destId="{8A183251-FFF5-43B9-97DD-069C75BA8792}" srcOrd="3" destOrd="0" presId="urn:microsoft.com/office/officeart/2018/2/layout/IconCircleList"/>
    <dgm:cxn modelId="{655A8593-EABC-4608-9429-C5E00F6448ED}" type="presParOf" srcId="{16B5F221-93D3-4655-A1D9-95AA879980A2}" destId="{6F882F6E-8062-4512-B219-07B425F2BBB6}" srcOrd="3" destOrd="0" presId="urn:microsoft.com/office/officeart/2018/2/layout/IconCircleList"/>
    <dgm:cxn modelId="{E14DDBD7-338F-406D-98D5-CC87357F7508}" type="presParOf" srcId="{16B5F221-93D3-4655-A1D9-95AA879980A2}" destId="{CD621BBE-9AB5-45F4-A66E-50608CAD9390}" srcOrd="4" destOrd="0" presId="urn:microsoft.com/office/officeart/2018/2/layout/IconCircleList"/>
    <dgm:cxn modelId="{ABB48494-F43F-4343-8FA9-686E7CBA2028}" type="presParOf" srcId="{CD621BBE-9AB5-45F4-A66E-50608CAD9390}" destId="{0141DAF4-425C-4169-BA05-F1071D63173C}" srcOrd="0" destOrd="0" presId="urn:microsoft.com/office/officeart/2018/2/layout/IconCircleList"/>
    <dgm:cxn modelId="{99873401-83EF-4F4F-AC04-ADA2A1D74898}" type="presParOf" srcId="{CD621BBE-9AB5-45F4-A66E-50608CAD9390}" destId="{7DC0D5B5-2762-45CE-8367-A67FB907EE6D}" srcOrd="1" destOrd="0" presId="urn:microsoft.com/office/officeart/2018/2/layout/IconCircleList"/>
    <dgm:cxn modelId="{BC2696CC-7F7A-44B4-B28A-6CC2C1A2567B}" type="presParOf" srcId="{CD621BBE-9AB5-45F4-A66E-50608CAD9390}" destId="{C2BDF101-7ADD-4DD4-A7E9-2BBEA6330FCE}" srcOrd="2" destOrd="0" presId="urn:microsoft.com/office/officeart/2018/2/layout/IconCircleList"/>
    <dgm:cxn modelId="{6D0F5F62-2FBB-4CD1-9786-B8511507F801}" type="presParOf" srcId="{CD621BBE-9AB5-45F4-A66E-50608CAD9390}" destId="{D696E1A6-6095-456D-A56B-2D1EC6609CA3}" srcOrd="3" destOrd="0" presId="urn:microsoft.com/office/officeart/2018/2/layout/IconCircleList"/>
    <dgm:cxn modelId="{67DAD6D8-18A5-44EF-B90B-32AD26240AFB}" type="presParOf" srcId="{16B5F221-93D3-4655-A1D9-95AA879980A2}" destId="{50806084-860F-4CA8-B0A5-33E9F397EC1D}" srcOrd="5" destOrd="0" presId="urn:microsoft.com/office/officeart/2018/2/layout/IconCircleList"/>
    <dgm:cxn modelId="{35588CF0-BB86-40B5-A076-3042D35411E6}" type="presParOf" srcId="{16B5F221-93D3-4655-A1D9-95AA879980A2}" destId="{F98DFF8F-D08F-498F-A717-CFAC9FC5762A}" srcOrd="6" destOrd="0" presId="urn:microsoft.com/office/officeart/2018/2/layout/IconCircleList"/>
    <dgm:cxn modelId="{7EF9A4C0-7290-4B43-AFBC-0BF2A4C40E8B}" type="presParOf" srcId="{F98DFF8F-D08F-498F-A717-CFAC9FC5762A}" destId="{BD58E6E7-DE4C-4E14-9773-3EB8019B5C21}" srcOrd="0" destOrd="0" presId="urn:microsoft.com/office/officeart/2018/2/layout/IconCircleList"/>
    <dgm:cxn modelId="{9FA1EBEB-C83C-452F-8925-E113B3562AF6}" type="presParOf" srcId="{F98DFF8F-D08F-498F-A717-CFAC9FC5762A}" destId="{FB74A749-C60D-41F0-B0CE-258C25970128}" srcOrd="1" destOrd="0" presId="urn:microsoft.com/office/officeart/2018/2/layout/IconCircleList"/>
    <dgm:cxn modelId="{487E9858-1E4E-4F35-B4B7-02561D4BF8A5}" type="presParOf" srcId="{F98DFF8F-D08F-498F-A717-CFAC9FC5762A}" destId="{418954E2-C674-4988-8C2C-784D832DB70A}" srcOrd="2" destOrd="0" presId="urn:microsoft.com/office/officeart/2018/2/layout/IconCircleList"/>
    <dgm:cxn modelId="{D9E2EB9A-44E0-4674-B3D9-0F87C04C2EC5}" type="presParOf" srcId="{F98DFF8F-D08F-498F-A717-CFAC9FC5762A}" destId="{B9B47824-963F-46BA-91ED-F6C24665373E}" srcOrd="3" destOrd="0" presId="urn:microsoft.com/office/officeart/2018/2/layout/IconCircleList"/>
    <dgm:cxn modelId="{9118ED98-F396-4943-BD3E-332F14067CBE}" type="presParOf" srcId="{16B5F221-93D3-4655-A1D9-95AA879980A2}" destId="{6E1D185C-A8E5-47AC-96A5-CBE398F5A16E}" srcOrd="7" destOrd="0" presId="urn:microsoft.com/office/officeart/2018/2/layout/IconCircleList"/>
    <dgm:cxn modelId="{2FC7AFE7-8F43-44D9-BADD-0CC69E311CBE}" type="presParOf" srcId="{16B5F221-93D3-4655-A1D9-95AA879980A2}" destId="{6B7E2746-2DBC-433C-A837-06BC6041BE42}" srcOrd="8" destOrd="0" presId="urn:microsoft.com/office/officeart/2018/2/layout/IconCircleList"/>
    <dgm:cxn modelId="{FD928440-05FD-4CA6-8439-FCA5B011B3B8}" type="presParOf" srcId="{6B7E2746-2DBC-433C-A837-06BC6041BE42}" destId="{BCFE1E92-4F50-4A40-AE61-BD07C9C3ABB0}" srcOrd="0" destOrd="0" presId="urn:microsoft.com/office/officeart/2018/2/layout/IconCircleList"/>
    <dgm:cxn modelId="{3126C4DE-D0FC-4ECE-9252-B74F9742A200}" type="presParOf" srcId="{6B7E2746-2DBC-433C-A837-06BC6041BE42}" destId="{C5A3B28C-AFD0-4275-A5EA-FCE047AB92B7}" srcOrd="1" destOrd="0" presId="urn:microsoft.com/office/officeart/2018/2/layout/IconCircleList"/>
    <dgm:cxn modelId="{8A7803F6-978B-4661-BB3F-EFEA6CABD910}" type="presParOf" srcId="{6B7E2746-2DBC-433C-A837-06BC6041BE42}" destId="{F37DA95A-CE15-406D-854E-9EDF1FE6E76C}" srcOrd="2" destOrd="0" presId="urn:microsoft.com/office/officeart/2018/2/layout/IconCircleList"/>
    <dgm:cxn modelId="{604F2123-3C9D-4DDC-8822-1CE39F116695}" type="presParOf" srcId="{6B7E2746-2DBC-433C-A837-06BC6041BE42}" destId="{ADC6D137-2244-4F00-B4C2-26E2D0DEA9BF}" srcOrd="3" destOrd="0" presId="urn:microsoft.com/office/officeart/2018/2/layout/IconCircleList"/>
    <dgm:cxn modelId="{1EFEF483-5FFA-4483-A078-E879F9706C2F}" type="presParOf" srcId="{16B5F221-93D3-4655-A1D9-95AA879980A2}" destId="{2BC6492F-ACD5-4E77-A66B-5EA7CDB6F32F}" srcOrd="9" destOrd="0" presId="urn:microsoft.com/office/officeart/2018/2/layout/IconCircleList"/>
    <dgm:cxn modelId="{0DA2021D-7C9F-4B42-A974-9AA01752820E}" type="presParOf" srcId="{16B5F221-93D3-4655-A1D9-95AA879980A2}" destId="{D2B0E566-C86F-405C-9387-1B53AE7229C2}" srcOrd="10" destOrd="0" presId="urn:microsoft.com/office/officeart/2018/2/layout/IconCircleList"/>
    <dgm:cxn modelId="{C46E2ACE-39DC-4100-A976-A7167EF5B2A3}" type="presParOf" srcId="{D2B0E566-C86F-405C-9387-1B53AE7229C2}" destId="{27F32A4C-B41D-40C7-A60D-5BA85F95FE5A}" srcOrd="0" destOrd="0" presId="urn:microsoft.com/office/officeart/2018/2/layout/IconCircleList"/>
    <dgm:cxn modelId="{8BFE711C-898E-4FC2-B7FB-F3C382C6121B}" type="presParOf" srcId="{D2B0E566-C86F-405C-9387-1B53AE7229C2}" destId="{0DE1DF17-3A94-4F9B-8034-9E004B89B86F}" srcOrd="1" destOrd="0" presId="urn:microsoft.com/office/officeart/2018/2/layout/IconCircleList"/>
    <dgm:cxn modelId="{063CB661-E53B-434F-8E04-FA7940448D75}" type="presParOf" srcId="{D2B0E566-C86F-405C-9387-1B53AE7229C2}" destId="{3863A34A-4EB9-4349-A053-45FC145CD51E}" srcOrd="2" destOrd="0" presId="urn:microsoft.com/office/officeart/2018/2/layout/IconCircleList"/>
    <dgm:cxn modelId="{11B82790-A7B7-4876-A14A-71FC27D62356}" type="presParOf" srcId="{D2B0E566-C86F-405C-9387-1B53AE7229C2}" destId="{5D54E729-A70A-4E77-9F3C-C7B852F611FF}"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6FB56-3B01-42DF-BC05-75A7F41C1BC4}">
      <dsp:nvSpPr>
        <dsp:cNvPr id="0" name=""/>
        <dsp:cNvSpPr/>
      </dsp:nvSpPr>
      <dsp:spPr>
        <a:xfrm>
          <a:off x="3351933" y="1961524"/>
          <a:ext cx="1294178" cy="129417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kern="1200" dirty="0"/>
            <a:t>Qualities</a:t>
          </a:r>
        </a:p>
      </dsp:txBody>
      <dsp:txXfrm>
        <a:off x="3541461" y="2151052"/>
        <a:ext cx="915122" cy="915122"/>
      </dsp:txXfrm>
    </dsp:sp>
    <dsp:sp modelId="{337EA7C4-F2B0-4FC8-84DF-C4A2CF41E50E}">
      <dsp:nvSpPr>
        <dsp:cNvPr id="0" name=""/>
        <dsp:cNvSpPr/>
      </dsp:nvSpPr>
      <dsp:spPr>
        <a:xfrm rot="16200000">
          <a:off x="3674835" y="1622774"/>
          <a:ext cx="648374" cy="29126"/>
        </a:xfrm>
        <a:custGeom>
          <a:avLst/>
          <a:gdLst/>
          <a:ahLst/>
          <a:cxnLst/>
          <a:rect l="0" t="0" r="0" b="0"/>
          <a:pathLst>
            <a:path>
              <a:moveTo>
                <a:pt x="0" y="14563"/>
              </a:moveTo>
              <a:lnTo>
                <a:pt x="648374" y="1456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982813" y="1621128"/>
        <a:ext cx="32418" cy="32418"/>
      </dsp:txXfrm>
    </dsp:sp>
    <dsp:sp modelId="{6D7F8436-EB0A-482B-907D-BEDFE258AC01}">
      <dsp:nvSpPr>
        <dsp:cNvPr id="0" name=""/>
        <dsp:cNvSpPr/>
      </dsp:nvSpPr>
      <dsp:spPr>
        <a:xfrm>
          <a:off x="3351933" y="18971"/>
          <a:ext cx="1294178" cy="129417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Headstrong</a:t>
          </a:r>
        </a:p>
      </dsp:txBody>
      <dsp:txXfrm>
        <a:off x="3541461" y="208499"/>
        <a:ext cx="915122" cy="915122"/>
      </dsp:txXfrm>
    </dsp:sp>
    <dsp:sp modelId="{BA66A934-51C1-4161-9802-9D7CB9920E85}">
      <dsp:nvSpPr>
        <dsp:cNvPr id="0" name=""/>
        <dsp:cNvSpPr/>
      </dsp:nvSpPr>
      <dsp:spPr>
        <a:xfrm rot="19285714">
          <a:off x="4434209" y="1988469"/>
          <a:ext cx="648374" cy="29126"/>
        </a:xfrm>
        <a:custGeom>
          <a:avLst/>
          <a:gdLst/>
          <a:ahLst/>
          <a:cxnLst/>
          <a:rect l="0" t="0" r="0" b="0"/>
          <a:pathLst>
            <a:path>
              <a:moveTo>
                <a:pt x="0" y="14563"/>
              </a:moveTo>
              <a:lnTo>
                <a:pt x="648374" y="1456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742187" y="1986823"/>
        <a:ext cx="32418" cy="32418"/>
      </dsp:txXfrm>
    </dsp:sp>
    <dsp:sp modelId="{F3A407E4-2676-4AEC-8168-4ABAAAEE2A91}">
      <dsp:nvSpPr>
        <dsp:cNvPr id="0" name=""/>
        <dsp:cNvSpPr/>
      </dsp:nvSpPr>
      <dsp:spPr>
        <a:xfrm>
          <a:off x="4870682" y="750362"/>
          <a:ext cx="1294178" cy="129417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Extrovert</a:t>
          </a:r>
        </a:p>
      </dsp:txBody>
      <dsp:txXfrm>
        <a:off x="5060210" y="939890"/>
        <a:ext cx="915122" cy="915122"/>
      </dsp:txXfrm>
    </dsp:sp>
    <dsp:sp modelId="{34EDBEC7-7394-4813-97A3-87C5EEF3AA79}">
      <dsp:nvSpPr>
        <dsp:cNvPr id="0" name=""/>
        <dsp:cNvSpPr/>
      </dsp:nvSpPr>
      <dsp:spPr>
        <a:xfrm rot="771429">
          <a:off x="4621759" y="2810180"/>
          <a:ext cx="648374" cy="29126"/>
        </a:xfrm>
        <a:custGeom>
          <a:avLst/>
          <a:gdLst/>
          <a:ahLst/>
          <a:cxnLst/>
          <a:rect l="0" t="0" r="0" b="0"/>
          <a:pathLst>
            <a:path>
              <a:moveTo>
                <a:pt x="0" y="14563"/>
              </a:moveTo>
              <a:lnTo>
                <a:pt x="648374" y="1456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929737" y="2808534"/>
        <a:ext cx="32418" cy="32418"/>
      </dsp:txXfrm>
    </dsp:sp>
    <dsp:sp modelId="{9B6E5120-5B20-49AE-AD95-3422B25981FC}">
      <dsp:nvSpPr>
        <dsp:cNvPr id="0" name=""/>
        <dsp:cNvSpPr/>
      </dsp:nvSpPr>
      <dsp:spPr>
        <a:xfrm>
          <a:off x="5245782" y="2393783"/>
          <a:ext cx="1294178" cy="129417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Fearless</a:t>
          </a:r>
        </a:p>
      </dsp:txBody>
      <dsp:txXfrm>
        <a:off x="5435310" y="2583311"/>
        <a:ext cx="915122" cy="915122"/>
      </dsp:txXfrm>
    </dsp:sp>
    <dsp:sp modelId="{C35CB27C-D1FE-4423-8FDC-F62D4155737F}">
      <dsp:nvSpPr>
        <dsp:cNvPr id="0" name=""/>
        <dsp:cNvSpPr/>
      </dsp:nvSpPr>
      <dsp:spPr>
        <a:xfrm rot="3857143">
          <a:off x="4096256" y="3469141"/>
          <a:ext cx="648374" cy="29126"/>
        </a:xfrm>
        <a:custGeom>
          <a:avLst/>
          <a:gdLst/>
          <a:ahLst/>
          <a:cxnLst/>
          <a:rect l="0" t="0" r="0" b="0"/>
          <a:pathLst>
            <a:path>
              <a:moveTo>
                <a:pt x="0" y="14563"/>
              </a:moveTo>
              <a:lnTo>
                <a:pt x="648374" y="1456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404234" y="3467494"/>
        <a:ext cx="32418" cy="32418"/>
      </dsp:txXfrm>
    </dsp:sp>
    <dsp:sp modelId="{0699839E-B710-4DAD-AF93-8D3F76085F82}">
      <dsp:nvSpPr>
        <dsp:cNvPr id="0" name=""/>
        <dsp:cNvSpPr/>
      </dsp:nvSpPr>
      <dsp:spPr>
        <a:xfrm>
          <a:off x="4194775" y="3711704"/>
          <a:ext cx="1294178" cy="129417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Talkative</a:t>
          </a:r>
        </a:p>
      </dsp:txBody>
      <dsp:txXfrm>
        <a:off x="4384303" y="3901232"/>
        <a:ext cx="915122" cy="915122"/>
      </dsp:txXfrm>
    </dsp:sp>
    <dsp:sp modelId="{FF3F11AA-3E45-4612-8E4F-2424A940BD92}">
      <dsp:nvSpPr>
        <dsp:cNvPr id="0" name=""/>
        <dsp:cNvSpPr/>
      </dsp:nvSpPr>
      <dsp:spPr>
        <a:xfrm rot="6942857">
          <a:off x="3253413" y="3469141"/>
          <a:ext cx="648374" cy="29126"/>
        </a:xfrm>
        <a:custGeom>
          <a:avLst/>
          <a:gdLst/>
          <a:ahLst/>
          <a:cxnLst/>
          <a:rect l="0" t="0" r="0" b="0"/>
          <a:pathLst>
            <a:path>
              <a:moveTo>
                <a:pt x="0" y="14563"/>
              </a:moveTo>
              <a:lnTo>
                <a:pt x="648374" y="1456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3561391" y="3467494"/>
        <a:ext cx="32418" cy="32418"/>
      </dsp:txXfrm>
    </dsp:sp>
    <dsp:sp modelId="{FB6C78AF-6DE2-4EC1-A295-C9D6A013ECA3}">
      <dsp:nvSpPr>
        <dsp:cNvPr id="0" name=""/>
        <dsp:cNvSpPr/>
      </dsp:nvSpPr>
      <dsp:spPr>
        <a:xfrm>
          <a:off x="2509091" y="3711704"/>
          <a:ext cx="1294178" cy="129417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Charismatic</a:t>
          </a:r>
        </a:p>
      </dsp:txBody>
      <dsp:txXfrm>
        <a:off x="2698619" y="3901232"/>
        <a:ext cx="915122" cy="915122"/>
      </dsp:txXfrm>
    </dsp:sp>
    <dsp:sp modelId="{593027AB-1512-46D8-8727-8744EAAB2A4C}">
      <dsp:nvSpPr>
        <dsp:cNvPr id="0" name=""/>
        <dsp:cNvSpPr/>
      </dsp:nvSpPr>
      <dsp:spPr>
        <a:xfrm rot="10028571">
          <a:off x="2727910" y="2810180"/>
          <a:ext cx="648374" cy="29126"/>
        </a:xfrm>
        <a:custGeom>
          <a:avLst/>
          <a:gdLst/>
          <a:ahLst/>
          <a:cxnLst/>
          <a:rect l="0" t="0" r="0" b="0"/>
          <a:pathLst>
            <a:path>
              <a:moveTo>
                <a:pt x="0" y="14563"/>
              </a:moveTo>
              <a:lnTo>
                <a:pt x="648374" y="1456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3035888" y="2808534"/>
        <a:ext cx="32418" cy="32418"/>
      </dsp:txXfrm>
    </dsp:sp>
    <dsp:sp modelId="{45FA56FC-E032-4A37-9AFA-755A71FA8719}">
      <dsp:nvSpPr>
        <dsp:cNvPr id="0" name=""/>
        <dsp:cNvSpPr/>
      </dsp:nvSpPr>
      <dsp:spPr>
        <a:xfrm>
          <a:off x="1458083" y="2393783"/>
          <a:ext cx="1294178" cy="129417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Loud</a:t>
          </a:r>
        </a:p>
      </dsp:txBody>
      <dsp:txXfrm>
        <a:off x="1647611" y="2583311"/>
        <a:ext cx="915122" cy="915122"/>
      </dsp:txXfrm>
    </dsp:sp>
    <dsp:sp modelId="{29CD5C9F-4BE2-4972-B828-4A03BC7B5E6C}">
      <dsp:nvSpPr>
        <dsp:cNvPr id="0" name=""/>
        <dsp:cNvSpPr/>
      </dsp:nvSpPr>
      <dsp:spPr>
        <a:xfrm rot="13114286">
          <a:off x="2915460" y="1988469"/>
          <a:ext cx="648374" cy="29126"/>
        </a:xfrm>
        <a:custGeom>
          <a:avLst/>
          <a:gdLst/>
          <a:ahLst/>
          <a:cxnLst/>
          <a:rect l="0" t="0" r="0" b="0"/>
          <a:pathLst>
            <a:path>
              <a:moveTo>
                <a:pt x="0" y="14563"/>
              </a:moveTo>
              <a:lnTo>
                <a:pt x="648374" y="1456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3223438" y="1986823"/>
        <a:ext cx="32418" cy="32418"/>
      </dsp:txXfrm>
    </dsp:sp>
    <dsp:sp modelId="{0B1FB1EC-0D9C-4E8F-9749-F3F2DA634D78}">
      <dsp:nvSpPr>
        <dsp:cNvPr id="0" name=""/>
        <dsp:cNvSpPr/>
      </dsp:nvSpPr>
      <dsp:spPr>
        <a:xfrm>
          <a:off x="1833184" y="750362"/>
          <a:ext cx="1294178" cy="129417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Gregarious</a:t>
          </a:r>
        </a:p>
      </dsp:txBody>
      <dsp:txXfrm>
        <a:off x="2022712" y="939890"/>
        <a:ext cx="915122" cy="91512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297802-59B9-4985-8EA8-F13AE317F684}">
      <dsp:nvSpPr>
        <dsp:cNvPr id="0" name=""/>
        <dsp:cNvSpPr/>
      </dsp:nvSpPr>
      <dsp:spPr>
        <a:xfrm>
          <a:off x="744025" y="77871"/>
          <a:ext cx="943797" cy="943797"/>
        </a:xfrm>
        <a:prstGeom prst="ellipse">
          <a:avLst/>
        </a:prstGeom>
        <a:solidFill>
          <a:srgbClr val="FF8D1C"/>
        </a:solidFill>
        <a:ln>
          <a:noFill/>
        </a:ln>
        <a:effectLst/>
      </dsp:spPr>
      <dsp:style>
        <a:lnRef idx="0">
          <a:scrgbClr r="0" g="0" b="0"/>
        </a:lnRef>
        <a:fillRef idx="1">
          <a:scrgbClr r="0" g="0" b="0"/>
        </a:fillRef>
        <a:effectRef idx="0">
          <a:scrgbClr r="0" g="0" b="0"/>
        </a:effectRef>
        <a:fontRef idx="minor"/>
      </dsp:style>
    </dsp:sp>
    <dsp:sp modelId="{D0ABFBC7-2CE7-4252-ACC6-93AACB312CBC}">
      <dsp:nvSpPr>
        <dsp:cNvPr id="0" name=""/>
        <dsp:cNvSpPr/>
      </dsp:nvSpPr>
      <dsp:spPr>
        <a:xfrm>
          <a:off x="942222" y="276069"/>
          <a:ext cx="547402" cy="547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951A028-3FA3-40AD-9B7E-3F7D88A98EF2}">
      <dsp:nvSpPr>
        <dsp:cNvPr id="0" name=""/>
        <dsp:cNvSpPr/>
      </dsp:nvSpPr>
      <dsp:spPr>
        <a:xfrm>
          <a:off x="1890064" y="77871"/>
          <a:ext cx="2224664" cy="943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GB" sz="2000" b="0" kern="1200">
              <a:latin typeface="Arial" panose="020B0604020202020204" pitchFamily="34" charset="0"/>
              <a:cs typeface="Arial" panose="020B0604020202020204" pitchFamily="34" charset="0"/>
            </a:rPr>
            <a:t>Undertaking audits</a:t>
          </a:r>
          <a:endParaRPr lang="en-US" sz="2000" kern="1200" dirty="0">
            <a:latin typeface="Arial" panose="020B0604020202020204" pitchFamily="34" charset="0"/>
            <a:cs typeface="Arial" panose="020B0604020202020204" pitchFamily="34" charset="0"/>
          </a:endParaRPr>
        </a:p>
      </dsp:txBody>
      <dsp:txXfrm>
        <a:off x="1890064" y="77871"/>
        <a:ext cx="2224664" cy="943797"/>
      </dsp:txXfrm>
    </dsp:sp>
    <dsp:sp modelId="{F74705C3-EB5D-4A0F-AD1D-245C33C1E22E}">
      <dsp:nvSpPr>
        <dsp:cNvPr id="0" name=""/>
        <dsp:cNvSpPr/>
      </dsp:nvSpPr>
      <dsp:spPr>
        <a:xfrm>
          <a:off x="4502360" y="77871"/>
          <a:ext cx="943797" cy="943797"/>
        </a:xfrm>
        <a:prstGeom prst="ellipse">
          <a:avLst/>
        </a:prstGeom>
        <a:solidFill>
          <a:srgbClr val="FF8D1C"/>
        </a:solidFill>
        <a:ln>
          <a:noFill/>
        </a:ln>
        <a:effectLst/>
      </dsp:spPr>
      <dsp:style>
        <a:lnRef idx="0">
          <a:scrgbClr r="0" g="0" b="0"/>
        </a:lnRef>
        <a:fillRef idx="1">
          <a:scrgbClr r="0" g="0" b="0"/>
        </a:fillRef>
        <a:effectRef idx="0">
          <a:scrgbClr r="0" g="0" b="0"/>
        </a:effectRef>
        <a:fontRef idx="minor"/>
      </dsp:style>
    </dsp:sp>
    <dsp:sp modelId="{D4806FB3-0A6E-42F7-94F5-43594A160F6B}">
      <dsp:nvSpPr>
        <dsp:cNvPr id="0" name=""/>
        <dsp:cNvSpPr/>
      </dsp:nvSpPr>
      <dsp:spPr>
        <a:xfrm>
          <a:off x="4700557" y="276069"/>
          <a:ext cx="547402" cy="547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198C40-5E6C-4F0B-B5F9-9837D882449A}">
      <dsp:nvSpPr>
        <dsp:cNvPr id="0" name=""/>
        <dsp:cNvSpPr/>
      </dsp:nvSpPr>
      <dsp:spPr>
        <a:xfrm>
          <a:off x="5648399" y="77871"/>
          <a:ext cx="2224664" cy="943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GB" sz="2000" b="0" kern="1200">
              <a:latin typeface="Arial" panose="020B0604020202020204" pitchFamily="34" charset="0"/>
              <a:cs typeface="Arial" panose="020B0604020202020204" pitchFamily="34" charset="0"/>
            </a:rPr>
            <a:t>Embedding learning from incidents in practice</a:t>
          </a:r>
          <a:endParaRPr lang="en-US" sz="2000" kern="1200">
            <a:latin typeface="Arial" panose="020B0604020202020204" pitchFamily="34" charset="0"/>
            <a:cs typeface="Arial" panose="020B0604020202020204" pitchFamily="34" charset="0"/>
          </a:endParaRPr>
        </a:p>
      </dsp:txBody>
      <dsp:txXfrm>
        <a:off x="5648399" y="77871"/>
        <a:ext cx="2224664" cy="943797"/>
      </dsp:txXfrm>
    </dsp:sp>
    <dsp:sp modelId="{835BDD1D-656E-4CF6-83E8-D8CC4206F867}">
      <dsp:nvSpPr>
        <dsp:cNvPr id="0" name=""/>
        <dsp:cNvSpPr/>
      </dsp:nvSpPr>
      <dsp:spPr>
        <a:xfrm>
          <a:off x="744025" y="1791082"/>
          <a:ext cx="943797" cy="943797"/>
        </a:xfrm>
        <a:prstGeom prst="ellipse">
          <a:avLst/>
        </a:prstGeom>
        <a:solidFill>
          <a:srgbClr val="FF8D1C"/>
        </a:solidFill>
        <a:ln>
          <a:noFill/>
        </a:ln>
        <a:effectLst/>
      </dsp:spPr>
      <dsp:style>
        <a:lnRef idx="0">
          <a:scrgbClr r="0" g="0" b="0"/>
        </a:lnRef>
        <a:fillRef idx="1">
          <a:scrgbClr r="0" g="0" b="0"/>
        </a:fillRef>
        <a:effectRef idx="0">
          <a:scrgbClr r="0" g="0" b="0"/>
        </a:effectRef>
        <a:fontRef idx="minor"/>
      </dsp:style>
    </dsp:sp>
    <dsp:sp modelId="{05421AC0-9B8D-449D-990E-F7AFDF6671B2}">
      <dsp:nvSpPr>
        <dsp:cNvPr id="0" name=""/>
        <dsp:cNvSpPr/>
      </dsp:nvSpPr>
      <dsp:spPr>
        <a:xfrm>
          <a:off x="942222" y="1989280"/>
          <a:ext cx="547402" cy="547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32BD086-398A-4651-8F4B-743DC421121F}">
      <dsp:nvSpPr>
        <dsp:cNvPr id="0" name=""/>
        <dsp:cNvSpPr/>
      </dsp:nvSpPr>
      <dsp:spPr>
        <a:xfrm>
          <a:off x="1890064" y="1791082"/>
          <a:ext cx="2224664" cy="943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GB" sz="2000" b="0" kern="1200" dirty="0">
              <a:latin typeface="Arial" panose="020B0604020202020204" pitchFamily="34" charset="0"/>
              <a:cs typeface="Arial" panose="020B0604020202020204" pitchFamily="34" charset="0"/>
            </a:rPr>
            <a:t>Working to improve practices as a result of  patient complaints and staff complaints</a:t>
          </a:r>
          <a:endParaRPr lang="en-US" sz="2000" kern="1200" dirty="0">
            <a:latin typeface="Arial" panose="020B0604020202020204" pitchFamily="34" charset="0"/>
            <a:cs typeface="Arial" panose="020B0604020202020204" pitchFamily="34" charset="0"/>
          </a:endParaRPr>
        </a:p>
      </dsp:txBody>
      <dsp:txXfrm>
        <a:off x="1890064" y="1791082"/>
        <a:ext cx="2224664" cy="943797"/>
      </dsp:txXfrm>
    </dsp:sp>
    <dsp:sp modelId="{EFCFA0A9-3FF3-4727-944E-9C9BA2932DA9}">
      <dsp:nvSpPr>
        <dsp:cNvPr id="0" name=""/>
        <dsp:cNvSpPr/>
      </dsp:nvSpPr>
      <dsp:spPr>
        <a:xfrm>
          <a:off x="4502360" y="1791082"/>
          <a:ext cx="943797" cy="943797"/>
        </a:xfrm>
        <a:prstGeom prst="ellipse">
          <a:avLst/>
        </a:prstGeom>
        <a:solidFill>
          <a:srgbClr val="FF8D1C"/>
        </a:solidFill>
        <a:ln>
          <a:noFill/>
        </a:ln>
        <a:effectLst/>
      </dsp:spPr>
      <dsp:style>
        <a:lnRef idx="0">
          <a:scrgbClr r="0" g="0" b="0"/>
        </a:lnRef>
        <a:fillRef idx="1">
          <a:scrgbClr r="0" g="0" b="0"/>
        </a:fillRef>
        <a:effectRef idx="0">
          <a:scrgbClr r="0" g="0" b="0"/>
        </a:effectRef>
        <a:fontRef idx="minor"/>
      </dsp:style>
    </dsp:sp>
    <dsp:sp modelId="{7CB86A55-9AAE-46B8-8B82-EAA9C9DED0B3}">
      <dsp:nvSpPr>
        <dsp:cNvPr id="0" name=""/>
        <dsp:cNvSpPr/>
      </dsp:nvSpPr>
      <dsp:spPr>
        <a:xfrm>
          <a:off x="4700557" y="1989280"/>
          <a:ext cx="547402" cy="5474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692158-7DF1-4D0B-B242-BD2CE6C4DC4B}">
      <dsp:nvSpPr>
        <dsp:cNvPr id="0" name=""/>
        <dsp:cNvSpPr/>
      </dsp:nvSpPr>
      <dsp:spPr>
        <a:xfrm>
          <a:off x="5648399" y="1791082"/>
          <a:ext cx="2224664" cy="943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GB" sz="2000" b="0" kern="1200" dirty="0">
              <a:latin typeface="Arial" panose="020B0604020202020204" pitchFamily="34" charset="0"/>
              <a:cs typeface="Arial" panose="020B0604020202020204" pitchFamily="34" charset="0"/>
            </a:rPr>
            <a:t>Using evidence based guidance to inform practice</a:t>
          </a:r>
          <a:endParaRPr lang="en-US" sz="2000" kern="1200" dirty="0">
            <a:latin typeface="Arial" panose="020B0604020202020204" pitchFamily="34" charset="0"/>
            <a:cs typeface="Arial" panose="020B0604020202020204" pitchFamily="34" charset="0"/>
          </a:endParaRPr>
        </a:p>
      </dsp:txBody>
      <dsp:txXfrm>
        <a:off x="5648399" y="1791082"/>
        <a:ext cx="2224664" cy="943797"/>
      </dsp:txXfrm>
    </dsp:sp>
    <dsp:sp modelId="{D1618610-1AF6-4C6B-A5E6-2096920FA998}">
      <dsp:nvSpPr>
        <dsp:cNvPr id="0" name=""/>
        <dsp:cNvSpPr/>
      </dsp:nvSpPr>
      <dsp:spPr>
        <a:xfrm>
          <a:off x="744025" y="3504293"/>
          <a:ext cx="943797" cy="943797"/>
        </a:xfrm>
        <a:prstGeom prst="ellipse">
          <a:avLst/>
        </a:prstGeom>
        <a:solidFill>
          <a:srgbClr val="FF8D1C"/>
        </a:solidFill>
        <a:ln>
          <a:noFill/>
        </a:ln>
        <a:effectLst/>
      </dsp:spPr>
      <dsp:style>
        <a:lnRef idx="0">
          <a:scrgbClr r="0" g="0" b="0"/>
        </a:lnRef>
        <a:fillRef idx="1">
          <a:scrgbClr r="0" g="0" b="0"/>
        </a:fillRef>
        <a:effectRef idx="0">
          <a:scrgbClr r="0" g="0" b="0"/>
        </a:effectRef>
        <a:fontRef idx="minor"/>
      </dsp:style>
    </dsp:sp>
    <dsp:sp modelId="{0CCE32CE-36AC-4BE1-A3C2-8B7D1AF01A1E}">
      <dsp:nvSpPr>
        <dsp:cNvPr id="0" name=""/>
        <dsp:cNvSpPr/>
      </dsp:nvSpPr>
      <dsp:spPr>
        <a:xfrm>
          <a:off x="942222" y="3702491"/>
          <a:ext cx="547402" cy="5474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DA7822-5B52-4F06-BED4-E47B5585FB3C}">
      <dsp:nvSpPr>
        <dsp:cNvPr id="0" name=""/>
        <dsp:cNvSpPr/>
      </dsp:nvSpPr>
      <dsp:spPr>
        <a:xfrm>
          <a:off x="1890064" y="3504293"/>
          <a:ext cx="2224664" cy="943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GB" sz="2000" b="0" kern="1200">
              <a:latin typeface="Arial" panose="020B0604020202020204" pitchFamily="34" charset="0"/>
              <a:cs typeface="Arial" panose="020B0604020202020204" pitchFamily="34" charset="0"/>
            </a:rPr>
            <a:t>Facilitating the implementation of research findings</a:t>
          </a:r>
          <a:endParaRPr lang="en-US" sz="2000" kern="1200">
            <a:latin typeface="Arial" panose="020B0604020202020204" pitchFamily="34" charset="0"/>
            <a:cs typeface="Arial" panose="020B0604020202020204" pitchFamily="34" charset="0"/>
          </a:endParaRPr>
        </a:p>
      </dsp:txBody>
      <dsp:txXfrm>
        <a:off x="1890064" y="3504293"/>
        <a:ext cx="2224664" cy="943797"/>
      </dsp:txXfrm>
    </dsp:sp>
    <dsp:sp modelId="{6200A282-CF4F-436E-8D5A-C41347019D39}">
      <dsp:nvSpPr>
        <dsp:cNvPr id="0" name=""/>
        <dsp:cNvSpPr/>
      </dsp:nvSpPr>
      <dsp:spPr>
        <a:xfrm>
          <a:off x="4502360" y="3504293"/>
          <a:ext cx="943797" cy="943797"/>
        </a:xfrm>
        <a:prstGeom prst="ellipse">
          <a:avLst/>
        </a:prstGeom>
        <a:solidFill>
          <a:srgbClr val="FF8D1C"/>
        </a:solidFill>
        <a:ln>
          <a:noFill/>
        </a:ln>
        <a:effectLst/>
      </dsp:spPr>
      <dsp:style>
        <a:lnRef idx="0">
          <a:scrgbClr r="0" g="0" b="0"/>
        </a:lnRef>
        <a:fillRef idx="1">
          <a:scrgbClr r="0" g="0" b="0"/>
        </a:fillRef>
        <a:effectRef idx="0">
          <a:scrgbClr r="0" g="0" b="0"/>
        </a:effectRef>
        <a:fontRef idx="minor"/>
      </dsp:style>
    </dsp:sp>
    <dsp:sp modelId="{DA8E1762-867C-441A-9F7F-B9854BD6240C}">
      <dsp:nvSpPr>
        <dsp:cNvPr id="0" name=""/>
        <dsp:cNvSpPr/>
      </dsp:nvSpPr>
      <dsp:spPr>
        <a:xfrm>
          <a:off x="4700557" y="3702491"/>
          <a:ext cx="547402" cy="54740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DD8D35-E55F-4E69-85CC-08EA767BF9F0}">
      <dsp:nvSpPr>
        <dsp:cNvPr id="0" name=""/>
        <dsp:cNvSpPr/>
      </dsp:nvSpPr>
      <dsp:spPr>
        <a:xfrm>
          <a:off x="5648399" y="3504293"/>
          <a:ext cx="2224664" cy="943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GB" sz="2000" b="0" kern="1200" dirty="0">
              <a:latin typeface="Arial" panose="020B0604020202020204" pitchFamily="34" charset="0"/>
              <a:cs typeface="Arial" panose="020B0604020202020204" pitchFamily="34" charset="0"/>
            </a:rPr>
            <a:t>Any active contribution to a quality improvement activity (not necessarily in a clinical setting)</a:t>
          </a:r>
          <a:endParaRPr lang="en-US" sz="2000" kern="1200" dirty="0">
            <a:latin typeface="Arial" panose="020B0604020202020204" pitchFamily="34" charset="0"/>
            <a:cs typeface="Arial" panose="020B0604020202020204" pitchFamily="34" charset="0"/>
          </a:endParaRPr>
        </a:p>
      </dsp:txBody>
      <dsp:txXfrm>
        <a:off x="5648399" y="3504293"/>
        <a:ext cx="2224664" cy="94379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C429E3-21B6-4CE9-BDA6-084CF552C7DE}">
      <dsp:nvSpPr>
        <dsp:cNvPr id="0" name=""/>
        <dsp:cNvSpPr/>
      </dsp:nvSpPr>
      <dsp:spPr>
        <a:xfrm>
          <a:off x="0" y="2731658"/>
          <a:ext cx="8229600" cy="1792263"/>
        </a:xfrm>
        <a:prstGeom prst="rect">
          <a:avLst/>
        </a:prstGeom>
        <a:solidFill>
          <a:srgbClr val="371488"/>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It is good practice to undertake a case review where there is a poor outcome or a serious untoward incident. How are cases reviewed in your unit? Make notes on the procedure, speak to a colleague to see of you can observe the process.</a:t>
          </a:r>
          <a:endParaRPr lang="en-US" sz="2000" kern="1200" dirty="0">
            <a:latin typeface="Arial" panose="020B0604020202020204" pitchFamily="34" charset="0"/>
            <a:cs typeface="Arial" panose="020B0604020202020204" pitchFamily="34" charset="0"/>
          </a:endParaRPr>
        </a:p>
      </dsp:txBody>
      <dsp:txXfrm>
        <a:off x="0" y="2731658"/>
        <a:ext cx="8229600" cy="1792263"/>
      </dsp:txXfrm>
    </dsp:sp>
    <dsp:sp modelId="{5316D5CE-B5D3-4189-BD9F-302185A867B4}">
      <dsp:nvSpPr>
        <dsp:cNvPr id="0" name=""/>
        <dsp:cNvSpPr/>
      </dsp:nvSpPr>
      <dsp:spPr>
        <a:xfrm rot="10800000">
          <a:off x="0" y="2040"/>
          <a:ext cx="8229600" cy="2756501"/>
        </a:xfrm>
        <a:prstGeom prst="upArrowCallout">
          <a:avLst/>
        </a:prstGeom>
        <a:solidFill>
          <a:srgbClr val="371488"/>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Does your unit have an escalation pathway for when you have concerns about a woman during her care? If so, review the pathway and consider whether the approach for escalating concerns is clear.</a:t>
          </a:r>
          <a:endParaRPr lang="en-US" sz="2000" kern="1200" dirty="0">
            <a:latin typeface="Arial" panose="020B0604020202020204" pitchFamily="34" charset="0"/>
            <a:cs typeface="Arial" panose="020B0604020202020204" pitchFamily="34" charset="0"/>
          </a:endParaRPr>
        </a:p>
      </dsp:txBody>
      <dsp:txXfrm rot="10800000">
        <a:off x="0" y="2040"/>
        <a:ext cx="8229600" cy="179109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7F13A0-0B25-4DB0-8498-940A278DDF9D}">
      <dsp:nvSpPr>
        <dsp:cNvPr id="0" name=""/>
        <dsp:cNvSpPr/>
      </dsp:nvSpPr>
      <dsp:spPr>
        <a:xfrm>
          <a:off x="0" y="571136"/>
          <a:ext cx="2171962" cy="13031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Recognises limits</a:t>
          </a:r>
        </a:p>
      </dsp:txBody>
      <dsp:txXfrm>
        <a:off x="0" y="571136"/>
        <a:ext cx="2171962" cy="1303177"/>
      </dsp:txXfrm>
    </dsp:sp>
    <dsp:sp modelId="{7C527050-8258-44DD-8753-813013282401}">
      <dsp:nvSpPr>
        <dsp:cNvPr id="0" name=""/>
        <dsp:cNvSpPr/>
      </dsp:nvSpPr>
      <dsp:spPr>
        <a:xfrm>
          <a:off x="2389159" y="571136"/>
          <a:ext cx="2171962" cy="13031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Ability to say NO</a:t>
          </a:r>
        </a:p>
      </dsp:txBody>
      <dsp:txXfrm>
        <a:off x="2389159" y="571136"/>
        <a:ext cx="2171962" cy="1303177"/>
      </dsp:txXfrm>
    </dsp:sp>
    <dsp:sp modelId="{BB61C9FF-9AE7-4BE7-8253-EB11AF63053D}">
      <dsp:nvSpPr>
        <dsp:cNvPr id="0" name=""/>
        <dsp:cNvSpPr/>
      </dsp:nvSpPr>
      <dsp:spPr>
        <a:xfrm>
          <a:off x="4778318" y="571136"/>
          <a:ext cx="2171962" cy="13031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Supportive</a:t>
          </a:r>
        </a:p>
      </dsp:txBody>
      <dsp:txXfrm>
        <a:off x="4778318" y="571136"/>
        <a:ext cx="2171962" cy="1303177"/>
      </dsp:txXfrm>
    </dsp:sp>
    <dsp:sp modelId="{C16F84E6-3C91-4943-A0D5-F97795E03B26}">
      <dsp:nvSpPr>
        <dsp:cNvPr id="0" name=""/>
        <dsp:cNvSpPr/>
      </dsp:nvSpPr>
      <dsp:spPr>
        <a:xfrm>
          <a:off x="0" y="2091510"/>
          <a:ext cx="2171962" cy="13031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Recognises difficulties or issues to be sorted</a:t>
          </a:r>
        </a:p>
      </dsp:txBody>
      <dsp:txXfrm>
        <a:off x="0" y="2091510"/>
        <a:ext cx="2171962" cy="1303177"/>
      </dsp:txXfrm>
    </dsp:sp>
    <dsp:sp modelId="{6990D2FF-4835-44AE-94E0-726222C6C0D3}">
      <dsp:nvSpPr>
        <dsp:cNvPr id="0" name=""/>
        <dsp:cNvSpPr/>
      </dsp:nvSpPr>
      <dsp:spPr>
        <a:xfrm>
          <a:off x="2389159" y="2091510"/>
          <a:ext cx="2171962" cy="13031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Knows it's okay not to be expert in everything</a:t>
          </a:r>
        </a:p>
      </dsp:txBody>
      <dsp:txXfrm>
        <a:off x="2389159" y="2091510"/>
        <a:ext cx="2171962" cy="1303177"/>
      </dsp:txXfrm>
    </dsp:sp>
    <dsp:sp modelId="{D3F73314-3337-4465-BB35-26503753C347}">
      <dsp:nvSpPr>
        <dsp:cNvPr id="0" name=""/>
        <dsp:cNvSpPr/>
      </dsp:nvSpPr>
      <dsp:spPr>
        <a:xfrm>
          <a:off x="4778318" y="2091510"/>
          <a:ext cx="2171962" cy="13031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Safe practitioners ask questions</a:t>
          </a:r>
        </a:p>
      </dsp:txBody>
      <dsp:txXfrm>
        <a:off x="4778318" y="2091510"/>
        <a:ext cx="2171962" cy="13031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AB7B9D-5710-41CA-B936-7771B4837150}">
      <dsp:nvSpPr>
        <dsp:cNvPr id="0" name=""/>
        <dsp:cNvSpPr/>
      </dsp:nvSpPr>
      <dsp:spPr>
        <a:xfrm>
          <a:off x="277158" y="175278"/>
          <a:ext cx="855667" cy="855667"/>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71527E-2D11-4636-9C3E-D66FD5F3A1CC}">
      <dsp:nvSpPr>
        <dsp:cNvPr id="0" name=""/>
        <dsp:cNvSpPr/>
      </dsp:nvSpPr>
      <dsp:spPr>
        <a:xfrm>
          <a:off x="459513" y="357634"/>
          <a:ext cx="490957" cy="4909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121E5F-0544-42CA-9006-8D6639525AD1}">
      <dsp:nvSpPr>
        <dsp:cNvPr id="0" name=""/>
        <dsp:cNvSpPr/>
      </dsp:nvSpPr>
      <dsp:spPr>
        <a:xfrm>
          <a:off x="3625" y="1297466"/>
          <a:ext cx="1402734" cy="561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GB" sz="1600" kern="1200" cap="none" dirty="0">
              <a:latin typeface="Arial" panose="020B0604020202020204" pitchFamily="34" charset="0"/>
              <a:cs typeface="Arial" panose="020B0604020202020204" pitchFamily="34" charset="0"/>
            </a:rPr>
            <a:t>Poor outcome due to lack of communication</a:t>
          </a:r>
          <a:endParaRPr lang="en-US" sz="1600" kern="1200" cap="none" dirty="0">
            <a:latin typeface="Arial" panose="020B0604020202020204" pitchFamily="34" charset="0"/>
            <a:cs typeface="Arial" panose="020B0604020202020204" pitchFamily="34" charset="0"/>
          </a:endParaRPr>
        </a:p>
      </dsp:txBody>
      <dsp:txXfrm>
        <a:off x="3625" y="1297466"/>
        <a:ext cx="1402734" cy="561093"/>
      </dsp:txXfrm>
    </dsp:sp>
    <dsp:sp modelId="{8C78EA1E-B671-4010-A93B-215512AF8D95}">
      <dsp:nvSpPr>
        <dsp:cNvPr id="0" name=""/>
        <dsp:cNvSpPr/>
      </dsp:nvSpPr>
      <dsp:spPr>
        <a:xfrm>
          <a:off x="1925371" y="175278"/>
          <a:ext cx="855667" cy="855667"/>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3FC576-A0ED-4330-9A4B-2B70F3CF4A6A}">
      <dsp:nvSpPr>
        <dsp:cNvPr id="0" name=""/>
        <dsp:cNvSpPr/>
      </dsp:nvSpPr>
      <dsp:spPr>
        <a:xfrm>
          <a:off x="2107726" y="357634"/>
          <a:ext cx="490957" cy="4909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F158FF-37A8-42DE-B0E5-957927166EA9}">
      <dsp:nvSpPr>
        <dsp:cNvPr id="0" name=""/>
        <dsp:cNvSpPr/>
      </dsp:nvSpPr>
      <dsp:spPr>
        <a:xfrm>
          <a:off x="1651837" y="1297466"/>
          <a:ext cx="1402734" cy="561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GB" sz="1600" kern="1200" cap="none" dirty="0">
              <a:latin typeface="Arial" panose="020B0604020202020204" pitchFamily="34" charset="0"/>
              <a:cs typeface="Arial" panose="020B0604020202020204" pitchFamily="34" charset="0"/>
            </a:rPr>
            <a:t>Feeling bullied, unable to say no.</a:t>
          </a:r>
          <a:endParaRPr lang="en-US" sz="1600" kern="1200" cap="none" dirty="0">
            <a:latin typeface="Arial" panose="020B0604020202020204" pitchFamily="34" charset="0"/>
            <a:cs typeface="Arial" panose="020B0604020202020204" pitchFamily="34" charset="0"/>
          </a:endParaRPr>
        </a:p>
      </dsp:txBody>
      <dsp:txXfrm>
        <a:off x="1651837" y="1297466"/>
        <a:ext cx="1402734" cy="561093"/>
      </dsp:txXfrm>
    </dsp:sp>
    <dsp:sp modelId="{E09319F1-C4D2-4659-917E-3C0EC72671E7}">
      <dsp:nvSpPr>
        <dsp:cNvPr id="0" name=""/>
        <dsp:cNvSpPr/>
      </dsp:nvSpPr>
      <dsp:spPr>
        <a:xfrm>
          <a:off x="3573584" y="175278"/>
          <a:ext cx="855667" cy="855667"/>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99097F-6D1B-41C7-A91F-9AF9D7243296}">
      <dsp:nvSpPr>
        <dsp:cNvPr id="0" name=""/>
        <dsp:cNvSpPr/>
      </dsp:nvSpPr>
      <dsp:spPr>
        <a:xfrm>
          <a:off x="3755939" y="357634"/>
          <a:ext cx="490957" cy="4909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BC410F-BACC-45CC-84DE-C655EB21E00B}">
      <dsp:nvSpPr>
        <dsp:cNvPr id="0" name=""/>
        <dsp:cNvSpPr/>
      </dsp:nvSpPr>
      <dsp:spPr>
        <a:xfrm>
          <a:off x="3300050" y="1297466"/>
          <a:ext cx="1402734" cy="561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GB" sz="1600" kern="1200" cap="none" dirty="0">
              <a:latin typeface="Arial" panose="020B0604020202020204" pitchFamily="34" charset="0"/>
              <a:cs typeface="Arial" panose="020B0604020202020204" pitchFamily="34" charset="0"/>
            </a:rPr>
            <a:t>Feeling undermined</a:t>
          </a:r>
          <a:endParaRPr lang="en-US" sz="1600" kern="1200" cap="none" dirty="0">
            <a:latin typeface="Arial" panose="020B0604020202020204" pitchFamily="34" charset="0"/>
            <a:cs typeface="Arial" panose="020B0604020202020204" pitchFamily="34" charset="0"/>
          </a:endParaRPr>
        </a:p>
      </dsp:txBody>
      <dsp:txXfrm>
        <a:off x="3300050" y="1297466"/>
        <a:ext cx="1402734" cy="561093"/>
      </dsp:txXfrm>
    </dsp:sp>
    <dsp:sp modelId="{AA844F92-D826-419A-BC5D-AF48B33BBFF0}">
      <dsp:nvSpPr>
        <dsp:cNvPr id="0" name=""/>
        <dsp:cNvSpPr/>
      </dsp:nvSpPr>
      <dsp:spPr>
        <a:xfrm>
          <a:off x="5221796" y="175278"/>
          <a:ext cx="855667" cy="855667"/>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2357A3-A669-4AFB-99BE-24341B920809}">
      <dsp:nvSpPr>
        <dsp:cNvPr id="0" name=""/>
        <dsp:cNvSpPr/>
      </dsp:nvSpPr>
      <dsp:spPr>
        <a:xfrm>
          <a:off x="5404152" y="357634"/>
          <a:ext cx="490957" cy="4909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7FAE8F-7ADF-4CD8-9147-E7A5088AFD23}">
      <dsp:nvSpPr>
        <dsp:cNvPr id="0" name=""/>
        <dsp:cNvSpPr/>
      </dsp:nvSpPr>
      <dsp:spPr>
        <a:xfrm>
          <a:off x="4948263" y="1297466"/>
          <a:ext cx="1402734" cy="561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GB" sz="1600" kern="1200" cap="none" dirty="0">
              <a:latin typeface="Arial" panose="020B0604020202020204" pitchFamily="34" charset="0"/>
              <a:cs typeface="Arial" panose="020B0604020202020204" pitchFamily="34" charset="0"/>
            </a:rPr>
            <a:t>Undervalued</a:t>
          </a:r>
          <a:endParaRPr lang="en-US" sz="1600" kern="1200" cap="none" dirty="0">
            <a:latin typeface="Arial" panose="020B0604020202020204" pitchFamily="34" charset="0"/>
            <a:cs typeface="Arial" panose="020B0604020202020204" pitchFamily="34" charset="0"/>
          </a:endParaRPr>
        </a:p>
      </dsp:txBody>
      <dsp:txXfrm>
        <a:off x="4948263" y="1297466"/>
        <a:ext cx="1402734" cy="561093"/>
      </dsp:txXfrm>
    </dsp:sp>
    <dsp:sp modelId="{6BCEC791-98DF-49CC-AF59-9D31EE8D3DAE}">
      <dsp:nvSpPr>
        <dsp:cNvPr id="0" name=""/>
        <dsp:cNvSpPr/>
      </dsp:nvSpPr>
      <dsp:spPr>
        <a:xfrm>
          <a:off x="6870009" y="175278"/>
          <a:ext cx="855667" cy="855667"/>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541496-222C-4F3E-BA16-5DE32602FB14}">
      <dsp:nvSpPr>
        <dsp:cNvPr id="0" name=""/>
        <dsp:cNvSpPr/>
      </dsp:nvSpPr>
      <dsp:spPr>
        <a:xfrm>
          <a:off x="7052365" y="357634"/>
          <a:ext cx="490957" cy="49095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3E1A43-DDA0-4970-BCD5-5DA2648FBB63}">
      <dsp:nvSpPr>
        <dsp:cNvPr id="0" name=""/>
        <dsp:cNvSpPr/>
      </dsp:nvSpPr>
      <dsp:spPr>
        <a:xfrm>
          <a:off x="6596476" y="1297466"/>
          <a:ext cx="1402734" cy="561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GB" sz="1600" kern="1200" cap="none" dirty="0">
              <a:latin typeface="Arial" panose="020B0604020202020204" pitchFamily="34" charset="0"/>
              <a:cs typeface="Arial" panose="020B0604020202020204" pitchFamily="34" charset="0"/>
            </a:rPr>
            <a:t>Made to feel stupid</a:t>
          </a:r>
          <a:endParaRPr lang="en-US" sz="1600" kern="1200" cap="none" dirty="0">
            <a:latin typeface="Arial" panose="020B0604020202020204" pitchFamily="34" charset="0"/>
            <a:cs typeface="Arial" panose="020B0604020202020204" pitchFamily="34" charset="0"/>
          </a:endParaRPr>
        </a:p>
      </dsp:txBody>
      <dsp:txXfrm>
        <a:off x="6596476" y="1297466"/>
        <a:ext cx="1402734" cy="561093"/>
      </dsp:txXfrm>
    </dsp:sp>
    <dsp:sp modelId="{5D60496E-D987-4478-A627-2107CD3FCAA0}">
      <dsp:nvSpPr>
        <dsp:cNvPr id="0" name=""/>
        <dsp:cNvSpPr/>
      </dsp:nvSpPr>
      <dsp:spPr>
        <a:xfrm>
          <a:off x="1101264" y="2209243"/>
          <a:ext cx="855667" cy="855667"/>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A9847B-C429-457E-BFC7-8FB5D6B04337}">
      <dsp:nvSpPr>
        <dsp:cNvPr id="0" name=""/>
        <dsp:cNvSpPr/>
      </dsp:nvSpPr>
      <dsp:spPr>
        <a:xfrm>
          <a:off x="1283620" y="2391599"/>
          <a:ext cx="490957" cy="49095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C9C0C9-73A4-4AAF-9B8E-F14F79CB972D}">
      <dsp:nvSpPr>
        <dsp:cNvPr id="0" name=""/>
        <dsp:cNvSpPr/>
      </dsp:nvSpPr>
      <dsp:spPr>
        <a:xfrm>
          <a:off x="827731" y="3331431"/>
          <a:ext cx="1402734" cy="561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GB" sz="1600" kern="1200" cap="none" dirty="0">
              <a:latin typeface="Arial" panose="020B0604020202020204" pitchFamily="34" charset="0"/>
              <a:cs typeface="Arial" panose="020B0604020202020204" pitchFamily="34" charset="0"/>
            </a:rPr>
            <a:t>Hinder ability to achieve goals</a:t>
          </a:r>
        </a:p>
      </dsp:txBody>
      <dsp:txXfrm>
        <a:off x="827731" y="3331431"/>
        <a:ext cx="1402734" cy="561093"/>
      </dsp:txXfrm>
    </dsp:sp>
    <dsp:sp modelId="{BB5B720B-92A2-4E4C-B433-CEF956077E04}">
      <dsp:nvSpPr>
        <dsp:cNvPr id="0" name=""/>
        <dsp:cNvSpPr/>
      </dsp:nvSpPr>
      <dsp:spPr>
        <a:xfrm>
          <a:off x="2749477" y="2209243"/>
          <a:ext cx="855667" cy="855667"/>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C50E0C-4222-4EF5-9F2F-67F44E5D428D}">
      <dsp:nvSpPr>
        <dsp:cNvPr id="0" name=""/>
        <dsp:cNvSpPr/>
      </dsp:nvSpPr>
      <dsp:spPr>
        <a:xfrm>
          <a:off x="2931833" y="2391599"/>
          <a:ext cx="490957" cy="490957"/>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9271CA-619F-4DCA-909C-1C0FB0247081}">
      <dsp:nvSpPr>
        <dsp:cNvPr id="0" name=""/>
        <dsp:cNvSpPr/>
      </dsp:nvSpPr>
      <dsp:spPr>
        <a:xfrm>
          <a:off x="2475944" y="3331431"/>
          <a:ext cx="1402734" cy="561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GB" sz="1600" kern="1200" cap="none" dirty="0">
              <a:latin typeface="Arial" panose="020B0604020202020204" pitchFamily="34" charset="0"/>
              <a:cs typeface="Arial" panose="020B0604020202020204" pitchFamily="34" charset="0"/>
            </a:rPr>
            <a:t>Women do not feel safe in your care</a:t>
          </a:r>
        </a:p>
      </dsp:txBody>
      <dsp:txXfrm>
        <a:off x="2475944" y="3331431"/>
        <a:ext cx="1402734" cy="561093"/>
      </dsp:txXfrm>
    </dsp:sp>
    <dsp:sp modelId="{A28431D0-222A-4132-8257-41986951678C}">
      <dsp:nvSpPr>
        <dsp:cNvPr id="0" name=""/>
        <dsp:cNvSpPr/>
      </dsp:nvSpPr>
      <dsp:spPr>
        <a:xfrm>
          <a:off x="4397690" y="2209243"/>
          <a:ext cx="855667" cy="855667"/>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5FD7DB-3846-47AA-91FB-A81CA83F1FF7}">
      <dsp:nvSpPr>
        <dsp:cNvPr id="0" name=""/>
        <dsp:cNvSpPr/>
      </dsp:nvSpPr>
      <dsp:spPr>
        <a:xfrm>
          <a:off x="4580045" y="2391599"/>
          <a:ext cx="490957" cy="490957"/>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6E4267-E8DE-48B6-AC27-17941EDEBEB7}">
      <dsp:nvSpPr>
        <dsp:cNvPr id="0" name=""/>
        <dsp:cNvSpPr/>
      </dsp:nvSpPr>
      <dsp:spPr>
        <a:xfrm>
          <a:off x="4124157" y="3331431"/>
          <a:ext cx="1402734" cy="561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GB" sz="1600" kern="1200" cap="none" dirty="0">
              <a:latin typeface="Arial" panose="020B0604020202020204" pitchFamily="34" charset="0"/>
              <a:cs typeface="Arial" panose="020B0604020202020204" pitchFamily="34" charset="0"/>
            </a:rPr>
            <a:t>Reluctance to seek help</a:t>
          </a:r>
        </a:p>
      </dsp:txBody>
      <dsp:txXfrm>
        <a:off x="4124157" y="3331431"/>
        <a:ext cx="1402734" cy="561093"/>
      </dsp:txXfrm>
    </dsp:sp>
    <dsp:sp modelId="{FCE9C767-482D-47C6-8E56-FBED056A1C6F}">
      <dsp:nvSpPr>
        <dsp:cNvPr id="0" name=""/>
        <dsp:cNvSpPr/>
      </dsp:nvSpPr>
      <dsp:spPr>
        <a:xfrm>
          <a:off x="6045903" y="2209243"/>
          <a:ext cx="855667" cy="855667"/>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C91971-955E-4269-B0BA-DB4ECD539987}">
      <dsp:nvSpPr>
        <dsp:cNvPr id="0" name=""/>
        <dsp:cNvSpPr/>
      </dsp:nvSpPr>
      <dsp:spPr>
        <a:xfrm>
          <a:off x="6228258" y="2391599"/>
          <a:ext cx="490957" cy="490957"/>
        </a:xfrm>
        <a:prstGeom prst="rect">
          <a:avLst/>
        </a:prstGeom>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50DD85-3260-4563-B712-9D8ECC61F36E}">
      <dsp:nvSpPr>
        <dsp:cNvPr id="0" name=""/>
        <dsp:cNvSpPr/>
      </dsp:nvSpPr>
      <dsp:spPr>
        <a:xfrm>
          <a:off x="5772370" y="3331431"/>
          <a:ext cx="1402734" cy="561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GB" sz="1600" kern="1200" cap="none" dirty="0">
              <a:latin typeface="Arial" panose="020B0604020202020204" pitchFamily="34" charset="0"/>
              <a:cs typeface="Arial" panose="020B0604020202020204" pitchFamily="34" charset="0"/>
            </a:rPr>
            <a:t>Fear of admitting making an error</a:t>
          </a:r>
        </a:p>
      </dsp:txBody>
      <dsp:txXfrm>
        <a:off x="5772370" y="3331431"/>
        <a:ext cx="1402734" cy="5610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64C31-C78D-4179-8179-49FA1552C88D}">
      <dsp:nvSpPr>
        <dsp:cNvPr id="0" name=""/>
        <dsp:cNvSpPr/>
      </dsp:nvSpPr>
      <dsp:spPr>
        <a:xfrm>
          <a:off x="0" y="7895"/>
          <a:ext cx="7886700" cy="6084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i="0" kern="1200" dirty="0">
              <a:latin typeface="Arial" panose="020B0604020202020204" pitchFamily="34" charset="0"/>
              <a:cs typeface="Arial" panose="020B0604020202020204" pitchFamily="34" charset="0"/>
            </a:rPr>
            <a:t>Seek help from our trusted friends/family or GP</a:t>
          </a:r>
        </a:p>
      </dsp:txBody>
      <dsp:txXfrm>
        <a:off x="29700" y="37595"/>
        <a:ext cx="7827300" cy="549000"/>
      </dsp:txXfrm>
    </dsp:sp>
    <dsp:sp modelId="{5C1E9E9F-C785-4969-88A5-DBBE2BFDC9B1}">
      <dsp:nvSpPr>
        <dsp:cNvPr id="0" name=""/>
        <dsp:cNvSpPr/>
      </dsp:nvSpPr>
      <dsp:spPr>
        <a:xfrm>
          <a:off x="0" y="691175"/>
          <a:ext cx="7886700" cy="6084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i="0" kern="1200" dirty="0">
              <a:latin typeface="Arial" panose="020B0604020202020204" pitchFamily="34" charset="0"/>
              <a:cs typeface="Arial" panose="020B0604020202020204" pitchFamily="34" charset="0"/>
            </a:rPr>
            <a:t>Practice some simple assertiveness techniques</a:t>
          </a:r>
        </a:p>
      </dsp:txBody>
      <dsp:txXfrm>
        <a:off x="29700" y="720875"/>
        <a:ext cx="7827300" cy="549000"/>
      </dsp:txXfrm>
    </dsp:sp>
    <dsp:sp modelId="{00B91D47-FB8C-4487-9C9D-F1FB861CBB8B}">
      <dsp:nvSpPr>
        <dsp:cNvPr id="0" name=""/>
        <dsp:cNvSpPr/>
      </dsp:nvSpPr>
      <dsp:spPr>
        <a:xfrm>
          <a:off x="0" y="1374456"/>
          <a:ext cx="7886700" cy="6084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i="0" kern="1200" dirty="0">
              <a:latin typeface="Arial" panose="020B0604020202020204" pitchFamily="34" charset="0"/>
              <a:cs typeface="Arial" panose="020B0604020202020204" pitchFamily="34" charset="0"/>
            </a:rPr>
            <a:t>Be as kind to ourselves as we are to others</a:t>
          </a:r>
        </a:p>
      </dsp:txBody>
      <dsp:txXfrm>
        <a:off x="29700" y="1404156"/>
        <a:ext cx="7827300" cy="549000"/>
      </dsp:txXfrm>
    </dsp:sp>
    <dsp:sp modelId="{250431B2-3E13-48BC-BCE0-A871B1A1A8E6}">
      <dsp:nvSpPr>
        <dsp:cNvPr id="0" name=""/>
        <dsp:cNvSpPr/>
      </dsp:nvSpPr>
      <dsp:spPr>
        <a:xfrm>
          <a:off x="0" y="2057736"/>
          <a:ext cx="7886700" cy="6084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i="0" kern="1200" dirty="0">
              <a:latin typeface="Arial" panose="020B0604020202020204" pitchFamily="34" charset="0"/>
              <a:cs typeface="Arial" panose="020B0604020202020204" pitchFamily="34" charset="0"/>
            </a:rPr>
            <a:t>Watch out for "negative self talk"</a:t>
          </a:r>
        </a:p>
      </dsp:txBody>
      <dsp:txXfrm>
        <a:off x="29700" y="2087436"/>
        <a:ext cx="7827300" cy="549000"/>
      </dsp:txXfrm>
    </dsp:sp>
    <dsp:sp modelId="{EF499F92-B1B9-4465-B7DC-50141F5C3795}">
      <dsp:nvSpPr>
        <dsp:cNvPr id="0" name=""/>
        <dsp:cNvSpPr/>
      </dsp:nvSpPr>
      <dsp:spPr>
        <a:xfrm>
          <a:off x="0" y="2741016"/>
          <a:ext cx="7886700" cy="6084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b="0" i="0" kern="1200" dirty="0">
              <a:latin typeface="Arial" panose="020B0604020202020204" pitchFamily="34" charset="0"/>
              <a:cs typeface="Arial" panose="020B0604020202020204" pitchFamily="34" charset="0"/>
            </a:rPr>
            <a:t>Make use of KIT days/OH</a:t>
          </a:r>
        </a:p>
      </dsp:txBody>
      <dsp:txXfrm>
        <a:off x="29700" y="2770716"/>
        <a:ext cx="7827300" cy="549000"/>
      </dsp:txXfrm>
    </dsp:sp>
    <dsp:sp modelId="{1E67CE1B-C0B0-42FC-867B-6B92F793EEE7}">
      <dsp:nvSpPr>
        <dsp:cNvPr id="0" name=""/>
        <dsp:cNvSpPr/>
      </dsp:nvSpPr>
      <dsp:spPr>
        <a:xfrm>
          <a:off x="0" y="3424296"/>
          <a:ext cx="7886700" cy="6084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b="0" i="0" kern="1200" dirty="0">
              <a:latin typeface="Arial" panose="020B0604020202020204" pitchFamily="34" charset="0"/>
              <a:cs typeface="Arial" panose="020B0604020202020204" pitchFamily="34" charset="0"/>
            </a:rPr>
            <a:t>Ask, ask, ask questions</a:t>
          </a:r>
        </a:p>
      </dsp:txBody>
      <dsp:txXfrm>
        <a:off x="29700" y="3453996"/>
        <a:ext cx="7827300" cy="549000"/>
      </dsp:txXfrm>
    </dsp:sp>
    <dsp:sp modelId="{B28C6C31-80AC-405F-83AA-7CF1D09732BC}">
      <dsp:nvSpPr>
        <dsp:cNvPr id="0" name=""/>
        <dsp:cNvSpPr/>
      </dsp:nvSpPr>
      <dsp:spPr>
        <a:xfrm>
          <a:off x="0" y="4107576"/>
          <a:ext cx="7886700" cy="6084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b="0" i="0" kern="1200" dirty="0">
              <a:latin typeface="Arial" panose="020B0604020202020204" pitchFamily="34" charset="0"/>
              <a:cs typeface="Arial" panose="020B0604020202020204" pitchFamily="34" charset="0"/>
            </a:rPr>
            <a:t>Remember – you are not alone</a:t>
          </a:r>
        </a:p>
      </dsp:txBody>
      <dsp:txXfrm>
        <a:off x="29700" y="4137276"/>
        <a:ext cx="7827300" cy="549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605730-6012-4DE0-A40A-0E9407BCA20F}">
      <dsp:nvSpPr>
        <dsp:cNvPr id="0" name=""/>
        <dsp:cNvSpPr/>
      </dsp:nvSpPr>
      <dsp:spPr>
        <a:xfrm>
          <a:off x="0" y="2862342"/>
          <a:ext cx="4508430" cy="18780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a:t>
          </a:r>
          <a:r>
            <a:rPr lang="en-US" sz="2200" kern="1200" dirty="0" err="1"/>
            <a:t>SaTh</a:t>
          </a:r>
          <a:r>
            <a:rPr lang="en-US" sz="2200" kern="1200" dirty="0"/>
            <a:t> failed to investigate, failed to learn and failed to improve and therefore failed to </a:t>
          </a:r>
          <a:r>
            <a:rPr lang="en-US" sz="2200" kern="1200" dirty="0">
              <a:latin typeface="Arial" panose="020B0604020202020204" pitchFamily="34" charset="0"/>
              <a:cs typeface="Arial" panose="020B0604020202020204" pitchFamily="34" charset="0"/>
            </a:rPr>
            <a:t>safeguard</a:t>
          </a:r>
          <a:r>
            <a:rPr lang="en-US" sz="2200" kern="1200" dirty="0"/>
            <a:t> mothers and babies at one of the most important times in their lives”</a:t>
          </a:r>
        </a:p>
      </dsp:txBody>
      <dsp:txXfrm>
        <a:off x="0" y="2862342"/>
        <a:ext cx="4508430" cy="1878006"/>
      </dsp:txXfrm>
    </dsp:sp>
    <dsp:sp modelId="{77439F57-33E7-4289-9A02-6AA3740A12E6}">
      <dsp:nvSpPr>
        <dsp:cNvPr id="0" name=""/>
        <dsp:cNvSpPr/>
      </dsp:nvSpPr>
      <dsp:spPr>
        <a:xfrm rot="10800000">
          <a:off x="0" y="2138"/>
          <a:ext cx="4508430" cy="2888373"/>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a:latin typeface="Arial" panose="020B0604020202020204" pitchFamily="34" charset="0"/>
              <a:cs typeface="Arial" panose="020B0604020202020204" pitchFamily="34" charset="0"/>
            </a:rPr>
            <a:t>Ockenden states:</a:t>
          </a:r>
        </a:p>
      </dsp:txBody>
      <dsp:txXfrm rot="10800000">
        <a:off x="0" y="2138"/>
        <a:ext cx="4508430" cy="18767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552D5-119A-44FC-BE48-179B911B25A2}">
      <dsp:nvSpPr>
        <dsp:cNvPr id="0" name=""/>
        <dsp:cNvSpPr/>
      </dsp:nvSpPr>
      <dsp:spPr>
        <a:xfrm>
          <a:off x="0" y="25230"/>
          <a:ext cx="8284289" cy="879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kern="1200" dirty="0">
              <a:latin typeface="Arial" panose="020B0604020202020204" pitchFamily="34" charset="0"/>
              <a:cs typeface="Arial" panose="020B0604020202020204" pitchFamily="34" charset="0"/>
            </a:rPr>
            <a:t>The Ockenden review commissioned by SOS Hunt in 2017</a:t>
          </a:r>
        </a:p>
      </dsp:txBody>
      <dsp:txXfrm>
        <a:off x="42950" y="68180"/>
        <a:ext cx="8198389" cy="793940"/>
      </dsp:txXfrm>
    </dsp:sp>
    <dsp:sp modelId="{E9BC5E99-3CB2-4248-A3EF-D26AE1093C62}">
      <dsp:nvSpPr>
        <dsp:cNvPr id="0" name=""/>
        <dsp:cNvSpPr/>
      </dsp:nvSpPr>
      <dsp:spPr>
        <a:xfrm>
          <a:off x="0" y="1040430"/>
          <a:ext cx="8284289" cy="879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u="none" kern="1200" dirty="0">
              <a:latin typeface="Arial" panose="020B0604020202020204" pitchFamily="34" charset="0"/>
              <a:cs typeface="Arial" panose="020B0604020202020204" pitchFamily="34" charset="0"/>
            </a:rPr>
            <a:t>Interim Ockenden report Dec 2020 </a:t>
          </a:r>
          <a:r>
            <a:rPr lang="en-US" sz="2000" kern="1200" dirty="0">
              <a:latin typeface="Arial" panose="020B0604020202020204" pitchFamily="34" charset="0"/>
              <a:cs typeface="Arial" panose="020B0604020202020204" pitchFamily="34" charset="0"/>
            </a:rPr>
            <a:t>- 250 cases, 27 Local actions and 7 IEA’s. </a:t>
          </a:r>
        </a:p>
      </dsp:txBody>
      <dsp:txXfrm>
        <a:off x="42950" y="1083380"/>
        <a:ext cx="8198389" cy="793940"/>
      </dsp:txXfrm>
    </dsp:sp>
    <dsp:sp modelId="{9D61B230-1323-4109-B103-023544F45945}">
      <dsp:nvSpPr>
        <dsp:cNvPr id="0" name=""/>
        <dsp:cNvSpPr/>
      </dsp:nvSpPr>
      <dsp:spPr>
        <a:xfrm>
          <a:off x="0" y="2055630"/>
          <a:ext cx="8284289" cy="879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Government investment March 21 of £95.6m for 1200 MWs, 100 Cons, backfill for training and support for NQM’s. </a:t>
          </a:r>
          <a:endParaRPr lang="en-GB" sz="2000" kern="1200" dirty="0"/>
        </a:p>
      </dsp:txBody>
      <dsp:txXfrm>
        <a:off x="42950" y="2098580"/>
        <a:ext cx="8198389" cy="793940"/>
      </dsp:txXfrm>
    </dsp:sp>
    <dsp:sp modelId="{7A47C6E0-EE6B-455E-A1F5-DD7C2935EDCD}">
      <dsp:nvSpPr>
        <dsp:cNvPr id="0" name=""/>
        <dsp:cNvSpPr/>
      </dsp:nvSpPr>
      <dsp:spPr>
        <a:xfrm>
          <a:off x="0" y="3070830"/>
          <a:ext cx="8284289" cy="879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HSCC June 21  recommended £200-£350m to improve safety.</a:t>
          </a:r>
          <a:endParaRPr lang="en-GB" sz="2000" kern="1200" dirty="0"/>
        </a:p>
      </dsp:txBody>
      <dsp:txXfrm>
        <a:off x="42950" y="3113780"/>
        <a:ext cx="8198389" cy="793940"/>
      </dsp:txXfrm>
    </dsp:sp>
    <dsp:sp modelId="{C43BA380-2233-4D84-A0D3-CEF4F2D00A0D}">
      <dsp:nvSpPr>
        <dsp:cNvPr id="0" name=""/>
        <dsp:cNvSpPr/>
      </dsp:nvSpPr>
      <dsp:spPr>
        <a:xfrm>
          <a:off x="0" y="4086030"/>
          <a:ext cx="8284289" cy="879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u="none" kern="1200" dirty="0">
              <a:latin typeface="Arial" panose="020B0604020202020204" pitchFamily="34" charset="0"/>
              <a:cs typeface="Arial" panose="020B0604020202020204" pitchFamily="34" charset="0"/>
            </a:rPr>
            <a:t>Final Ockenden report March 22 </a:t>
          </a:r>
          <a:r>
            <a:rPr lang="en-US" sz="2000" kern="1200" dirty="0">
              <a:latin typeface="Arial" panose="020B0604020202020204" pitchFamily="34" charset="0"/>
              <a:cs typeface="Arial" panose="020B0604020202020204" pitchFamily="34" charset="0"/>
            </a:rPr>
            <a:t>- reviewed the experiences of 1,486 families, linked to 1,592 serious incidents from 2000-2019. </a:t>
          </a:r>
        </a:p>
      </dsp:txBody>
      <dsp:txXfrm>
        <a:off x="42950" y="4128980"/>
        <a:ext cx="8198389" cy="7939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D4953B-5AC7-47DC-BB30-8CFB8554C8FB}">
      <dsp:nvSpPr>
        <dsp:cNvPr id="0" name=""/>
        <dsp:cNvSpPr/>
      </dsp:nvSpPr>
      <dsp:spPr>
        <a:xfrm>
          <a:off x="0" y="143578"/>
          <a:ext cx="7399313" cy="11392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kern="1200" dirty="0">
              <a:latin typeface="Arial" panose="020B0604020202020204" pitchFamily="34" charset="0"/>
              <a:cs typeface="Arial" panose="020B0604020202020204" pitchFamily="34" charset="0"/>
            </a:rPr>
            <a:t>Missed opportunities to “investigate, inform and listen”</a:t>
          </a:r>
          <a:endParaRPr lang="en-GB" sz="2000" kern="1200" dirty="0"/>
        </a:p>
      </dsp:txBody>
      <dsp:txXfrm>
        <a:off x="55614" y="199192"/>
        <a:ext cx="7288085" cy="1028037"/>
      </dsp:txXfrm>
    </dsp:sp>
    <dsp:sp modelId="{CFA81CB5-E187-40E2-9480-21EB57CEB9D2}">
      <dsp:nvSpPr>
        <dsp:cNvPr id="0" name=""/>
        <dsp:cNvSpPr/>
      </dsp:nvSpPr>
      <dsp:spPr>
        <a:xfrm>
          <a:off x="0" y="1331804"/>
          <a:ext cx="7399313" cy="11392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latin typeface="Arial" panose="020B0604020202020204" pitchFamily="34" charset="0"/>
              <a:cs typeface="Arial" panose="020B0604020202020204" pitchFamily="34" charset="0"/>
            </a:rPr>
            <a:t>Until 2017 SaTH Maternity Services was viewed as having some issues but not a major risk and generally favourable.</a:t>
          </a:r>
        </a:p>
      </dsp:txBody>
      <dsp:txXfrm>
        <a:off x="55614" y="1387418"/>
        <a:ext cx="7288085" cy="1028037"/>
      </dsp:txXfrm>
    </dsp:sp>
    <dsp:sp modelId="{E8BECB88-E1F7-44A2-9B36-5AE1FA0AA9DE}">
      <dsp:nvSpPr>
        <dsp:cNvPr id="0" name=""/>
        <dsp:cNvSpPr/>
      </dsp:nvSpPr>
      <dsp:spPr>
        <a:xfrm>
          <a:off x="0" y="2520030"/>
          <a:ext cx="7399313" cy="11392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10 reviews of the service 2000-2017 including 2 CQC reports and an RCOG invited review were undertaken but no one took responsibility and accountability to see actions through including the need to improve poor governance.</a:t>
          </a:r>
        </a:p>
      </dsp:txBody>
      <dsp:txXfrm>
        <a:off x="55614" y="2575644"/>
        <a:ext cx="7288085" cy="1028037"/>
      </dsp:txXfrm>
    </dsp:sp>
    <dsp:sp modelId="{E935640E-0E70-4FBA-BA92-54DCC5BFEAA1}">
      <dsp:nvSpPr>
        <dsp:cNvPr id="0" name=""/>
        <dsp:cNvSpPr/>
      </dsp:nvSpPr>
      <dsp:spPr>
        <a:xfrm>
          <a:off x="0" y="3708255"/>
          <a:ext cx="7399313" cy="11392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Ockenden states the timeline </a:t>
          </a:r>
          <a:r>
            <a:rPr lang="en-US" sz="1700" b="0" i="1" kern="1200" dirty="0">
              <a:latin typeface="Arial" panose="020B0604020202020204" pitchFamily="34" charset="0"/>
              <a:cs typeface="Arial" panose="020B0604020202020204" pitchFamily="34" charset="0"/>
            </a:rPr>
            <a:t>“shows the failure of the Trust’s maternity services to listen to families and to learn from critical incidents spanning the entire period of the review”</a:t>
          </a:r>
        </a:p>
      </dsp:txBody>
      <dsp:txXfrm>
        <a:off x="55614" y="3763869"/>
        <a:ext cx="7288085" cy="102803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0050CD-525C-426F-A3E1-96B74AEB6351}">
      <dsp:nvSpPr>
        <dsp:cNvPr id="0" name=""/>
        <dsp:cNvSpPr/>
      </dsp:nvSpPr>
      <dsp:spPr>
        <a:xfrm>
          <a:off x="2167" y="173871"/>
          <a:ext cx="1719762" cy="10318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latin typeface="Arial" panose="020B0604020202020204" pitchFamily="34" charset="0"/>
              <a:cs typeface="Arial" panose="020B0604020202020204" pitchFamily="34" charset="0"/>
            </a:rPr>
            <a:t>1 Workforce Planning &amp; Sustainabilty</a:t>
          </a:r>
          <a:endParaRPr lang="en-US" sz="1600" kern="1200">
            <a:latin typeface="Arial" panose="020B0604020202020204" pitchFamily="34" charset="0"/>
            <a:cs typeface="Arial" panose="020B0604020202020204" pitchFamily="34" charset="0"/>
          </a:endParaRPr>
        </a:p>
      </dsp:txBody>
      <dsp:txXfrm>
        <a:off x="2167" y="173871"/>
        <a:ext cx="1719762" cy="1031857"/>
      </dsp:txXfrm>
    </dsp:sp>
    <dsp:sp modelId="{66E55ACF-CD0C-4A37-8DFF-504EF81F60B6}">
      <dsp:nvSpPr>
        <dsp:cNvPr id="0" name=""/>
        <dsp:cNvSpPr/>
      </dsp:nvSpPr>
      <dsp:spPr>
        <a:xfrm>
          <a:off x="1893906" y="173871"/>
          <a:ext cx="1719762" cy="10318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latin typeface="Arial" panose="020B0604020202020204" pitchFamily="34" charset="0"/>
              <a:cs typeface="Arial" panose="020B0604020202020204" pitchFamily="34" charset="0"/>
            </a:rPr>
            <a:t>2 Safe staffing</a:t>
          </a:r>
          <a:endParaRPr lang="en-US" sz="1600" kern="1200">
            <a:latin typeface="Arial" panose="020B0604020202020204" pitchFamily="34" charset="0"/>
            <a:cs typeface="Arial" panose="020B0604020202020204" pitchFamily="34" charset="0"/>
          </a:endParaRPr>
        </a:p>
      </dsp:txBody>
      <dsp:txXfrm>
        <a:off x="1893906" y="173871"/>
        <a:ext cx="1719762" cy="1031857"/>
      </dsp:txXfrm>
    </dsp:sp>
    <dsp:sp modelId="{CB7A5106-3B43-4D01-9826-F88CAA68EB67}">
      <dsp:nvSpPr>
        <dsp:cNvPr id="0" name=""/>
        <dsp:cNvSpPr/>
      </dsp:nvSpPr>
      <dsp:spPr>
        <a:xfrm>
          <a:off x="3785644" y="173871"/>
          <a:ext cx="1719762" cy="10318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latin typeface="Arial" panose="020B0604020202020204" pitchFamily="34" charset="0"/>
              <a:cs typeface="Arial" panose="020B0604020202020204" pitchFamily="34" charset="0"/>
            </a:rPr>
            <a:t>3 Escalation and accountability</a:t>
          </a:r>
          <a:endParaRPr lang="en-US" sz="1600" kern="1200">
            <a:latin typeface="Arial" panose="020B0604020202020204" pitchFamily="34" charset="0"/>
            <a:cs typeface="Arial" panose="020B0604020202020204" pitchFamily="34" charset="0"/>
          </a:endParaRPr>
        </a:p>
      </dsp:txBody>
      <dsp:txXfrm>
        <a:off x="3785644" y="173871"/>
        <a:ext cx="1719762" cy="1031857"/>
      </dsp:txXfrm>
    </dsp:sp>
    <dsp:sp modelId="{E08D6CF4-51CD-40B8-8664-D2AFC0596AD0}">
      <dsp:nvSpPr>
        <dsp:cNvPr id="0" name=""/>
        <dsp:cNvSpPr/>
      </dsp:nvSpPr>
      <dsp:spPr>
        <a:xfrm>
          <a:off x="5677383" y="173871"/>
          <a:ext cx="1719762" cy="10318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latin typeface="Arial" panose="020B0604020202020204" pitchFamily="34" charset="0"/>
              <a:cs typeface="Arial" panose="020B0604020202020204" pitchFamily="34" charset="0"/>
            </a:rPr>
            <a:t>4 Clinical Governance and leadership</a:t>
          </a:r>
          <a:endParaRPr lang="en-US" sz="1600" kern="1200">
            <a:latin typeface="Arial" panose="020B0604020202020204" pitchFamily="34" charset="0"/>
            <a:cs typeface="Arial" panose="020B0604020202020204" pitchFamily="34" charset="0"/>
          </a:endParaRPr>
        </a:p>
      </dsp:txBody>
      <dsp:txXfrm>
        <a:off x="5677383" y="173871"/>
        <a:ext cx="1719762" cy="1031857"/>
      </dsp:txXfrm>
    </dsp:sp>
    <dsp:sp modelId="{7C39DCA4-9452-4849-9AFB-101567C0647E}">
      <dsp:nvSpPr>
        <dsp:cNvPr id="0" name=""/>
        <dsp:cNvSpPr/>
      </dsp:nvSpPr>
      <dsp:spPr>
        <a:xfrm>
          <a:off x="2167" y="1377704"/>
          <a:ext cx="1719762" cy="10318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latin typeface="Arial" panose="020B0604020202020204" pitchFamily="34" charset="0"/>
              <a:cs typeface="Arial" panose="020B0604020202020204" pitchFamily="34" charset="0"/>
            </a:rPr>
            <a:t>5 Clinical Governance-Incident reporting and complaints </a:t>
          </a:r>
          <a:endParaRPr lang="en-US" sz="1600" kern="1200">
            <a:latin typeface="Arial" panose="020B0604020202020204" pitchFamily="34" charset="0"/>
            <a:cs typeface="Arial" panose="020B0604020202020204" pitchFamily="34" charset="0"/>
          </a:endParaRPr>
        </a:p>
      </dsp:txBody>
      <dsp:txXfrm>
        <a:off x="2167" y="1377704"/>
        <a:ext cx="1719762" cy="1031857"/>
      </dsp:txXfrm>
    </dsp:sp>
    <dsp:sp modelId="{7E82827B-8693-4A82-982E-C411C85E5F33}">
      <dsp:nvSpPr>
        <dsp:cNvPr id="0" name=""/>
        <dsp:cNvSpPr/>
      </dsp:nvSpPr>
      <dsp:spPr>
        <a:xfrm>
          <a:off x="1893906" y="1377704"/>
          <a:ext cx="1719762" cy="10318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latin typeface="Arial" panose="020B0604020202020204" pitchFamily="34" charset="0"/>
              <a:cs typeface="Arial" panose="020B0604020202020204" pitchFamily="34" charset="0"/>
            </a:rPr>
            <a:t>6 Learning from maternal deaths</a:t>
          </a:r>
          <a:endParaRPr lang="en-US" sz="1600" kern="1200">
            <a:latin typeface="Arial" panose="020B0604020202020204" pitchFamily="34" charset="0"/>
            <a:cs typeface="Arial" panose="020B0604020202020204" pitchFamily="34" charset="0"/>
          </a:endParaRPr>
        </a:p>
      </dsp:txBody>
      <dsp:txXfrm>
        <a:off x="1893906" y="1377704"/>
        <a:ext cx="1719762" cy="1031857"/>
      </dsp:txXfrm>
    </dsp:sp>
    <dsp:sp modelId="{7CD00822-340C-4169-B373-A6FB97DE7FA9}">
      <dsp:nvSpPr>
        <dsp:cNvPr id="0" name=""/>
        <dsp:cNvSpPr/>
      </dsp:nvSpPr>
      <dsp:spPr>
        <a:xfrm>
          <a:off x="3785644" y="1377704"/>
          <a:ext cx="1719762" cy="10318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latin typeface="Arial" panose="020B0604020202020204" pitchFamily="34" charset="0"/>
              <a:cs typeface="Arial" panose="020B0604020202020204" pitchFamily="34" charset="0"/>
            </a:rPr>
            <a:t>7 MDT Training </a:t>
          </a:r>
          <a:endParaRPr lang="en-US" sz="1600" kern="1200">
            <a:latin typeface="Arial" panose="020B0604020202020204" pitchFamily="34" charset="0"/>
            <a:cs typeface="Arial" panose="020B0604020202020204" pitchFamily="34" charset="0"/>
          </a:endParaRPr>
        </a:p>
      </dsp:txBody>
      <dsp:txXfrm>
        <a:off x="3785644" y="1377704"/>
        <a:ext cx="1719762" cy="1031857"/>
      </dsp:txXfrm>
    </dsp:sp>
    <dsp:sp modelId="{14FB6A47-03CC-478D-BBE3-C90202E8D446}">
      <dsp:nvSpPr>
        <dsp:cNvPr id="0" name=""/>
        <dsp:cNvSpPr/>
      </dsp:nvSpPr>
      <dsp:spPr>
        <a:xfrm>
          <a:off x="5677383" y="1377704"/>
          <a:ext cx="1719762" cy="10318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latin typeface="Arial" panose="020B0604020202020204" pitchFamily="34" charset="0"/>
              <a:cs typeface="Arial" panose="020B0604020202020204" pitchFamily="34" charset="0"/>
            </a:rPr>
            <a:t>8 Complex Antenatal Care</a:t>
          </a:r>
          <a:endParaRPr lang="en-US" sz="1600" kern="1200">
            <a:latin typeface="Arial" panose="020B0604020202020204" pitchFamily="34" charset="0"/>
            <a:cs typeface="Arial" panose="020B0604020202020204" pitchFamily="34" charset="0"/>
          </a:endParaRPr>
        </a:p>
      </dsp:txBody>
      <dsp:txXfrm>
        <a:off x="5677383" y="1377704"/>
        <a:ext cx="1719762" cy="1031857"/>
      </dsp:txXfrm>
    </dsp:sp>
    <dsp:sp modelId="{930848C3-4C78-416D-BA9D-FCBBF4D4FDEC}">
      <dsp:nvSpPr>
        <dsp:cNvPr id="0" name=""/>
        <dsp:cNvSpPr/>
      </dsp:nvSpPr>
      <dsp:spPr>
        <a:xfrm>
          <a:off x="2167" y="2581538"/>
          <a:ext cx="1719762" cy="10318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latin typeface="Arial" panose="020B0604020202020204" pitchFamily="34" charset="0"/>
              <a:cs typeface="Arial" panose="020B0604020202020204" pitchFamily="34" charset="0"/>
            </a:rPr>
            <a:t>9 Preterm Birth </a:t>
          </a:r>
          <a:endParaRPr lang="en-US" sz="1600" kern="1200">
            <a:latin typeface="Arial" panose="020B0604020202020204" pitchFamily="34" charset="0"/>
            <a:cs typeface="Arial" panose="020B0604020202020204" pitchFamily="34" charset="0"/>
          </a:endParaRPr>
        </a:p>
      </dsp:txBody>
      <dsp:txXfrm>
        <a:off x="2167" y="2581538"/>
        <a:ext cx="1719762" cy="1031857"/>
      </dsp:txXfrm>
    </dsp:sp>
    <dsp:sp modelId="{00555CC0-0D01-4DDA-8DBB-8655D2B28776}">
      <dsp:nvSpPr>
        <dsp:cNvPr id="0" name=""/>
        <dsp:cNvSpPr/>
      </dsp:nvSpPr>
      <dsp:spPr>
        <a:xfrm>
          <a:off x="1893906" y="2581538"/>
          <a:ext cx="1719762" cy="10318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latin typeface="Arial" panose="020B0604020202020204" pitchFamily="34" charset="0"/>
              <a:cs typeface="Arial" panose="020B0604020202020204" pitchFamily="34" charset="0"/>
            </a:rPr>
            <a:t>10 Labour and birth </a:t>
          </a:r>
          <a:endParaRPr lang="en-US" sz="1600" kern="1200">
            <a:latin typeface="Arial" panose="020B0604020202020204" pitchFamily="34" charset="0"/>
            <a:cs typeface="Arial" panose="020B0604020202020204" pitchFamily="34" charset="0"/>
          </a:endParaRPr>
        </a:p>
      </dsp:txBody>
      <dsp:txXfrm>
        <a:off x="1893906" y="2581538"/>
        <a:ext cx="1719762" cy="1031857"/>
      </dsp:txXfrm>
    </dsp:sp>
    <dsp:sp modelId="{FCA8F6AE-A14E-41F2-81EA-A13D3D8C5182}">
      <dsp:nvSpPr>
        <dsp:cNvPr id="0" name=""/>
        <dsp:cNvSpPr/>
      </dsp:nvSpPr>
      <dsp:spPr>
        <a:xfrm>
          <a:off x="3785644" y="2581538"/>
          <a:ext cx="1719762" cy="10318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latin typeface="Arial" panose="020B0604020202020204" pitchFamily="34" charset="0"/>
              <a:cs typeface="Arial" panose="020B0604020202020204" pitchFamily="34" charset="0"/>
            </a:rPr>
            <a:t>11 Obstetric anaesthesia </a:t>
          </a:r>
          <a:endParaRPr lang="en-US" sz="1600" kern="1200">
            <a:latin typeface="Arial" panose="020B0604020202020204" pitchFamily="34" charset="0"/>
            <a:cs typeface="Arial" panose="020B0604020202020204" pitchFamily="34" charset="0"/>
          </a:endParaRPr>
        </a:p>
      </dsp:txBody>
      <dsp:txXfrm>
        <a:off x="3785644" y="2581538"/>
        <a:ext cx="1719762" cy="1031857"/>
      </dsp:txXfrm>
    </dsp:sp>
    <dsp:sp modelId="{755FAE76-D37C-47B8-810F-8A7583B6B1A0}">
      <dsp:nvSpPr>
        <dsp:cNvPr id="0" name=""/>
        <dsp:cNvSpPr/>
      </dsp:nvSpPr>
      <dsp:spPr>
        <a:xfrm>
          <a:off x="5677383" y="2581538"/>
          <a:ext cx="1719762" cy="10318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latin typeface="Arial" panose="020B0604020202020204" pitchFamily="34" charset="0"/>
              <a:cs typeface="Arial" panose="020B0604020202020204" pitchFamily="34" charset="0"/>
            </a:rPr>
            <a:t>12vPN Care </a:t>
          </a:r>
          <a:endParaRPr lang="en-US" sz="1600" kern="1200">
            <a:latin typeface="Arial" panose="020B0604020202020204" pitchFamily="34" charset="0"/>
            <a:cs typeface="Arial" panose="020B0604020202020204" pitchFamily="34" charset="0"/>
          </a:endParaRPr>
        </a:p>
      </dsp:txBody>
      <dsp:txXfrm>
        <a:off x="5677383" y="2581538"/>
        <a:ext cx="1719762" cy="1031857"/>
      </dsp:txXfrm>
    </dsp:sp>
    <dsp:sp modelId="{1B404E88-F14B-4DE6-9DBB-E68BE1EC7AD9}">
      <dsp:nvSpPr>
        <dsp:cNvPr id="0" name=""/>
        <dsp:cNvSpPr/>
      </dsp:nvSpPr>
      <dsp:spPr>
        <a:xfrm>
          <a:off x="948036" y="3785371"/>
          <a:ext cx="1719762" cy="10318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latin typeface="Arial" panose="020B0604020202020204" pitchFamily="34" charset="0"/>
              <a:cs typeface="Arial" panose="020B0604020202020204" pitchFamily="34" charset="0"/>
            </a:rPr>
            <a:t>13 Bereavement Care</a:t>
          </a:r>
          <a:endParaRPr lang="en-US" sz="1600" kern="1200">
            <a:latin typeface="Arial" panose="020B0604020202020204" pitchFamily="34" charset="0"/>
            <a:cs typeface="Arial" panose="020B0604020202020204" pitchFamily="34" charset="0"/>
          </a:endParaRPr>
        </a:p>
      </dsp:txBody>
      <dsp:txXfrm>
        <a:off x="948036" y="3785371"/>
        <a:ext cx="1719762" cy="1031857"/>
      </dsp:txXfrm>
    </dsp:sp>
    <dsp:sp modelId="{22A13934-EF53-43C7-8E76-EA779E7BDA07}">
      <dsp:nvSpPr>
        <dsp:cNvPr id="0" name=""/>
        <dsp:cNvSpPr/>
      </dsp:nvSpPr>
      <dsp:spPr>
        <a:xfrm>
          <a:off x="2839775" y="3785371"/>
          <a:ext cx="1719762" cy="10318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latin typeface="Arial" panose="020B0604020202020204" pitchFamily="34" charset="0"/>
              <a:cs typeface="Arial" panose="020B0604020202020204" pitchFamily="34" charset="0"/>
            </a:rPr>
            <a:t>14 Neonatal Care </a:t>
          </a:r>
          <a:endParaRPr lang="en-US" sz="1600" kern="1200">
            <a:latin typeface="Arial" panose="020B0604020202020204" pitchFamily="34" charset="0"/>
            <a:cs typeface="Arial" panose="020B0604020202020204" pitchFamily="34" charset="0"/>
          </a:endParaRPr>
        </a:p>
      </dsp:txBody>
      <dsp:txXfrm>
        <a:off x="2839775" y="3785371"/>
        <a:ext cx="1719762" cy="1031857"/>
      </dsp:txXfrm>
    </dsp:sp>
    <dsp:sp modelId="{EF262BBE-7738-4117-A704-47D35E2CEAC8}">
      <dsp:nvSpPr>
        <dsp:cNvPr id="0" name=""/>
        <dsp:cNvSpPr/>
      </dsp:nvSpPr>
      <dsp:spPr>
        <a:xfrm>
          <a:off x="4731513" y="3785371"/>
          <a:ext cx="1719762" cy="10318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latin typeface="Arial" panose="020B0604020202020204" pitchFamily="34" charset="0"/>
              <a:cs typeface="Arial" panose="020B0604020202020204" pitchFamily="34" charset="0"/>
            </a:rPr>
            <a:t>15 Supporting families </a:t>
          </a:r>
          <a:endParaRPr lang="en-US" sz="1600" kern="1200">
            <a:latin typeface="Arial" panose="020B0604020202020204" pitchFamily="34" charset="0"/>
            <a:cs typeface="Arial" panose="020B0604020202020204" pitchFamily="34" charset="0"/>
          </a:endParaRPr>
        </a:p>
      </dsp:txBody>
      <dsp:txXfrm>
        <a:off x="4731513" y="3785371"/>
        <a:ext cx="1719762" cy="103185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D7C66F-6A47-4103-B161-8EC76A03DF4B}">
      <dsp:nvSpPr>
        <dsp:cNvPr id="0" name=""/>
        <dsp:cNvSpPr/>
      </dsp:nvSpPr>
      <dsp:spPr>
        <a:xfrm>
          <a:off x="82727" y="0"/>
          <a:ext cx="996463" cy="996463"/>
        </a:xfrm>
        <a:prstGeom prst="ellipse">
          <a:avLst/>
        </a:prstGeom>
        <a:solidFill>
          <a:srgbClr val="371488"/>
        </a:solidFill>
        <a:ln>
          <a:noFill/>
        </a:ln>
        <a:effectLst/>
      </dsp:spPr>
      <dsp:style>
        <a:lnRef idx="0">
          <a:scrgbClr r="0" g="0" b="0"/>
        </a:lnRef>
        <a:fillRef idx="1">
          <a:scrgbClr r="0" g="0" b="0"/>
        </a:fillRef>
        <a:effectRef idx="0">
          <a:scrgbClr r="0" g="0" b="0"/>
        </a:effectRef>
        <a:fontRef idx="minor"/>
      </dsp:style>
    </dsp:sp>
    <dsp:sp modelId="{72901213-FB4F-4FDE-A8A1-E20BECA411ED}">
      <dsp:nvSpPr>
        <dsp:cNvPr id="0" name=""/>
        <dsp:cNvSpPr/>
      </dsp:nvSpPr>
      <dsp:spPr>
        <a:xfrm>
          <a:off x="323422" y="224696"/>
          <a:ext cx="577948" cy="5779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49D41B-19E0-4110-A03E-BFE81ABD1280}">
      <dsp:nvSpPr>
        <dsp:cNvPr id="0" name=""/>
        <dsp:cNvSpPr/>
      </dsp:nvSpPr>
      <dsp:spPr>
        <a:xfrm>
          <a:off x="1324156" y="15439"/>
          <a:ext cx="2348805" cy="996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kern="1200">
              <a:latin typeface="Arial" panose="020B0604020202020204" pitchFamily="34" charset="0"/>
              <a:cs typeface="Arial" panose="020B0604020202020204" pitchFamily="34" charset="0"/>
            </a:rPr>
            <a:t>New guidelines not appropriately shared with staff</a:t>
          </a:r>
          <a:endParaRPr lang="en-US" sz="1800" kern="1200" dirty="0">
            <a:latin typeface="Arial" panose="020B0604020202020204" pitchFamily="34" charset="0"/>
            <a:cs typeface="Arial" panose="020B0604020202020204" pitchFamily="34" charset="0"/>
          </a:endParaRPr>
        </a:p>
      </dsp:txBody>
      <dsp:txXfrm>
        <a:off x="1324156" y="15439"/>
        <a:ext cx="2348805" cy="996463"/>
      </dsp:txXfrm>
    </dsp:sp>
    <dsp:sp modelId="{A626D8A8-C642-44EE-834E-06172432355D}">
      <dsp:nvSpPr>
        <dsp:cNvPr id="0" name=""/>
        <dsp:cNvSpPr/>
      </dsp:nvSpPr>
      <dsp:spPr>
        <a:xfrm>
          <a:off x="4082223" y="15439"/>
          <a:ext cx="996463" cy="996463"/>
        </a:xfrm>
        <a:prstGeom prst="ellipse">
          <a:avLst/>
        </a:prstGeom>
        <a:solidFill>
          <a:srgbClr val="371488"/>
        </a:solidFill>
        <a:ln>
          <a:noFill/>
        </a:ln>
        <a:effectLst/>
      </dsp:spPr>
      <dsp:style>
        <a:lnRef idx="0">
          <a:scrgbClr r="0" g="0" b="0"/>
        </a:lnRef>
        <a:fillRef idx="1">
          <a:scrgbClr r="0" g="0" b="0"/>
        </a:fillRef>
        <a:effectRef idx="0">
          <a:scrgbClr r="0" g="0" b="0"/>
        </a:effectRef>
        <a:fontRef idx="minor"/>
      </dsp:style>
    </dsp:sp>
    <dsp:sp modelId="{1F9B1F20-2400-42C2-A270-F63A406C3E46}">
      <dsp:nvSpPr>
        <dsp:cNvPr id="0" name=""/>
        <dsp:cNvSpPr/>
      </dsp:nvSpPr>
      <dsp:spPr>
        <a:xfrm>
          <a:off x="4260046" y="204341"/>
          <a:ext cx="577948" cy="5779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183251-FFF5-43B9-97DD-069C75BA8792}">
      <dsp:nvSpPr>
        <dsp:cNvPr id="0" name=""/>
        <dsp:cNvSpPr/>
      </dsp:nvSpPr>
      <dsp:spPr>
        <a:xfrm>
          <a:off x="5292214" y="15439"/>
          <a:ext cx="2348805" cy="996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kern="1200">
              <a:latin typeface="Arial" panose="020B0604020202020204" pitchFamily="34" charset="0"/>
              <a:cs typeface="Arial" panose="020B0604020202020204" pitchFamily="34" charset="0"/>
            </a:rPr>
            <a:t>Staff not made aware of guidelines or part of the guideline development</a:t>
          </a:r>
          <a:endParaRPr lang="en-US" sz="1800" kern="1200">
            <a:latin typeface="Arial" panose="020B0604020202020204" pitchFamily="34" charset="0"/>
            <a:cs typeface="Arial" panose="020B0604020202020204" pitchFamily="34" charset="0"/>
          </a:endParaRPr>
        </a:p>
      </dsp:txBody>
      <dsp:txXfrm>
        <a:off x="5292214" y="15439"/>
        <a:ext cx="2348805" cy="996463"/>
      </dsp:txXfrm>
    </dsp:sp>
    <dsp:sp modelId="{0141DAF4-425C-4169-BA05-F1071D63173C}">
      <dsp:nvSpPr>
        <dsp:cNvPr id="0" name=""/>
        <dsp:cNvSpPr/>
      </dsp:nvSpPr>
      <dsp:spPr>
        <a:xfrm>
          <a:off x="114165" y="1789849"/>
          <a:ext cx="996463" cy="996463"/>
        </a:xfrm>
        <a:prstGeom prst="ellipse">
          <a:avLst/>
        </a:prstGeom>
        <a:solidFill>
          <a:srgbClr val="371488"/>
        </a:solidFill>
        <a:ln>
          <a:noFill/>
        </a:ln>
        <a:effectLst/>
      </dsp:spPr>
      <dsp:style>
        <a:lnRef idx="0">
          <a:scrgbClr r="0" g="0" b="0"/>
        </a:lnRef>
        <a:fillRef idx="1">
          <a:scrgbClr r="0" g="0" b="0"/>
        </a:fillRef>
        <a:effectRef idx="0">
          <a:scrgbClr r="0" g="0" b="0"/>
        </a:effectRef>
        <a:fontRef idx="minor"/>
      </dsp:style>
    </dsp:sp>
    <dsp:sp modelId="{7DC0D5B5-2762-45CE-8367-A67FB907EE6D}">
      <dsp:nvSpPr>
        <dsp:cNvPr id="0" name=""/>
        <dsp:cNvSpPr/>
      </dsp:nvSpPr>
      <dsp:spPr>
        <a:xfrm>
          <a:off x="323422" y="1999107"/>
          <a:ext cx="577948" cy="57794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96E1A6-6095-456D-A56B-2D1EC6609CA3}">
      <dsp:nvSpPr>
        <dsp:cNvPr id="0" name=""/>
        <dsp:cNvSpPr/>
      </dsp:nvSpPr>
      <dsp:spPr>
        <a:xfrm>
          <a:off x="1324156" y="1789849"/>
          <a:ext cx="2348805" cy="996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kern="1200">
              <a:latin typeface="Arial" panose="020B0604020202020204" pitchFamily="34" charset="0"/>
              <a:cs typeface="Arial" panose="020B0604020202020204" pitchFamily="34" charset="0"/>
            </a:rPr>
            <a:t>Staff feeling that the guidelines are unnecessary or that they apply to someone else</a:t>
          </a:r>
          <a:endParaRPr lang="en-US" sz="1800" kern="1200">
            <a:latin typeface="Arial" panose="020B0604020202020204" pitchFamily="34" charset="0"/>
            <a:cs typeface="Arial" panose="020B0604020202020204" pitchFamily="34" charset="0"/>
          </a:endParaRPr>
        </a:p>
      </dsp:txBody>
      <dsp:txXfrm>
        <a:off x="1324156" y="1789849"/>
        <a:ext cx="2348805" cy="996463"/>
      </dsp:txXfrm>
    </dsp:sp>
    <dsp:sp modelId="{BD58E6E7-DE4C-4E14-9773-3EB8019B5C21}">
      <dsp:nvSpPr>
        <dsp:cNvPr id="0" name=""/>
        <dsp:cNvSpPr/>
      </dsp:nvSpPr>
      <dsp:spPr>
        <a:xfrm>
          <a:off x="4082223" y="1789849"/>
          <a:ext cx="996463" cy="996463"/>
        </a:xfrm>
        <a:prstGeom prst="ellipse">
          <a:avLst/>
        </a:prstGeom>
        <a:solidFill>
          <a:srgbClr val="371488"/>
        </a:solidFill>
        <a:ln>
          <a:noFill/>
        </a:ln>
        <a:effectLst/>
      </dsp:spPr>
      <dsp:style>
        <a:lnRef idx="0">
          <a:scrgbClr r="0" g="0" b="0"/>
        </a:lnRef>
        <a:fillRef idx="1">
          <a:scrgbClr r="0" g="0" b="0"/>
        </a:fillRef>
        <a:effectRef idx="0">
          <a:scrgbClr r="0" g="0" b="0"/>
        </a:effectRef>
        <a:fontRef idx="minor"/>
      </dsp:style>
    </dsp:sp>
    <dsp:sp modelId="{FB74A749-C60D-41F0-B0CE-258C25970128}">
      <dsp:nvSpPr>
        <dsp:cNvPr id="0" name=""/>
        <dsp:cNvSpPr/>
      </dsp:nvSpPr>
      <dsp:spPr>
        <a:xfrm>
          <a:off x="4260046" y="1978751"/>
          <a:ext cx="577948" cy="57794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B47824-963F-46BA-91ED-F6C24665373E}">
      <dsp:nvSpPr>
        <dsp:cNvPr id="0" name=""/>
        <dsp:cNvSpPr/>
      </dsp:nvSpPr>
      <dsp:spPr>
        <a:xfrm>
          <a:off x="5292214" y="1789849"/>
          <a:ext cx="2348805" cy="996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kern="1200" dirty="0">
              <a:latin typeface="Arial" panose="020B0604020202020204" pitchFamily="34" charset="0"/>
              <a:cs typeface="Arial" panose="020B0604020202020204" pitchFamily="34" charset="0"/>
            </a:rPr>
            <a:t>No audit of practice or review of outcomes</a:t>
          </a:r>
          <a:endParaRPr lang="en-US" sz="1800" kern="1200" dirty="0">
            <a:latin typeface="Arial" panose="020B0604020202020204" pitchFamily="34" charset="0"/>
            <a:cs typeface="Arial" panose="020B0604020202020204" pitchFamily="34" charset="0"/>
          </a:endParaRPr>
        </a:p>
      </dsp:txBody>
      <dsp:txXfrm>
        <a:off x="5292214" y="1789849"/>
        <a:ext cx="2348805" cy="996463"/>
      </dsp:txXfrm>
    </dsp:sp>
    <dsp:sp modelId="{BCFE1E92-4F50-4A40-AE61-BD07C9C3ABB0}">
      <dsp:nvSpPr>
        <dsp:cNvPr id="0" name=""/>
        <dsp:cNvSpPr/>
      </dsp:nvSpPr>
      <dsp:spPr>
        <a:xfrm>
          <a:off x="114165" y="3564260"/>
          <a:ext cx="996463" cy="996463"/>
        </a:xfrm>
        <a:prstGeom prst="ellipse">
          <a:avLst/>
        </a:prstGeom>
        <a:solidFill>
          <a:srgbClr val="371488"/>
        </a:solidFill>
        <a:ln>
          <a:noFill/>
        </a:ln>
        <a:effectLst/>
      </dsp:spPr>
      <dsp:style>
        <a:lnRef idx="0">
          <a:scrgbClr r="0" g="0" b="0"/>
        </a:lnRef>
        <a:fillRef idx="1">
          <a:scrgbClr r="0" g="0" b="0"/>
        </a:fillRef>
        <a:effectRef idx="0">
          <a:scrgbClr r="0" g="0" b="0"/>
        </a:effectRef>
        <a:fontRef idx="minor"/>
      </dsp:style>
    </dsp:sp>
    <dsp:sp modelId="{C5A3B28C-AFD0-4275-A5EA-FCE047AB92B7}">
      <dsp:nvSpPr>
        <dsp:cNvPr id="0" name=""/>
        <dsp:cNvSpPr/>
      </dsp:nvSpPr>
      <dsp:spPr>
        <a:xfrm>
          <a:off x="323422" y="3773517"/>
          <a:ext cx="577948" cy="57794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C6D137-2244-4F00-B4C2-26E2D0DEA9BF}">
      <dsp:nvSpPr>
        <dsp:cNvPr id="0" name=""/>
        <dsp:cNvSpPr/>
      </dsp:nvSpPr>
      <dsp:spPr>
        <a:xfrm>
          <a:off x="1324156" y="3564260"/>
          <a:ext cx="2348805" cy="996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kern="1200">
              <a:latin typeface="Arial" panose="020B0604020202020204" pitchFamily="34" charset="0"/>
              <a:cs typeface="Arial" panose="020B0604020202020204" pitchFamily="34" charset="0"/>
            </a:rPr>
            <a:t>Lack of leadership in implementing guidance</a:t>
          </a:r>
          <a:endParaRPr lang="en-US" sz="1800" kern="1200">
            <a:latin typeface="Arial" panose="020B0604020202020204" pitchFamily="34" charset="0"/>
            <a:cs typeface="Arial" panose="020B0604020202020204" pitchFamily="34" charset="0"/>
          </a:endParaRPr>
        </a:p>
      </dsp:txBody>
      <dsp:txXfrm>
        <a:off x="1324156" y="3564260"/>
        <a:ext cx="2348805" cy="996463"/>
      </dsp:txXfrm>
    </dsp:sp>
    <dsp:sp modelId="{27F32A4C-B41D-40C7-A60D-5BA85F95FE5A}">
      <dsp:nvSpPr>
        <dsp:cNvPr id="0" name=""/>
        <dsp:cNvSpPr/>
      </dsp:nvSpPr>
      <dsp:spPr>
        <a:xfrm>
          <a:off x="4082223" y="3564260"/>
          <a:ext cx="996463" cy="996463"/>
        </a:xfrm>
        <a:prstGeom prst="ellipse">
          <a:avLst/>
        </a:prstGeom>
        <a:solidFill>
          <a:srgbClr val="371488"/>
        </a:solidFill>
        <a:ln>
          <a:noFill/>
        </a:ln>
        <a:effectLst/>
      </dsp:spPr>
      <dsp:style>
        <a:lnRef idx="0">
          <a:scrgbClr r="0" g="0" b="0"/>
        </a:lnRef>
        <a:fillRef idx="1">
          <a:scrgbClr r="0" g="0" b="0"/>
        </a:fillRef>
        <a:effectRef idx="0">
          <a:scrgbClr r="0" g="0" b="0"/>
        </a:effectRef>
        <a:fontRef idx="minor"/>
      </dsp:style>
    </dsp:sp>
    <dsp:sp modelId="{0DE1DF17-3A94-4F9B-8034-9E004B89B86F}">
      <dsp:nvSpPr>
        <dsp:cNvPr id="0" name=""/>
        <dsp:cNvSpPr/>
      </dsp:nvSpPr>
      <dsp:spPr>
        <a:xfrm>
          <a:off x="4291481" y="3773517"/>
          <a:ext cx="577948" cy="57794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54E729-A70A-4E77-9F3C-C7B852F611FF}">
      <dsp:nvSpPr>
        <dsp:cNvPr id="0" name=""/>
        <dsp:cNvSpPr/>
      </dsp:nvSpPr>
      <dsp:spPr>
        <a:xfrm>
          <a:off x="5292214" y="3564260"/>
          <a:ext cx="2348805" cy="996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kern="1200">
              <a:latin typeface="Arial" panose="020B0604020202020204" pitchFamily="34" charset="0"/>
              <a:cs typeface="Arial" panose="020B0604020202020204" pitchFamily="34" charset="0"/>
            </a:rPr>
            <a:t>Failure to learn lessons</a:t>
          </a:r>
          <a:endParaRPr lang="en-US" sz="1800" kern="1200">
            <a:latin typeface="Arial" panose="020B0604020202020204" pitchFamily="34" charset="0"/>
            <a:cs typeface="Arial" panose="020B0604020202020204" pitchFamily="34" charset="0"/>
          </a:endParaRPr>
        </a:p>
      </dsp:txBody>
      <dsp:txXfrm>
        <a:off x="5292214" y="3564260"/>
        <a:ext cx="2348805" cy="996463"/>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C341D6-42C1-4BE2-9205-93757FAED4C3}" type="datetimeFigureOut">
              <a:rPr lang="en-GB" smtClean="0"/>
              <a:t>30/09/2024</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73360C-FEF0-4CE1-9205-946F8D9271CB}" type="slidenum">
              <a:rPr lang="en-GB" smtClean="0"/>
              <a:t>‹#›</a:t>
            </a:fld>
            <a:endParaRPr lang="en-GB" dirty="0"/>
          </a:p>
        </p:txBody>
      </p:sp>
    </p:spTree>
    <p:extLst>
      <p:ext uri="{BB962C8B-B14F-4D97-AF65-F5344CB8AC3E}">
        <p14:creationId xmlns:p14="http://schemas.microsoft.com/office/powerpoint/2010/main" val="3593432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nmc.org.uk/standards/code/"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C73360C-FEF0-4CE1-9205-946F8D9271CB}" type="slidenum">
              <a:rPr lang="en-GB" smtClean="0"/>
              <a:t>1</a:t>
            </a:fld>
            <a:endParaRPr lang="en-GB" dirty="0"/>
          </a:p>
        </p:txBody>
      </p:sp>
    </p:spTree>
    <p:extLst>
      <p:ext uri="{BB962C8B-B14F-4D97-AF65-F5344CB8AC3E}">
        <p14:creationId xmlns:p14="http://schemas.microsoft.com/office/powerpoint/2010/main" val="2216556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73360C-FEF0-4CE1-9205-946F8D9271CB}" type="slidenum">
              <a:rPr lang="en-GB" smtClean="0"/>
              <a:t>10</a:t>
            </a:fld>
            <a:endParaRPr lang="en-GB" dirty="0"/>
          </a:p>
        </p:txBody>
      </p:sp>
    </p:spTree>
    <p:extLst>
      <p:ext uri="{BB962C8B-B14F-4D97-AF65-F5344CB8AC3E}">
        <p14:creationId xmlns:p14="http://schemas.microsoft.com/office/powerpoint/2010/main" val="1831559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work. What consequences could lack of confidence have for staff and women?</a:t>
            </a:r>
          </a:p>
          <a:p>
            <a:r>
              <a:rPr lang="en-US" dirty="0"/>
              <a:t>Lack of confidence to stand up to someone </a:t>
            </a:r>
            <a:r>
              <a:rPr lang="en-US" dirty="0" err="1"/>
              <a:t>e.g</a:t>
            </a:r>
            <a:r>
              <a:rPr lang="en-US" dirty="0"/>
              <a:t> escalation. Might be reluctant to seek help – leading to poor outcomes, women may feel more anxious. May appear stupid to colleagues – can have long term consequences </a:t>
            </a:r>
            <a:endParaRPr lang="en-GB" dirty="0"/>
          </a:p>
          <a:p>
            <a:r>
              <a:rPr lang="en-US" dirty="0"/>
              <a:t>Example at school when you put your hand up to ask a question and are made to feel stupid so therefore you don’t ask any more questions in class. This could be the same in the workplace for example when you want to transfer a woman from for </a:t>
            </a:r>
            <a:r>
              <a:rPr lang="en-US" dirty="0" err="1"/>
              <a:t>eg</a:t>
            </a:r>
            <a:r>
              <a:rPr lang="en-US" dirty="0"/>
              <a:t> the birth </a:t>
            </a:r>
            <a:r>
              <a:rPr lang="en-US" dirty="0" err="1"/>
              <a:t>centre</a:t>
            </a:r>
            <a:r>
              <a:rPr lang="en-US" dirty="0"/>
              <a:t> to delivery suite.</a:t>
            </a:r>
            <a:endParaRPr lang="en-GB" dirty="0"/>
          </a:p>
          <a:p>
            <a:endParaRPr lang="en-GB" dirty="0"/>
          </a:p>
        </p:txBody>
      </p:sp>
      <p:sp>
        <p:nvSpPr>
          <p:cNvPr id="4" name="Slide Number Placeholder 3"/>
          <p:cNvSpPr>
            <a:spLocks noGrp="1"/>
          </p:cNvSpPr>
          <p:nvPr>
            <p:ph type="sldNum" sz="quarter" idx="5"/>
          </p:nvPr>
        </p:nvSpPr>
        <p:spPr/>
        <p:txBody>
          <a:bodyPr/>
          <a:lstStyle/>
          <a:p>
            <a:fld id="{3C73360C-FEF0-4CE1-9205-946F8D9271CB}" type="slidenum">
              <a:rPr lang="en-GB" smtClean="0"/>
              <a:t>11</a:t>
            </a:fld>
            <a:endParaRPr lang="en-GB" dirty="0"/>
          </a:p>
        </p:txBody>
      </p:sp>
    </p:spTree>
    <p:extLst>
      <p:ext uri="{BB962C8B-B14F-4D97-AF65-F5344CB8AC3E}">
        <p14:creationId xmlns:p14="http://schemas.microsoft.com/office/powerpoint/2010/main" val="1228228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list above is not exhaustive. What else can you add?</a:t>
            </a:r>
          </a:p>
          <a:p>
            <a:endParaRPr lang="en-US" dirty="0">
              <a:cs typeface="Calibri"/>
            </a:endParaRPr>
          </a:p>
          <a:p>
            <a:r>
              <a:rPr lang="en-US" dirty="0">
                <a:cs typeface="Calibri"/>
              </a:rPr>
              <a:t>PMA, clinical supervisor</a:t>
            </a:r>
          </a:p>
          <a:p>
            <a:endParaRPr lang="en-US" dirty="0">
              <a:cs typeface="Calibri"/>
            </a:endParaRPr>
          </a:p>
          <a:p>
            <a:r>
              <a:rPr lang="en-US" dirty="0">
                <a:cs typeface="Calibri"/>
              </a:rPr>
              <a:t>KIT -  Keeping in touch days are available to use if you are off on maternity/parental leave. These allow you to work various hours to help keep you up-to-date with policies/protocols/ mandatory training, etc.  All designed so that you don't loose confidence in your skills and abilities</a:t>
            </a:r>
          </a:p>
          <a:p>
            <a:endParaRPr lang="en-US" dirty="0">
              <a:cs typeface="Calibri"/>
            </a:endParaRPr>
          </a:p>
          <a:p>
            <a:r>
              <a:rPr lang="en-US" dirty="0">
                <a:cs typeface="Calibri"/>
              </a:rPr>
              <a:t>Use your Occupational Health service if returning after a period of extended absence, they can help with half days, no on call commitments, </a:t>
            </a:r>
            <a:r>
              <a:rPr lang="en-US" dirty="0" err="1">
                <a:cs typeface="Calibri"/>
              </a:rPr>
              <a:t>etc</a:t>
            </a:r>
            <a:r>
              <a:rPr lang="en-US" dirty="0">
                <a:cs typeface="Calibri"/>
              </a:rPr>
              <a:t> for a short time. But vital time that allows you to settle back in and regain your self confidence</a:t>
            </a:r>
          </a:p>
          <a:p>
            <a:endParaRPr lang="en-US" dirty="0">
              <a:cs typeface="Calibri"/>
            </a:endParaRPr>
          </a:p>
          <a:p>
            <a:r>
              <a:rPr lang="en-US" dirty="0">
                <a:cs typeface="Calibri"/>
              </a:rPr>
              <a:t>Confidence isn't always static. It needs to be ‘topped up’ from time to time and can be depleted by life’s challenges. Working individually, think of a time when a life event knocked your self confidence. How did you pick your self up or gain back your self confidence. What worked for you? Share with the group if you feel you can.</a:t>
            </a:r>
          </a:p>
          <a:p>
            <a:endParaRPr lang="en-US" dirty="0">
              <a:cs typeface="Calibri"/>
            </a:endParaRPr>
          </a:p>
          <a:p>
            <a:r>
              <a:rPr lang="en-GB" dirty="0"/>
              <a:t>Utilise any training opportunities that you may have been given and complete these sooner rather than later, this will help you to feel more confident in your knowledge</a:t>
            </a:r>
            <a:endParaRPr lang="en-GB" dirty="0">
              <a:cs typeface="Calibri"/>
            </a:endParaRPr>
          </a:p>
          <a:p>
            <a:endParaRPr lang="en-GB" dirty="0">
              <a:cs typeface="Calibri"/>
            </a:endParaRPr>
          </a:p>
          <a:p>
            <a:r>
              <a:rPr lang="en-GB" dirty="0">
                <a:cs typeface="Calibri"/>
              </a:rPr>
              <a:t>Make reference to the I-learn modules on assertive communications, etc.</a:t>
            </a:r>
          </a:p>
          <a:p>
            <a:endParaRPr lang="en-GB" dirty="0">
              <a:cs typeface="Calibri"/>
            </a:endParaRPr>
          </a:p>
          <a:p>
            <a:r>
              <a:rPr lang="en-GB" dirty="0">
                <a:cs typeface="Calibri"/>
              </a:rPr>
              <a:t>Remember it may take longer than some to feel comfortable on returning to work, this is natural as we are all individuals, try not to compare yourself to other or your colleagues.</a:t>
            </a:r>
          </a:p>
          <a:p>
            <a:endParaRPr lang="en-GB" dirty="0"/>
          </a:p>
        </p:txBody>
      </p:sp>
      <p:sp>
        <p:nvSpPr>
          <p:cNvPr id="4" name="Slide Number Placeholder 3"/>
          <p:cNvSpPr>
            <a:spLocks noGrp="1"/>
          </p:cNvSpPr>
          <p:nvPr>
            <p:ph type="sldNum" sz="quarter" idx="5"/>
          </p:nvPr>
        </p:nvSpPr>
        <p:spPr/>
        <p:txBody>
          <a:bodyPr/>
          <a:lstStyle/>
          <a:p>
            <a:fld id="{3C73360C-FEF0-4CE1-9205-946F8D9271CB}" type="slidenum">
              <a:rPr lang="en-GB" smtClean="0"/>
              <a:t>12</a:t>
            </a:fld>
            <a:endParaRPr lang="en-GB" dirty="0"/>
          </a:p>
        </p:txBody>
      </p:sp>
    </p:spTree>
    <p:extLst>
      <p:ext uri="{BB962C8B-B14F-4D97-AF65-F5344CB8AC3E}">
        <p14:creationId xmlns:p14="http://schemas.microsoft.com/office/powerpoint/2010/main" val="1393475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pPr>
            <a:r>
              <a:rPr lang="en-GB" dirty="0"/>
              <a:t>On December 10th 2020, the interim report from the review into the Shrewsbury and Telford NHS Trust maternity services, led by Donna Ockenden, was published. </a:t>
            </a:r>
            <a:endParaRPr lang="en-US" dirty="0"/>
          </a:p>
          <a:p>
            <a:pPr>
              <a:spcBef>
                <a:spcPct val="20000"/>
              </a:spcBef>
            </a:pPr>
            <a:r>
              <a:rPr lang="en-GB" dirty="0"/>
              <a:t>This interim report is based on review of 250 cases – there will be final review in late 2021 to include 1,862 cases. The review so far is based on interviews with women and families rather than interviews with staff. </a:t>
            </a:r>
            <a:endParaRPr lang="en-GB" dirty="0">
              <a:cs typeface="Calibri"/>
            </a:endParaRPr>
          </a:p>
          <a:p>
            <a:pPr>
              <a:spcBef>
                <a:spcPct val="20000"/>
              </a:spcBef>
            </a:pPr>
            <a:r>
              <a:rPr lang="en-GB" dirty="0"/>
              <a:t>The report combines midwifery and obstetric issues, describing them as ‘maternity issues’. </a:t>
            </a:r>
            <a:endParaRPr lang="en-GB" dirty="0">
              <a:cs typeface="Calibri"/>
            </a:endParaRPr>
          </a:p>
          <a:p>
            <a:endParaRPr lang="en-GB" dirty="0"/>
          </a:p>
        </p:txBody>
      </p:sp>
      <p:sp>
        <p:nvSpPr>
          <p:cNvPr id="4" name="Slide Number Placeholder 3"/>
          <p:cNvSpPr>
            <a:spLocks noGrp="1"/>
          </p:cNvSpPr>
          <p:nvPr>
            <p:ph type="sldNum" sz="quarter" idx="5"/>
          </p:nvPr>
        </p:nvSpPr>
        <p:spPr/>
        <p:txBody>
          <a:bodyPr/>
          <a:lstStyle/>
          <a:p>
            <a:fld id="{3C73360C-FEF0-4CE1-9205-946F8D9271CB}" type="slidenum">
              <a:rPr lang="en-GB" smtClean="0"/>
              <a:t>13</a:t>
            </a:fld>
            <a:endParaRPr lang="en-GB" dirty="0"/>
          </a:p>
        </p:txBody>
      </p:sp>
    </p:spTree>
    <p:extLst>
      <p:ext uri="{BB962C8B-B14F-4D97-AF65-F5344CB8AC3E}">
        <p14:creationId xmlns:p14="http://schemas.microsoft.com/office/powerpoint/2010/main" val="3189708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73360C-FEF0-4CE1-9205-946F8D9271CB}" type="slidenum">
              <a:rPr lang="en-GB" smtClean="0"/>
              <a:t>15</a:t>
            </a:fld>
            <a:endParaRPr lang="en-GB" dirty="0"/>
          </a:p>
        </p:txBody>
      </p:sp>
    </p:spTree>
    <p:extLst>
      <p:ext uri="{BB962C8B-B14F-4D97-AF65-F5344CB8AC3E}">
        <p14:creationId xmlns:p14="http://schemas.microsoft.com/office/powerpoint/2010/main" val="814445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73360C-FEF0-4CE1-9205-946F8D9271CB}" type="slidenum">
              <a:rPr lang="en-GB" smtClean="0"/>
              <a:t>17</a:t>
            </a:fld>
            <a:endParaRPr lang="en-GB" dirty="0"/>
          </a:p>
        </p:txBody>
      </p:sp>
    </p:spTree>
    <p:extLst>
      <p:ext uri="{BB962C8B-B14F-4D97-AF65-F5344CB8AC3E}">
        <p14:creationId xmlns:p14="http://schemas.microsoft.com/office/powerpoint/2010/main" val="246398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73360C-FEF0-4CE1-9205-946F8D9271CB}" type="slidenum">
              <a:rPr lang="en-GB" smtClean="0"/>
              <a:t>18</a:t>
            </a:fld>
            <a:endParaRPr lang="en-GB" dirty="0"/>
          </a:p>
        </p:txBody>
      </p:sp>
    </p:spTree>
    <p:extLst>
      <p:ext uri="{BB962C8B-B14F-4D97-AF65-F5344CB8AC3E}">
        <p14:creationId xmlns:p14="http://schemas.microsoft.com/office/powerpoint/2010/main" val="3262994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73360C-FEF0-4CE1-9205-946F8D9271CB}" type="slidenum">
              <a:rPr lang="en-GB" smtClean="0"/>
              <a:t>19</a:t>
            </a:fld>
            <a:endParaRPr lang="en-GB" dirty="0"/>
          </a:p>
        </p:txBody>
      </p:sp>
    </p:spTree>
    <p:extLst>
      <p:ext uri="{BB962C8B-B14F-4D97-AF65-F5344CB8AC3E}">
        <p14:creationId xmlns:p14="http://schemas.microsoft.com/office/powerpoint/2010/main" val="1487786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73360C-FEF0-4CE1-9205-946F8D9271CB}" type="slidenum">
              <a:rPr lang="en-GB" smtClean="0"/>
              <a:t>20</a:t>
            </a:fld>
            <a:endParaRPr lang="en-GB" dirty="0"/>
          </a:p>
        </p:txBody>
      </p:sp>
    </p:spTree>
    <p:extLst>
      <p:ext uri="{BB962C8B-B14F-4D97-AF65-F5344CB8AC3E}">
        <p14:creationId xmlns:p14="http://schemas.microsoft.com/office/powerpoint/2010/main" val="2602318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73360C-FEF0-4CE1-9205-946F8D9271CB}" type="slidenum">
              <a:rPr lang="en-GB" smtClean="0"/>
              <a:t>24</a:t>
            </a:fld>
            <a:endParaRPr lang="en-GB" dirty="0"/>
          </a:p>
        </p:txBody>
      </p:sp>
    </p:spTree>
    <p:extLst>
      <p:ext uri="{BB962C8B-B14F-4D97-AF65-F5344CB8AC3E}">
        <p14:creationId xmlns:p14="http://schemas.microsoft.com/office/powerpoint/2010/main" val="3121265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73360C-FEF0-4CE1-9205-946F8D9271CB}" type="slidenum">
              <a:rPr lang="en-GB" smtClean="0"/>
              <a:t>2</a:t>
            </a:fld>
            <a:endParaRPr lang="en-GB" dirty="0"/>
          </a:p>
        </p:txBody>
      </p:sp>
    </p:spTree>
    <p:extLst>
      <p:ext uri="{BB962C8B-B14F-4D97-AF65-F5344CB8AC3E}">
        <p14:creationId xmlns:p14="http://schemas.microsoft.com/office/powerpoint/2010/main" val="1602895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73360C-FEF0-4CE1-9205-946F8D9271CB}" type="slidenum">
              <a:rPr lang="en-GB" smtClean="0"/>
              <a:t>30</a:t>
            </a:fld>
            <a:endParaRPr lang="en-GB" dirty="0"/>
          </a:p>
        </p:txBody>
      </p:sp>
    </p:spTree>
    <p:extLst>
      <p:ext uri="{BB962C8B-B14F-4D97-AF65-F5344CB8AC3E}">
        <p14:creationId xmlns:p14="http://schemas.microsoft.com/office/powerpoint/2010/main" val="25574300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Recommendations from previous maternity reviews and local investigations had been put in place in some instances, but “failed to create the intended effect of improving maternity care”.</a:t>
            </a:r>
          </a:p>
          <a:p>
            <a:r>
              <a:rPr lang="en-US" dirty="0"/>
              <a:t>What reasons can you think of that guidelines and recommendations did not improve outcomes?</a:t>
            </a:r>
          </a:p>
          <a:p>
            <a:r>
              <a:rPr lang="en-US" dirty="0">
                <a:cs typeface="Calibri"/>
              </a:rPr>
              <a:t>Is this something that is familiar in your workplace. Discussion around this.</a:t>
            </a:r>
          </a:p>
          <a:p>
            <a:r>
              <a:rPr lang="en-US" dirty="0">
                <a:cs typeface="Calibri"/>
              </a:rPr>
              <a:t>The situation regarding physiological </a:t>
            </a:r>
            <a:r>
              <a:rPr lang="en-US" dirty="0" err="1">
                <a:cs typeface="Calibri"/>
              </a:rPr>
              <a:t>ctg</a:t>
            </a:r>
            <a:r>
              <a:rPr lang="en-US" dirty="0">
                <a:cs typeface="Calibri"/>
              </a:rPr>
              <a:t> </a:t>
            </a:r>
            <a:r>
              <a:rPr lang="en-US" dirty="0" err="1">
                <a:cs typeface="Calibri"/>
              </a:rPr>
              <a:t>ie</a:t>
            </a:r>
            <a:r>
              <a:rPr lang="en-US" dirty="0">
                <a:cs typeface="Calibri"/>
              </a:rPr>
              <a:t> not all staff trained, not nice guidelines</a:t>
            </a:r>
            <a:endParaRPr lang="en-GB" dirty="0"/>
          </a:p>
        </p:txBody>
      </p:sp>
      <p:sp>
        <p:nvSpPr>
          <p:cNvPr id="4" name="Slide Number Placeholder 3"/>
          <p:cNvSpPr>
            <a:spLocks noGrp="1"/>
          </p:cNvSpPr>
          <p:nvPr>
            <p:ph type="sldNum" sz="quarter" idx="5"/>
          </p:nvPr>
        </p:nvSpPr>
        <p:spPr/>
        <p:txBody>
          <a:bodyPr/>
          <a:lstStyle/>
          <a:p>
            <a:fld id="{3C73360C-FEF0-4CE1-9205-946F8D9271CB}" type="slidenum">
              <a:rPr lang="en-GB" smtClean="0"/>
              <a:t>36</a:t>
            </a:fld>
            <a:endParaRPr lang="en-GB" dirty="0"/>
          </a:p>
        </p:txBody>
      </p:sp>
    </p:spTree>
    <p:extLst>
      <p:ext uri="{BB962C8B-B14F-4D97-AF65-F5344CB8AC3E}">
        <p14:creationId xmlns:p14="http://schemas.microsoft.com/office/powerpoint/2010/main" val="19979405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Which of these have you have done in the workplace – How did it make you feel.</a:t>
            </a:r>
          </a:p>
          <a:p>
            <a:r>
              <a:rPr lang="en-US" dirty="0">
                <a:cs typeface="Calibri"/>
              </a:rPr>
              <a:t>What </a:t>
            </a:r>
            <a:r>
              <a:rPr lang="en-US" dirty="0" err="1">
                <a:cs typeface="Calibri"/>
              </a:rPr>
              <a:t>behaviours</a:t>
            </a:r>
            <a:r>
              <a:rPr lang="en-US" dirty="0">
                <a:cs typeface="Calibri"/>
              </a:rPr>
              <a:t> in your workplace would you like to change? </a:t>
            </a:r>
          </a:p>
          <a:p>
            <a:r>
              <a:rPr lang="en-US" dirty="0">
                <a:cs typeface="Calibri"/>
              </a:rPr>
              <a:t>In Groups discuss how you think you would be able to change attitudes/</a:t>
            </a:r>
            <a:r>
              <a:rPr lang="en-US" dirty="0" err="1">
                <a:cs typeface="Calibri"/>
              </a:rPr>
              <a:t>behaviours</a:t>
            </a:r>
            <a:r>
              <a:rPr lang="en-US" dirty="0">
                <a:cs typeface="Calibri"/>
              </a:rPr>
              <a:t> in the workplace.</a:t>
            </a:r>
          </a:p>
          <a:p>
            <a:endParaRPr lang="en-GB" dirty="0"/>
          </a:p>
        </p:txBody>
      </p:sp>
      <p:sp>
        <p:nvSpPr>
          <p:cNvPr id="4" name="Slide Number Placeholder 3"/>
          <p:cNvSpPr>
            <a:spLocks noGrp="1"/>
          </p:cNvSpPr>
          <p:nvPr>
            <p:ph type="sldNum" sz="quarter" idx="5"/>
          </p:nvPr>
        </p:nvSpPr>
        <p:spPr/>
        <p:txBody>
          <a:bodyPr/>
          <a:lstStyle/>
          <a:p>
            <a:fld id="{3C73360C-FEF0-4CE1-9205-946F8D9271CB}" type="slidenum">
              <a:rPr lang="en-GB" smtClean="0"/>
              <a:t>37</a:t>
            </a:fld>
            <a:endParaRPr lang="en-GB" dirty="0"/>
          </a:p>
        </p:txBody>
      </p:sp>
    </p:spTree>
    <p:extLst>
      <p:ext uri="{BB962C8B-B14F-4D97-AF65-F5344CB8AC3E}">
        <p14:creationId xmlns:p14="http://schemas.microsoft.com/office/powerpoint/2010/main" val="4142127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Which of these have you have done – how would you feel if someone responded to you this way.</a:t>
            </a:r>
          </a:p>
          <a:p>
            <a:r>
              <a:rPr lang="en-US" dirty="0">
                <a:cs typeface="Calibri"/>
              </a:rPr>
              <a:t>What </a:t>
            </a:r>
            <a:r>
              <a:rPr lang="en-US" dirty="0" err="1">
                <a:cs typeface="Calibri"/>
              </a:rPr>
              <a:t>behaviours</a:t>
            </a:r>
            <a:r>
              <a:rPr lang="en-US" dirty="0">
                <a:cs typeface="Calibri"/>
              </a:rPr>
              <a:t> in your workplace would you like to change? </a:t>
            </a:r>
          </a:p>
          <a:p>
            <a:r>
              <a:rPr lang="en-US" dirty="0">
                <a:cs typeface="Calibri"/>
              </a:rPr>
              <a:t>In Groups discuss how you think you would be able to change attitudes/</a:t>
            </a:r>
            <a:r>
              <a:rPr lang="en-US" dirty="0" err="1">
                <a:cs typeface="Calibri"/>
              </a:rPr>
              <a:t>behaviours</a:t>
            </a:r>
            <a:r>
              <a:rPr lang="en-US" dirty="0">
                <a:cs typeface="Calibri"/>
              </a:rPr>
              <a:t> in the workplace.</a:t>
            </a:r>
          </a:p>
          <a:p>
            <a:r>
              <a:rPr lang="en-GB" dirty="0"/>
              <a:t>Discuss being aware of why others have treated you that way. – Stressed, busy.</a:t>
            </a:r>
          </a:p>
        </p:txBody>
      </p:sp>
      <p:sp>
        <p:nvSpPr>
          <p:cNvPr id="4" name="Slide Number Placeholder 3"/>
          <p:cNvSpPr>
            <a:spLocks noGrp="1"/>
          </p:cNvSpPr>
          <p:nvPr>
            <p:ph type="sldNum" sz="quarter" idx="5"/>
          </p:nvPr>
        </p:nvSpPr>
        <p:spPr/>
        <p:txBody>
          <a:bodyPr/>
          <a:lstStyle/>
          <a:p>
            <a:fld id="{3C73360C-FEF0-4CE1-9205-946F8D9271CB}" type="slidenum">
              <a:rPr lang="en-GB" smtClean="0"/>
              <a:t>38</a:t>
            </a:fld>
            <a:endParaRPr lang="en-GB" dirty="0"/>
          </a:p>
        </p:txBody>
      </p:sp>
    </p:spTree>
    <p:extLst>
      <p:ext uri="{BB962C8B-B14F-4D97-AF65-F5344CB8AC3E}">
        <p14:creationId xmlns:p14="http://schemas.microsoft.com/office/powerpoint/2010/main" val="673977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Group work – look at checklist</a:t>
            </a:r>
          </a:p>
          <a:p>
            <a:endParaRPr lang="en-GB" dirty="0"/>
          </a:p>
        </p:txBody>
      </p:sp>
      <p:sp>
        <p:nvSpPr>
          <p:cNvPr id="4" name="Slide Number Placeholder 3"/>
          <p:cNvSpPr>
            <a:spLocks noGrp="1"/>
          </p:cNvSpPr>
          <p:nvPr>
            <p:ph type="sldNum" sz="quarter" idx="5"/>
          </p:nvPr>
        </p:nvSpPr>
        <p:spPr/>
        <p:txBody>
          <a:bodyPr/>
          <a:lstStyle/>
          <a:p>
            <a:fld id="{3C73360C-FEF0-4CE1-9205-946F8D9271CB}" type="slidenum">
              <a:rPr lang="en-GB" smtClean="0"/>
              <a:t>39</a:t>
            </a:fld>
            <a:endParaRPr lang="en-GB" dirty="0"/>
          </a:p>
        </p:txBody>
      </p:sp>
    </p:spTree>
    <p:extLst>
      <p:ext uri="{BB962C8B-B14F-4D97-AF65-F5344CB8AC3E}">
        <p14:creationId xmlns:p14="http://schemas.microsoft.com/office/powerpoint/2010/main" val="26350348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Not an advocate at all costs ensure you document everything and explain why you have made these decisions. Informed choice.</a:t>
            </a:r>
          </a:p>
          <a:p>
            <a:r>
              <a:rPr lang="en-GB" dirty="0"/>
              <a:t>Mention PMA</a:t>
            </a:r>
          </a:p>
        </p:txBody>
      </p:sp>
      <p:sp>
        <p:nvSpPr>
          <p:cNvPr id="4" name="Slide Number Placeholder 3"/>
          <p:cNvSpPr>
            <a:spLocks noGrp="1"/>
          </p:cNvSpPr>
          <p:nvPr>
            <p:ph type="sldNum" sz="quarter" idx="5"/>
          </p:nvPr>
        </p:nvSpPr>
        <p:spPr/>
        <p:txBody>
          <a:bodyPr/>
          <a:lstStyle/>
          <a:p>
            <a:fld id="{3C73360C-FEF0-4CE1-9205-946F8D9271CB}" type="slidenum">
              <a:rPr lang="en-GB" smtClean="0"/>
              <a:t>40</a:t>
            </a:fld>
            <a:endParaRPr lang="en-GB" dirty="0"/>
          </a:p>
        </p:txBody>
      </p:sp>
    </p:spTree>
    <p:extLst>
      <p:ext uri="{BB962C8B-B14F-4D97-AF65-F5344CB8AC3E}">
        <p14:creationId xmlns:p14="http://schemas.microsoft.com/office/powerpoint/2010/main" val="15443951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Ask the question before you put the slide up?</a:t>
            </a:r>
          </a:p>
          <a:p>
            <a:endParaRPr lang="en-GB" dirty="0"/>
          </a:p>
        </p:txBody>
      </p:sp>
      <p:sp>
        <p:nvSpPr>
          <p:cNvPr id="4" name="Slide Number Placeholder 3"/>
          <p:cNvSpPr>
            <a:spLocks noGrp="1"/>
          </p:cNvSpPr>
          <p:nvPr>
            <p:ph type="sldNum" sz="quarter" idx="5"/>
          </p:nvPr>
        </p:nvSpPr>
        <p:spPr/>
        <p:txBody>
          <a:bodyPr/>
          <a:lstStyle/>
          <a:p>
            <a:fld id="{3C73360C-FEF0-4CE1-9205-946F8D9271CB}" type="slidenum">
              <a:rPr lang="en-GB" smtClean="0"/>
              <a:t>41</a:t>
            </a:fld>
            <a:endParaRPr lang="en-GB" dirty="0"/>
          </a:p>
        </p:txBody>
      </p:sp>
    </p:spTree>
    <p:extLst>
      <p:ext uri="{BB962C8B-B14F-4D97-AF65-F5344CB8AC3E}">
        <p14:creationId xmlns:p14="http://schemas.microsoft.com/office/powerpoint/2010/main" val="40956971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feel bullied or see someone being treated badly what is the </a:t>
            </a:r>
            <a:r>
              <a:rPr lang="en-GB" dirty="0" err="1"/>
              <a:t>escaulation</a:t>
            </a:r>
            <a:r>
              <a:rPr lang="en-GB" dirty="0"/>
              <a:t> in your unit?</a:t>
            </a:r>
          </a:p>
        </p:txBody>
      </p:sp>
      <p:sp>
        <p:nvSpPr>
          <p:cNvPr id="4" name="Slide Number Placeholder 3"/>
          <p:cNvSpPr>
            <a:spLocks noGrp="1"/>
          </p:cNvSpPr>
          <p:nvPr>
            <p:ph type="sldNum" sz="quarter" idx="5"/>
          </p:nvPr>
        </p:nvSpPr>
        <p:spPr/>
        <p:txBody>
          <a:bodyPr/>
          <a:lstStyle/>
          <a:p>
            <a:fld id="{3C73360C-FEF0-4CE1-9205-946F8D9271CB}" type="slidenum">
              <a:rPr lang="en-GB" smtClean="0"/>
              <a:t>42</a:t>
            </a:fld>
            <a:endParaRPr lang="en-GB" dirty="0"/>
          </a:p>
        </p:txBody>
      </p:sp>
    </p:spTree>
    <p:extLst>
      <p:ext uri="{BB962C8B-B14F-4D97-AF65-F5344CB8AC3E}">
        <p14:creationId xmlns:p14="http://schemas.microsoft.com/office/powerpoint/2010/main" val="23320021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pPr>
            <a:r>
              <a:rPr lang="en-GB" dirty="0"/>
              <a:t>Assertiveness is the quality of being self-assured and confident without being aggressive. Think about barriers to assertiveness.</a:t>
            </a:r>
            <a:endParaRPr lang="en-US" dirty="0"/>
          </a:p>
          <a:p>
            <a:pPr>
              <a:spcBef>
                <a:spcPct val="20000"/>
              </a:spcBef>
            </a:pPr>
            <a:r>
              <a:rPr lang="en-GB" dirty="0"/>
              <a:t>Sometimes difficult to identify true assertive behaviour because there is a fine line between assertiveness and aggression and people often confuse the two.</a:t>
            </a:r>
          </a:p>
          <a:p>
            <a:pPr>
              <a:spcBef>
                <a:spcPct val="20000"/>
              </a:spcBef>
            </a:pPr>
            <a:r>
              <a:rPr lang="en-GB" dirty="0"/>
              <a:t>Rae. In groups what does a confident midwife look like? Outline of a midwife picture what does that look like.</a:t>
            </a:r>
            <a:endParaRPr lang="en-GB" dirty="0">
              <a:cs typeface="Calibri"/>
            </a:endParaRPr>
          </a:p>
          <a:p>
            <a:r>
              <a:rPr lang="en-GB" dirty="0"/>
              <a:t>Could being  confident  help you  raise concerns? </a:t>
            </a:r>
            <a:endParaRPr lang="en-GB" dirty="0">
              <a:cs typeface="Calibri"/>
            </a:endParaRPr>
          </a:p>
          <a:p>
            <a:r>
              <a:rPr lang="en-GB" dirty="0"/>
              <a:t>Confidence   to say yes?  In your own ability? </a:t>
            </a:r>
            <a:endParaRPr lang="en-GB" dirty="0">
              <a:cs typeface="Calibri"/>
            </a:endParaRPr>
          </a:p>
          <a:p>
            <a:r>
              <a:rPr lang="en-GB" dirty="0"/>
              <a:t>Confidence   to help others  raise a concern </a:t>
            </a:r>
            <a:endParaRPr lang="en-GB" dirty="0">
              <a:cs typeface="Calibri"/>
            </a:endParaRPr>
          </a:p>
          <a:p>
            <a:r>
              <a:rPr lang="en-GB" dirty="0"/>
              <a:t> All would hopefully  come out in the group  discussion</a:t>
            </a:r>
            <a:endParaRPr lang="en-GB" dirty="0">
              <a:cs typeface="Calibri"/>
            </a:endParaRPr>
          </a:p>
          <a:p>
            <a:r>
              <a:rPr lang="en-GB" dirty="0"/>
              <a:t>?Self doubt – how is it managed? Some self doubt can be useful – strategies to manage it “not sweating the small stuff” Self compassion and kindness. </a:t>
            </a:r>
          </a:p>
          <a:p>
            <a:r>
              <a:rPr lang="en-GB" dirty="0"/>
              <a:t>We can all make mistakes </a:t>
            </a:r>
            <a:endParaRPr lang="en-GB" dirty="0">
              <a:cs typeface="Calibri"/>
            </a:endParaRPr>
          </a:p>
          <a:p>
            <a:r>
              <a:rPr lang="en-GB" dirty="0"/>
              <a:t>There is a risk of confidence becoming arrogance.</a:t>
            </a:r>
            <a:endParaRPr lang="en-GB" dirty="0">
              <a:cs typeface="Calibri"/>
            </a:endParaRPr>
          </a:p>
          <a:p>
            <a:endParaRPr lang="en-GB" dirty="0"/>
          </a:p>
        </p:txBody>
      </p:sp>
      <p:sp>
        <p:nvSpPr>
          <p:cNvPr id="4" name="Slide Number Placeholder 3"/>
          <p:cNvSpPr>
            <a:spLocks noGrp="1"/>
          </p:cNvSpPr>
          <p:nvPr>
            <p:ph type="sldNum" sz="quarter" idx="5"/>
          </p:nvPr>
        </p:nvSpPr>
        <p:spPr/>
        <p:txBody>
          <a:bodyPr/>
          <a:lstStyle/>
          <a:p>
            <a:fld id="{3C73360C-FEF0-4CE1-9205-946F8D9271CB}" type="slidenum">
              <a:rPr lang="en-GB" smtClean="0"/>
              <a:t>43</a:t>
            </a:fld>
            <a:endParaRPr lang="en-GB" dirty="0"/>
          </a:p>
        </p:txBody>
      </p:sp>
    </p:spTree>
    <p:extLst>
      <p:ext uri="{BB962C8B-B14F-4D97-AF65-F5344CB8AC3E}">
        <p14:creationId xmlns:p14="http://schemas.microsoft.com/office/powerpoint/2010/main" val="11409867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Groupwork – How does it make you feel when someone is rude to you?</a:t>
            </a:r>
          </a:p>
          <a:p>
            <a:r>
              <a:rPr lang="en-US" dirty="0">
                <a:cs typeface="Calibri"/>
              </a:rPr>
              <a:t>What do you do if you see a colleague being spoken to rudely or talked about?</a:t>
            </a:r>
          </a:p>
          <a:p>
            <a:r>
              <a:rPr lang="en-US" dirty="0"/>
              <a:t>The NMC Code clearly talks about </a:t>
            </a:r>
            <a:r>
              <a:rPr lang="en-US" dirty="0" err="1"/>
              <a:t>prioritising</a:t>
            </a:r>
            <a:r>
              <a:rPr lang="en-US" dirty="0"/>
              <a:t> people, being kind, compassionate and respectful. Visit the NMC pages and download a copy of the </a:t>
            </a:r>
            <a:r>
              <a:rPr lang="en-US" dirty="0">
                <a:hlinkClick r:id="rId3"/>
              </a:rPr>
              <a:t>Code</a:t>
            </a:r>
            <a:r>
              <a:rPr lang="en-US" dirty="0"/>
              <a:t>.</a:t>
            </a:r>
            <a:endParaRPr lang="en-US" dirty="0">
              <a:cs typeface="Calibri"/>
            </a:endParaRPr>
          </a:p>
          <a:p>
            <a:r>
              <a:rPr lang="en-US" dirty="0"/>
              <a:t>Treating people with kindness and respect appears not only to improve outcomes but also helps with how the families feel about the outcomes.</a:t>
            </a:r>
            <a:endParaRPr lang="en-US" dirty="0">
              <a:cs typeface="Calibri"/>
            </a:endParaRPr>
          </a:p>
          <a:p>
            <a:r>
              <a:rPr lang="en-US" dirty="0"/>
              <a:t>Chapter 4 in the report raises fundamental aspects of care that were missed, for example choice of birth place with an informed risk assessment. Failings in working as a team and not escalating concerns.</a:t>
            </a:r>
            <a:endParaRPr lang="en-US" dirty="0">
              <a:cs typeface="Calibri"/>
            </a:endParaRPr>
          </a:p>
          <a:p>
            <a:r>
              <a:rPr lang="en-US" dirty="0"/>
              <a:t>If maternity staff are unable to work effectively as a team, it is unlikely that concerns will be heard. If midwives feel that colleagues don’t listen to their concerns, then they will be reluctant to escalate. However, if the midwife fails to see that there is a clinical risk and doesn’t seek help, the team cannot work together to provide care (see section 4.20 of the report).</a:t>
            </a:r>
            <a:endParaRPr lang="en-US" dirty="0">
              <a:cs typeface="Calibri"/>
            </a:endParaRPr>
          </a:p>
          <a:p>
            <a:endParaRPr lang="en-GB" dirty="0"/>
          </a:p>
        </p:txBody>
      </p:sp>
      <p:sp>
        <p:nvSpPr>
          <p:cNvPr id="4" name="Slide Number Placeholder 3"/>
          <p:cNvSpPr>
            <a:spLocks noGrp="1"/>
          </p:cNvSpPr>
          <p:nvPr>
            <p:ph type="sldNum" sz="quarter" idx="5"/>
          </p:nvPr>
        </p:nvSpPr>
        <p:spPr/>
        <p:txBody>
          <a:bodyPr/>
          <a:lstStyle/>
          <a:p>
            <a:fld id="{3C73360C-FEF0-4CE1-9205-946F8D9271CB}" type="slidenum">
              <a:rPr lang="en-GB" smtClean="0"/>
              <a:t>44</a:t>
            </a:fld>
            <a:endParaRPr lang="en-GB" dirty="0"/>
          </a:p>
        </p:txBody>
      </p:sp>
    </p:spTree>
    <p:extLst>
      <p:ext uri="{BB962C8B-B14F-4D97-AF65-F5344CB8AC3E}">
        <p14:creationId xmlns:p14="http://schemas.microsoft.com/office/powerpoint/2010/main" val="2202053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73360C-FEF0-4CE1-9205-946F8D9271CB}" type="slidenum">
              <a:rPr lang="en-GB" smtClean="0"/>
              <a:t>3</a:t>
            </a:fld>
            <a:endParaRPr lang="en-GB" dirty="0"/>
          </a:p>
        </p:txBody>
      </p:sp>
    </p:spTree>
    <p:extLst>
      <p:ext uri="{BB962C8B-B14F-4D97-AF65-F5344CB8AC3E}">
        <p14:creationId xmlns:p14="http://schemas.microsoft.com/office/powerpoint/2010/main" val="40712295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73360C-FEF0-4CE1-9205-946F8D9271CB}" type="slidenum">
              <a:rPr lang="en-GB" smtClean="0"/>
              <a:t>45</a:t>
            </a:fld>
            <a:endParaRPr lang="en-GB" dirty="0"/>
          </a:p>
        </p:txBody>
      </p:sp>
    </p:spTree>
    <p:extLst>
      <p:ext uri="{BB962C8B-B14F-4D97-AF65-F5344CB8AC3E}">
        <p14:creationId xmlns:p14="http://schemas.microsoft.com/office/powerpoint/2010/main" val="19658319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RCM resources - The RCM has lots of resources that you can access we have workshops available such as working with menopause. Going through the menopause can leave you feeling unsure of yourself, and this is where you can lose a lot of you confidence as you suffer symptoms such as brain fog and forgetfulness. </a:t>
            </a:r>
          </a:p>
          <a:p>
            <a:r>
              <a:rPr lang="en-US" dirty="0"/>
              <a:t>SWITCH OFF - Remember to say no it is vital that you have downtime, you may feel great however volunteering to cover sickness and filling in gaps in service will eventually take its toll on your physical and mental wellbeing.</a:t>
            </a:r>
            <a:endParaRPr lang="en-GB" dirty="0"/>
          </a:p>
          <a:p>
            <a:r>
              <a:rPr lang="en-US" dirty="0"/>
              <a:t>OCCUPATIONAL HEALTH – Most workplaces have open access to staff. </a:t>
            </a:r>
            <a:r>
              <a:rPr lang="en-US" dirty="0" err="1"/>
              <a:t>Utilise</a:t>
            </a:r>
            <a:r>
              <a:rPr lang="en-US" dirty="0"/>
              <a:t> the services available.</a:t>
            </a:r>
            <a:endParaRPr lang="en-GB" dirty="0"/>
          </a:p>
          <a:p>
            <a:r>
              <a:rPr lang="en-US" dirty="0"/>
              <a:t>FUN – Try not to talk all the time about issues that are affecting you. It could be a sign of not coping if you talk about your problems all the time or not talking about it at all. It is important to offload and work through these issues but if you do not switch off from these they can soon take over all of your life.</a:t>
            </a:r>
            <a:endParaRPr lang="en-GB" dirty="0"/>
          </a:p>
          <a:p>
            <a:endParaRPr lang="en-GB" dirty="0"/>
          </a:p>
        </p:txBody>
      </p:sp>
      <p:sp>
        <p:nvSpPr>
          <p:cNvPr id="4" name="Slide Number Placeholder 3"/>
          <p:cNvSpPr>
            <a:spLocks noGrp="1"/>
          </p:cNvSpPr>
          <p:nvPr>
            <p:ph type="sldNum" sz="quarter" idx="5"/>
          </p:nvPr>
        </p:nvSpPr>
        <p:spPr/>
        <p:txBody>
          <a:bodyPr/>
          <a:lstStyle/>
          <a:p>
            <a:fld id="{3C73360C-FEF0-4CE1-9205-946F8D9271CB}" type="slidenum">
              <a:rPr lang="en-GB" smtClean="0"/>
              <a:t>46</a:t>
            </a:fld>
            <a:endParaRPr lang="en-GB" dirty="0"/>
          </a:p>
        </p:txBody>
      </p:sp>
    </p:spTree>
    <p:extLst>
      <p:ext uri="{BB962C8B-B14F-4D97-AF65-F5344CB8AC3E}">
        <p14:creationId xmlns:p14="http://schemas.microsoft.com/office/powerpoint/2010/main" val="14399892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Please can you highlight - RCM </a:t>
            </a:r>
            <a:r>
              <a:rPr lang="en-US" dirty="0"/>
              <a:t>Effective and inclusive leadership is a key factor in improving safety in maternity services. That’s the message from the Royal College of Midwives (RCM) as it launches the second instalment in its new Solution Series. The interim </a:t>
            </a:r>
            <a:r>
              <a:rPr lang="en-US" dirty="0" err="1"/>
              <a:t>Ockenden</a:t>
            </a:r>
            <a:r>
              <a:rPr lang="en-US" dirty="0"/>
              <a:t> Review, published earlier this year, and other reviews of failed maternity services often identify a failure in leadership or poor leadership.</a:t>
            </a:r>
          </a:p>
          <a:p>
            <a:endParaRPr lang="en-GB" dirty="0"/>
          </a:p>
        </p:txBody>
      </p:sp>
      <p:sp>
        <p:nvSpPr>
          <p:cNvPr id="4" name="Slide Number Placeholder 3"/>
          <p:cNvSpPr>
            <a:spLocks noGrp="1"/>
          </p:cNvSpPr>
          <p:nvPr>
            <p:ph type="sldNum" sz="quarter" idx="5"/>
          </p:nvPr>
        </p:nvSpPr>
        <p:spPr/>
        <p:txBody>
          <a:bodyPr/>
          <a:lstStyle/>
          <a:p>
            <a:fld id="{3C73360C-FEF0-4CE1-9205-946F8D9271CB}" type="slidenum">
              <a:rPr lang="en-GB" smtClean="0"/>
              <a:t>47</a:t>
            </a:fld>
            <a:endParaRPr lang="en-GB" dirty="0"/>
          </a:p>
        </p:txBody>
      </p:sp>
    </p:spTree>
    <p:extLst>
      <p:ext uri="{BB962C8B-B14F-4D97-AF65-F5344CB8AC3E}">
        <p14:creationId xmlns:p14="http://schemas.microsoft.com/office/powerpoint/2010/main" val="3357795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Are these people really confident or just extrovert. Some can be perceived as bullies. Discuss in a group icebreaker. </a:t>
            </a:r>
          </a:p>
          <a:p>
            <a:r>
              <a:rPr lang="en-US" dirty="0">
                <a:cs typeface="Calibri"/>
              </a:rPr>
              <a:t>? Ask them to identify their own “confident” individuals – what are their qualities. Personally and professionally.  </a:t>
            </a:r>
          </a:p>
          <a:p>
            <a:endParaRPr lang="en-GB" dirty="0"/>
          </a:p>
        </p:txBody>
      </p:sp>
      <p:sp>
        <p:nvSpPr>
          <p:cNvPr id="4" name="Slide Number Placeholder 3"/>
          <p:cNvSpPr>
            <a:spLocks noGrp="1"/>
          </p:cNvSpPr>
          <p:nvPr>
            <p:ph type="sldNum" sz="quarter" idx="5"/>
          </p:nvPr>
        </p:nvSpPr>
        <p:spPr/>
        <p:txBody>
          <a:bodyPr/>
          <a:lstStyle/>
          <a:p>
            <a:fld id="{3C73360C-FEF0-4CE1-9205-946F8D9271CB}" type="slidenum">
              <a:rPr lang="en-GB" smtClean="0"/>
              <a:t>4</a:t>
            </a:fld>
            <a:endParaRPr lang="en-GB" dirty="0"/>
          </a:p>
        </p:txBody>
      </p:sp>
    </p:spTree>
    <p:extLst>
      <p:ext uri="{BB962C8B-B14F-4D97-AF65-F5344CB8AC3E}">
        <p14:creationId xmlns:p14="http://schemas.microsoft.com/office/powerpoint/2010/main" val="3276728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73360C-FEF0-4CE1-9205-946F8D9271CB}" type="slidenum">
              <a:rPr lang="en-GB" smtClean="0"/>
              <a:t>5</a:t>
            </a:fld>
            <a:endParaRPr lang="en-GB" dirty="0"/>
          </a:p>
        </p:txBody>
      </p:sp>
    </p:spTree>
    <p:extLst>
      <p:ext uri="{BB962C8B-B14F-4D97-AF65-F5344CB8AC3E}">
        <p14:creationId xmlns:p14="http://schemas.microsoft.com/office/powerpoint/2010/main" val="2569799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Allow people to have a conversation thinking about what confidence is and isn't. </a:t>
            </a:r>
          </a:p>
          <a:p>
            <a:r>
              <a:rPr lang="en-US" dirty="0">
                <a:cs typeface="Calibri"/>
              </a:rPr>
              <a:t>Making people feel comfortable and relaxed.</a:t>
            </a:r>
          </a:p>
          <a:p>
            <a:r>
              <a:rPr lang="en-US" dirty="0">
                <a:cs typeface="Calibri"/>
              </a:rPr>
              <a:t>Are these characteristics of a confident person? Add in ? </a:t>
            </a:r>
          </a:p>
          <a:p>
            <a:r>
              <a:rPr lang="en-US" dirty="0">
                <a:cs typeface="Calibri"/>
              </a:rPr>
              <a:t>Can you use Jam pad and post its to share with the group</a:t>
            </a:r>
          </a:p>
          <a:p>
            <a:endParaRPr lang="en-US" dirty="0">
              <a:cs typeface="Calibri"/>
            </a:endParaRPr>
          </a:p>
          <a:p>
            <a:r>
              <a:rPr lang="en-US" dirty="0">
                <a:cs typeface="Calibri"/>
              </a:rPr>
              <a:t>You don’t have to be outgoing to be confident you can have quiet people who are calm and confident.</a:t>
            </a:r>
            <a:endParaRPr lang="en-GB" dirty="0"/>
          </a:p>
        </p:txBody>
      </p:sp>
      <p:sp>
        <p:nvSpPr>
          <p:cNvPr id="4" name="Slide Number Placeholder 3"/>
          <p:cNvSpPr>
            <a:spLocks noGrp="1"/>
          </p:cNvSpPr>
          <p:nvPr>
            <p:ph type="sldNum" sz="quarter" idx="5"/>
          </p:nvPr>
        </p:nvSpPr>
        <p:spPr/>
        <p:txBody>
          <a:bodyPr/>
          <a:lstStyle/>
          <a:p>
            <a:fld id="{3C73360C-FEF0-4CE1-9205-946F8D9271CB}" type="slidenum">
              <a:rPr lang="en-GB" smtClean="0"/>
              <a:t>6</a:t>
            </a:fld>
            <a:endParaRPr lang="en-GB" dirty="0"/>
          </a:p>
        </p:txBody>
      </p:sp>
    </p:spTree>
    <p:extLst>
      <p:ext uri="{BB962C8B-B14F-4D97-AF65-F5344CB8AC3E}">
        <p14:creationId xmlns:p14="http://schemas.microsoft.com/office/powerpoint/2010/main" val="2830512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Liz</a:t>
            </a:r>
          </a:p>
          <a:p>
            <a:r>
              <a:rPr lang="en-GB" dirty="0"/>
              <a:t>Reflection on what makes them feel confident and what situations. Confident women often seen as obnoxious or loud or troublemakers.</a:t>
            </a:r>
          </a:p>
          <a:p>
            <a:endParaRPr lang="en-GB" dirty="0"/>
          </a:p>
        </p:txBody>
      </p:sp>
      <p:sp>
        <p:nvSpPr>
          <p:cNvPr id="4" name="Slide Number Placeholder 3"/>
          <p:cNvSpPr>
            <a:spLocks noGrp="1"/>
          </p:cNvSpPr>
          <p:nvPr>
            <p:ph type="sldNum" sz="quarter" idx="5"/>
          </p:nvPr>
        </p:nvSpPr>
        <p:spPr/>
        <p:txBody>
          <a:bodyPr/>
          <a:lstStyle/>
          <a:p>
            <a:fld id="{3C73360C-FEF0-4CE1-9205-946F8D9271CB}" type="slidenum">
              <a:rPr lang="en-GB" smtClean="0"/>
              <a:t>7</a:t>
            </a:fld>
            <a:endParaRPr lang="en-GB" dirty="0"/>
          </a:p>
        </p:txBody>
      </p:sp>
    </p:spTree>
    <p:extLst>
      <p:ext uri="{BB962C8B-B14F-4D97-AF65-F5344CB8AC3E}">
        <p14:creationId xmlns:p14="http://schemas.microsoft.com/office/powerpoint/2010/main" val="1742248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73360C-FEF0-4CE1-9205-946F8D9271CB}" type="slidenum">
              <a:rPr lang="en-GB" smtClean="0"/>
              <a:t>8</a:t>
            </a:fld>
            <a:endParaRPr lang="en-GB" dirty="0"/>
          </a:p>
        </p:txBody>
      </p:sp>
    </p:spTree>
    <p:extLst>
      <p:ext uri="{BB962C8B-B14F-4D97-AF65-F5344CB8AC3E}">
        <p14:creationId xmlns:p14="http://schemas.microsoft.com/office/powerpoint/2010/main" val="1943933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Rae. In groups what does a confident midwife look like? Outline of a midwife picture what does that look like.</a:t>
            </a:r>
            <a:endParaRPr lang="en-US" dirty="0"/>
          </a:p>
          <a:p>
            <a:r>
              <a:rPr lang="en-US" dirty="0"/>
              <a:t>Could being  confident  help you  raise concerns?  Knows how to raise  concerns.</a:t>
            </a:r>
            <a:endParaRPr lang="en-US" dirty="0">
              <a:cs typeface="Calibri" panose="020F0502020204030204"/>
            </a:endParaRPr>
          </a:p>
          <a:p>
            <a:r>
              <a:rPr lang="en-US" dirty="0"/>
              <a:t>Confidence   to say yes?  In your own ability? </a:t>
            </a:r>
            <a:endParaRPr lang="en-US" dirty="0">
              <a:cs typeface="Calibri" panose="020F0502020204030204"/>
            </a:endParaRPr>
          </a:p>
          <a:p>
            <a:r>
              <a:rPr lang="en-US" dirty="0"/>
              <a:t>Confidence   to help others  raise a concern </a:t>
            </a:r>
            <a:endParaRPr lang="en-US" dirty="0">
              <a:cs typeface="Calibri" panose="020F0502020204030204"/>
            </a:endParaRPr>
          </a:p>
          <a:p>
            <a:r>
              <a:rPr lang="en-US" dirty="0"/>
              <a:t> All would hopefully  come out in the group  discussion</a:t>
            </a:r>
          </a:p>
          <a:p>
            <a:r>
              <a:rPr lang="en-US" dirty="0">
                <a:cs typeface="Calibri" panose="020F0502020204030204"/>
              </a:rPr>
              <a:t>?Self doubt – how is it managed? Some self doubt can be useful – strategies to manage it “not sweating the small stuff” Self compassion and kindness. </a:t>
            </a:r>
          </a:p>
          <a:p>
            <a:r>
              <a:rPr lang="en-US" dirty="0">
                <a:cs typeface="Calibri" panose="020F0502020204030204"/>
              </a:rPr>
              <a:t>We can all make mistakes </a:t>
            </a:r>
          </a:p>
          <a:p>
            <a:r>
              <a:rPr lang="en-US" dirty="0">
                <a:cs typeface="Calibri" panose="020F0502020204030204"/>
              </a:rPr>
              <a:t>There is a risk of confidence becoming arrogance.</a:t>
            </a:r>
          </a:p>
          <a:p>
            <a:endParaRPr lang="en-GB" dirty="0"/>
          </a:p>
        </p:txBody>
      </p:sp>
      <p:sp>
        <p:nvSpPr>
          <p:cNvPr id="4" name="Slide Number Placeholder 3"/>
          <p:cNvSpPr>
            <a:spLocks noGrp="1"/>
          </p:cNvSpPr>
          <p:nvPr>
            <p:ph type="sldNum" sz="quarter" idx="5"/>
          </p:nvPr>
        </p:nvSpPr>
        <p:spPr/>
        <p:txBody>
          <a:bodyPr/>
          <a:lstStyle/>
          <a:p>
            <a:fld id="{3C73360C-FEF0-4CE1-9205-946F8D9271CB}" type="slidenum">
              <a:rPr lang="en-GB" smtClean="0"/>
              <a:t>9</a:t>
            </a:fld>
            <a:endParaRPr lang="en-GB" dirty="0"/>
          </a:p>
        </p:txBody>
      </p:sp>
    </p:spTree>
    <p:extLst>
      <p:ext uri="{BB962C8B-B14F-4D97-AF65-F5344CB8AC3E}">
        <p14:creationId xmlns:p14="http://schemas.microsoft.com/office/powerpoint/2010/main" val="2266135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06D76D-26C1-7849-83A7-877757F8A927}" type="datetimeFigureOut">
              <a:rPr lang="en-US" smtClean="0"/>
              <a:t>9/30/2024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F6803D-388B-EB4B-A550-2641E0990F60}" type="slidenum">
              <a:rPr lang="en-US" smtClean="0"/>
              <a:t>‹#›</a:t>
            </a:fld>
            <a:endParaRPr lang="en-US" dirty="0"/>
          </a:p>
        </p:txBody>
      </p:sp>
    </p:spTree>
    <p:extLst>
      <p:ext uri="{BB962C8B-B14F-4D97-AF65-F5344CB8AC3E}">
        <p14:creationId xmlns:p14="http://schemas.microsoft.com/office/powerpoint/2010/main" val="2831724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06D76D-26C1-7849-83A7-877757F8A927}" type="datetimeFigureOut">
              <a:rPr lang="en-US" smtClean="0"/>
              <a:t>9/30/2024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F6803D-388B-EB4B-A550-2641E0990F60}" type="slidenum">
              <a:rPr lang="en-US" smtClean="0"/>
              <a:t>‹#›</a:t>
            </a:fld>
            <a:endParaRPr lang="en-US" dirty="0"/>
          </a:p>
        </p:txBody>
      </p:sp>
    </p:spTree>
    <p:extLst>
      <p:ext uri="{BB962C8B-B14F-4D97-AF65-F5344CB8AC3E}">
        <p14:creationId xmlns:p14="http://schemas.microsoft.com/office/powerpoint/2010/main" val="3184832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06D76D-26C1-7849-83A7-877757F8A927}" type="datetimeFigureOut">
              <a:rPr lang="en-US" smtClean="0"/>
              <a:t>9/30/2024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F6803D-388B-EB4B-A550-2641E0990F60}" type="slidenum">
              <a:rPr lang="en-US" smtClean="0"/>
              <a:t>‹#›</a:t>
            </a:fld>
            <a:endParaRPr lang="en-US" dirty="0"/>
          </a:p>
        </p:txBody>
      </p:sp>
    </p:spTree>
    <p:extLst>
      <p:ext uri="{BB962C8B-B14F-4D97-AF65-F5344CB8AC3E}">
        <p14:creationId xmlns:p14="http://schemas.microsoft.com/office/powerpoint/2010/main" val="1315079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4B65A92-E8EC-CB47-A120-7D1AE84BC76F}" type="datetime1">
              <a:rPr lang="en-GB" smtClean="0"/>
              <a:t>30/09/2024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6803D-388B-EB4B-A550-2641E0990F60}" type="slidenum">
              <a:rPr lang="en-US" smtClean="0"/>
              <a:t>‹#›</a:t>
            </a:fld>
            <a:endParaRPr lang="en-US"/>
          </a:p>
        </p:txBody>
      </p:sp>
    </p:spTree>
    <p:extLst>
      <p:ext uri="{BB962C8B-B14F-4D97-AF65-F5344CB8AC3E}">
        <p14:creationId xmlns:p14="http://schemas.microsoft.com/office/powerpoint/2010/main" val="1674528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C2CD51-91E2-E245-B384-551414F71CE6}" type="datetime1">
              <a:rPr lang="en-GB" smtClean="0"/>
              <a:t>30/09/2024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6803D-388B-EB4B-A550-2641E0990F60}" type="slidenum">
              <a:rPr lang="en-US" smtClean="0"/>
              <a:t>‹#›</a:t>
            </a:fld>
            <a:endParaRPr lang="en-US"/>
          </a:p>
        </p:txBody>
      </p:sp>
    </p:spTree>
    <p:extLst>
      <p:ext uri="{BB962C8B-B14F-4D97-AF65-F5344CB8AC3E}">
        <p14:creationId xmlns:p14="http://schemas.microsoft.com/office/powerpoint/2010/main" val="1690730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C83F24-5C83-E54A-976C-55621B0A8B64}" type="datetime1">
              <a:rPr lang="en-GB" smtClean="0"/>
              <a:t>30/09/2024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6803D-388B-EB4B-A550-2641E0990F60}" type="slidenum">
              <a:rPr lang="en-US" smtClean="0"/>
              <a:t>‹#›</a:t>
            </a:fld>
            <a:endParaRPr lang="en-US"/>
          </a:p>
        </p:txBody>
      </p:sp>
    </p:spTree>
    <p:extLst>
      <p:ext uri="{BB962C8B-B14F-4D97-AF65-F5344CB8AC3E}">
        <p14:creationId xmlns:p14="http://schemas.microsoft.com/office/powerpoint/2010/main" val="8652181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1384ED-C540-9741-ADB8-73CEB42B6539}" type="datetime1">
              <a:rPr lang="en-GB" smtClean="0"/>
              <a:t>30/09/2024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F6803D-388B-EB4B-A550-2641E0990F60}" type="slidenum">
              <a:rPr lang="en-US" smtClean="0"/>
              <a:t>‹#›</a:t>
            </a:fld>
            <a:endParaRPr lang="en-US"/>
          </a:p>
        </p:txBody>
      </p:sp>
    </p:spTree>
    <p:extLst>
      <p:ext uri="{BB962C8B-B14F-4D97-AF65-F5344CB8AC3E}">
        <p14:creationId xmlns:p14="http://schemas.microsoft.com/office/powerpoint/2010/main" val="1760319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473CAA-CE48-C34B-9791-540A85665D3C}" type="datetime1">
              <a:rPr lang="en-GB" smtClean="0"/>
              <a:t>30/09/2024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F6803D-388B-EB4B-A550-2641E0990F60}" type="slidenum">
              <a:rPr lang="en-US" smtClean="0"/>
              <a:t>‹#›</a:t>
            </a:fld>
            <a:endParaRPr lang="en-US"/>
          </a:p>
        </p:txBody>
      </p:sp>
    </p:spTree>
    <p:extLst>
      <p:ext uri="{BB962C8B-B14F-4D97-AF65-F5344CB8AC3E}">
        <p14:creationId xmlns:p14="http://schemas.microsoft.com/office/powerpoint/2010/main" val="17978858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9AA26C4-3B5B-B743-91AF-A3830A349DB5}" type="datetime1">
              <a:rPr lang="en-GB" smtClean="0"/>
              <a:t>30/09/2024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F6803D-388B-EB4B-A550-2641E0990F60}" type="slidenum">
              <a:rPr lang="en-US" smtClean="0"/>
              <a:t>‹#›</a:t>
            </a:fld>
            <a:endParaRPr lang="en-US"/>
          </a:p>
        </p:txBody>
      </p:sp>
    </p:spTree>
    <p:extLst>
      <p:ext uri="{BB962C8B-B14F-4D97-AF65-F5344CB8AC3E}">
        <p14:creationId xmlns:p14="http://schemas.microsoft.com/office/powerpoint/2010/main" val="1042353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CE97DF-62F7-DD49-971B-0C53B299CE06}" type="datetime1">
              <a:rPr lang="en-GB" smtClean="0"/>
              <a:t>30/09/2024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F6803D-388B-EB4B-A550-2641E0990F60}" type="slidenum">
              <a:rPr lang="en-US" smtClean="0"/>
              <a:t>‹#›</a:t>
            </a:fld>
            <a:endParaRPr lang="en-US"/>
          </a:p>
        </p:txBody>
      </p:sp>
    </p:spTree>
    <p:extLst>
      <p:ext uri="{BB962C8B-B14F-4D97-AF65-F5344CB8AC3E}">
        <p14:creationId xmlns:p14="http://schemas.microsoft.com/office/powerpoint/2010/main" val="40586784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E3E587A-85A5-044C-953E-0BF0DF6D38E1}" type="datetime1">
              <a:rPr lang="en-GB" smtClean="0"/>
              <a:t>30/09/2024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F6803D-388B-EB4B-A550-2641E0990F60}" type="slidenum">
              <a:rPr lang="en-US" smtClean="0"/>
              <a:t>‹#›</a:t>
            </a:fld>
            <a:endParaRPr lang="en-US"/>
          </a:p>
        </p:txBody>
      </p:sp>
    </p:spTree>
    <p:extLst>
      <p:ext uri="{BB962C8B-B14F-4D97-AF65-F5344CB8AC3E}">
        <p14:creationId xmlns:p14="http://schemas.microsoft.com/office/powerpoint/2010/main" val="3612021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06D76D-26C1-7849-83A7-877757F8A927}" type="datetimeFigureOut">
              <a:rPr lang="en-US" smtClean="0"/>
              <a:t>9/30/2024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F6803D-388B-EB4B-A550-2641E0990F60}" type="slidenum">
              <a:rPr lang="en-US" smtClean="0"/>
              <a:t>‹#›</a:t>
            </a:fld>
            <a:endParaRPr lang="en-US" dirty="0"/>
          </a:p>
        </p:txBody>
      </p:sp>
    </p:spTree>
    <p:extLst>
      <p:ext uri="{BB962C8B-B14F-4D97-AF65-F5344CB8AC3E}">
        <p14:creationId xmlns:p14="http://schemas.microsoft.com/office/powerpoint/2010/main" val="9932408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82288D-C0F7-B640-BA96-52733D1FC21F}" type="datetime1">
              <a:rPr lang="en-GB" smtClean="0"/>
              <a:t>30/09/2024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F6803D-388B-EB4B-A550-2641E0990F60}" type="slidenum">
              <a:rPr lang="en-US" smtClean="0"/>
              <a:t>‹#›</a:t>
            </a:fld>
            <a:endParaRPr lang="en-US"/>
          </a:p>
        </p:txBody>
      </p:sp>
    </p:spTree>
    <p:extLst>
      <p:ext uri="{BB962C8B-B14F-4D97-AF65-F5344CB8AC3E}">
        <p14:creationId xmlns:p14="http://schemas.microsoft.com/office/powerpoint/2010/main" val="30345250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6D9914-3E3A-0F4D-B47B-7ACD583C5620}" type="datetime1">
              <a:rPr lang="en-GB" smtClean="0"/>
              <a:t>30/09/2024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6803D-388B-EB4B-A550-2641E0990F60}" type="slidenum">
              <a:rPr lang="en-US" smtClean="0"/>
              <a:t>‹#›</a:t>
            </a:fld>
            <a:endParaRPr lang="en-US"/>
          </a:p>
        </p:txBody>
      </p:sp>
    </p:spTree>
    <p:extLst>
      <p:ext uri="{BB962C8B-B14F-4D97-AF65-F5344CB8AC3E}">
        <p14:creationId xmlns:p14="http://schemas.microsoft.com/office/powerpoint/2010/main" val="117587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8FF939-878E-6A46-A855-8B9B0CD54ED5}" type="datetime1">
              <a:rPr lang="en-GB" smtClean="0"/>
              <a:t>30/09/2024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6803D-388B-EB4B-A550-2641E0990F60}" type="slidenum">
              <a:rPr lang="en-US" smtClean="0"/>
              <a:t>‹#›</a:t>
            </a:fld>
            <a:endParaRPr lang="en-US"/>
          </a:p>
        </p:txBody>
      </p:sp>
    </p:spTree>
    <p:extLst>
      <p:ext uri="{BB962C8B-B14F-4D97-AF65-F5344CB8AC3E}">
        <p14:creationId xmlns:p14="http://schemas.microsoft.com/office/powerpoint/2010/main" val="598639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06D76D-26C1-7849-83A7-877757F8A927}" type="datetimeFigureOut">
              <a:rPr lang="en-US" smtClean="0"/>
              <a:t>9/30/2024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F6803D-388B-EB4B-A550-2641E0990F60}" type="slidenum">
              <a:rPr lang="en-US" smtClean="0"/>
              <a:t>‹#›</a:t>
            </a:fld>
            <a:endParaRPr lang="en-US" dirty="0"/>
          </a:p>
        </p:txBody>
      </p:sp>
    </p:spTree>
    <p:extLst>
      <p:ext uri="{BB962C8B-B14F-4D97-AF65-F5344CB8AC3E}">
        <p14:creationId xmlns:p14="http://schemas.microsoft.com/office/powerpoint/2010/main" val="3985709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06D76D-26C1-7849-83A7-877757F8A927}" type="datetimeFigureOut">
              <a:rPr lang="en-US" smtClean="0"/>
              <a:t>9/30/2024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F6803D-388B-EB4B-A550-2641E0990F60}" type="slidenum">
              <a:rPr lang="en-US" smtClean="0"/>
              <a:t>‹#›</a:t>
            </a:fld>
            <a:endParaRPr lang="en-US" dirty="0"/>
          </a:p>
        </p:txBody>
      </p:sp>
    </p:spTree>
    <p:extLst>
      <p:ext uri="{BB962C8B-B14F-4D97-AF65-F5344CB8AC3E}">
        <p14:creationId xmlns:p14="http://schemas.microsoft.com/office/powerpoint/2010/main" val="178516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06D76D-26C1-7849-83A7-877757F8A927}" type="datetimeFigureOut">
              <a:rPr lang="en-US" smtClean="0"/>
              <a:t>9/30/2024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FF6803D-388B-EB4B-A550-2641E0990F60}" type="slidenum">
              <a:rPr lang="en-US" smtClean="0"/>
              <a:t>‹#›</a:t>
            </a:fld>
            <a:endParaRPr lang="en-US" dirty="0"/>
          </a:p>
        </p:txBody>
      </p:sp>
    </p:spTree>
    <p:extLst>
      <p:ext uri="{BB962C8B-B14F-4D97-AF65-F5344CB8AC3E}">
        <p14:creationId xmlns:p14="http://schemas.microsoft.com/office/powerpoint/2010/main" val="753864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06D76D-26C1-7849-83A7-877757F8A927}" type="datetimeFigureOut">
              <a:rPr lang="en-US" smtClean="0"/>
              <a:t>9/30/2024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FF6803D-388B-EB4B-A550-2641E0990F60}" type="slidenum">
              <a:rPr lang="en-US" smtClean="0"/>
              <a:t>‹#›</a:t>
            </a:fld>
            <a:endParaRPr lang="en-US" dirty="0"/>
          </a:p>
        </p:txBody>
      </p:sp>
    </p:spTree>
    <p:extLst>
      <p:ext uri="{BB962C8B-B14F-4D97-AF65-F5344CB8AC3E}">
        <p14:creationId xmlns:p14="http://schemas.microsoft.com/office/powerpoint/2010/main" val="667182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06D76D-26C1-7849-83A7-877757F8A927}" type="datetimeFigureOut">
              <a:rPr lang="en-US" smtClean="0"/>
              <a:t>9/30/2024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FF6803D-388B-EB4B-A550-2641E0990F60}" type="slidenum">
              <a:rPr lang="en-US" smtClean="0"/>
              <a:t>‹#›</a:t>
            </a:fld>
            <a:endParaRPr lang="en-US" dirty="0"/>
          </a:p>
        </p:txBody>
      </p:sp>
    </p:spTree>
    <p:extLst>
      <p:ext uri="{BB962C8B-B14F-4D97-AF65-F5344CB8AC3E}">
        <p14:creationId xmlns:p14="http://schemas.microsoft.com/office/powerpoint/2010/main" val="1242250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06D76D-26C1-7849-83A7-877757F8A927}" type="datetimeFigureOut">
              <a:rPr lang="en-US" smtClean="0"/>
              <a:t>9/30/2024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F6803D-388B-EB4B-A550-2641E0990F60}" type="slidenum">
              <a:rPr lang="en-US" smtClean="0"/>
              <a:t>‹#›</a:t>
            </a:fld>
            <a:endParaRPr lang="en-US" dirty="0"/>
          </a:p>
        </p:txBody>
      </p:sp>
    </p:spTree>
    <p:extLst>
      <p:ext uri="{BB962C8B-B14F-4D97-AF65-F5344CB8AC3E}">
        <p14:creationId xmlns:p14="http://schemas.microsoft.com/office/powerpoint/2010/main" val="549618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06D76D-26C1-7849-83A7-877757F8A927}" type="datetimeFigureOut">
              <a:rPr lang="en-US" smtClean="0"/>
              <a:t>9/30/2024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F6803D-388B-EB4B-A550-2641E0990F60}" type="slidenum">
              <a:rPr lang="en-US" smtClean="0"/>
              <a:t>‹#›</a:t>
            </a:fld>
            <a:endParaRPr lang="en-US" dirty="0"/>
          </a:p>
        </p:txBody>
      </p:sp>
    </p:spTree>
    <p:extLst>
      <p:ext uri="{BB962C8B-B14F-4D97-AF65-F5344CB8AC3E}">
        <p14:creationId xmlns:p14="http://schemas.microsoft.com/office/powerpoint/2010/main" val="4273213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06D76D-26C1-7849-83A7-877757F8A927}" type="datetimeFigureOut">
              <a:rPr lang="en-US" smtClean="0"/>
              <a:t>9/30/2024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6803D-388B-EB4B-A550-2641E0990F60}" type="slidenum">
              <a:rPr lang="en-US" smtClean="0"/>
              <a:t>‹#›</a:t>
            </a:fld>
            <a:endParaRPr lang="en-US" dirty="0"/>
          </a:p>
        </p:txBody>
      </p:sp>
    </p:spTree>
    <p:extLst>
      <p:ext uri="{BB962C8B-B14F-4D97-AF65-F5344CB8AC3E}">
        <p14:creationId xmlns:p14="http://schemas.microsoft.com/office/powerpoint/2010/main" val="3963061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0083FC-2AD0-7545-9B05-91F383207AB9}" type="datetime1">
              <a:rPr lang="en-GB" smtClean="0"/>
              <a:t>30/09/2024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6803D-388B-EB4B-A550-2641E0990F60}" type="slidenum">
              <a:rPr lang="en-US" smtClean="0"/>
              <a:t>‹#›</a:t>
            </a:fld>
            <a:endParaRPr lang="en-US"/>
          </a:p>
        </p:txBody>
      </p:sp>
    </p:spTree>
    <p:extLst>
      <p:ext uri="{BB962C8B-B14F-4D97-AF65-F5344CB8AC3E}">
        <p14:creationId xmlns:p14="http://schemas.microsoft.com/office/powerpoint/2010/main" val="15053710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g"/><Relationship Id="rId7" Type="http://schemas.openxmlformats.org/officeDocument/2006/relationships/diagramColors" Target="../diagrams/colors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jpg"/><Relationship Id="rId7" Type="http://schemas.openxmlformats.org/officeDocument/2006/relationships/diagramColors" Target="../diagrams/colors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7.png"/><Relationship Id="rId7" Type="http://schemas.openxmlformats.org/officeDocument/2006/relationships/diagramColors" Target="../diagrams/colors5.xml"/><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6.png"/><Relationship Id="rId7" Type="http://schemas.openxmlformats.org/officeDocument/2006/relationships/diagramColors" Target="../diagrams/colors6.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6.png"/><Relationship Id="rId1" Type="http://schemas.openxmlformats.org/officeDocument/2006/relationships/slideLayout" Target="../slideLayouts/slideLayout1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29.emf"/></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hyperlink" Target="https://www.rcm.org.uk/media-releases/2022/february/rcm-response-to-ockenden-review-into-maternity-services-at-shrewsbury-and-telford/" TargetMode="External"/><Relationship Id="rId2" Type="http://schemas.openxmlformats.org/officeDocument/2006/relationships/image" Target="../media/image26.png"/><Relationship Id="rId1" Type="http://schemas.openxmlformats.org/officeDocument/2006/relationships/slideLayout" Target="../slideLayouts/slideLayout18.xml"/><Relationship Id="rId4" Type="http://schemas.openxmlformats.org/officeDocument/2006/relationships/hyperlink" Target="https://www.rcm.org.uk/news-views/rcm-opinion/2022/time-for-the-government-to-stop-ducking-its-responsibility-on-staffing/"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0.png"/><Relationship Id="rId7" Type="http://schemas.openxmlformats.org/officeDocument/2006/relationships/image" Target="../media/image34.emf"/><Relationship Id="rId2" Type="http://schemas.openxmlformats.org/officeDocument/2006/relationships/image" Target="../media/image26.png"/><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emf"/></Relationships>
</file>

<file path=ppt/slides/_rels/slide3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jpg"/><Relationship Id="rId7" Type="http://schemas.openxmlformats.org/officeDocument/2006/relationships/diagramColors" Target="../diagrams/colors9.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jpg"/><Relationship Id="rId7" Type="http://schemas.openxmlformats.org/officeDocument/2006/relationships/diagramColors" Target="../diagrams/colors10.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42.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jpg"/><Relationship Id="rId7" Type="http://schemas.openxmlformats.org/officeDocument/2006/relationships/diagramColors" Target="../diagrams/colors1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44.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2.jpg"/><Relationship Id="rId7" Type="http://schemas.openxmlformats.org/officeDocument/2006/relationships/diagramColors" Target="../diagrams/colors12.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 Id="rId9" Type="http://schemas.openxmlformats.org/officeDocument/2006/relationships/image" Target="../media/image64.jpeg"/></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4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hyperlink" Target="https://www.rcm.org.uk/c4y-podcast/" TargetMode="External"/><Relationship Id="rId4" Type="http://schemas.openxmlformats.org/officeDocument/2006/relationships/hyperlink" Target="https://www.rcm.org.uk/caring-for-you-hub-home/"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hyperlink" Target="https://www.rcm.org.uk/media-releases/2021/march/effective-and-inclusive-leadership-a-key-factor-in-improving-safety-says-rcm/"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protect-eu.mimecast.com/s/nU88CDkx4fJKOVh5PE1V?domain=rcog.org.uk" TargetMode="External"/><Relationship Id="rId5" Type="http://schemas.openxmlformats.org/officeDocument/2006/relationships/hyperlink" Target="https://protect-eu.mimecast.com/s/NFEQCERy4T0J6DCpeDs9?domain=rcog.org.uk/" TargetMode="External"/><Relationship Id="rId4" Type="http://schemas.openxmlformats.org/officeDocument/2006/relationships/hyperlink" Target="https://qualitysafety.bmj.com/content/early/2020/09/25/bmjqs-2020-010988" TargetMode="External"/></Relationships>
</file>

<file path=ppt/slides/_rels/slide48.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67CC4-4133-EA45-B050-CEEFAADE70E6}"/>
              </a:ext>
            </a:extLst>
          </p:cNvPr>
          <p:cNvSpPr>
            <a:spLocks noGrp="1"/>
          </p:cNvSpPr>
          <p:nvPr>
            <p:ph type="ctrTitle"/>
          </p:nvPr>
        </p:nvSpPr>
        <p:spPr>
          <a:xfrm>
            <a:off x="497099" y="3055141"/>
            <a:ext cx="7292405" cy="1311007"/>
          </a:xfrm>
        </p:spPr>
        <p:txBody>
          <a:bodyPr anchor="t">
            <a:noAutofit/>
          </a:bodyPr>
          <a:lstStyle/>
          <a:p>
            <a:pPr algn="l"/>
            <a:r>
              <a:rPr lang="en-US" sz="4000" dirty="0">
                <a:solidFill>
                  <a:schemeClr val="bg1"/>
                </a:solidFill>
                <a:latin typeface="Arial" panose="020B0604020202020204" pitchFamily="34" charset="0"/>
                <a:cs typeface="Arial" panose="020B0604020202020204" pitchFamily="34" charset="0"/>
              </a:rPr>
              <a:t>Building confidence and advocating culture change </a:t>
            </a:r>
            <a:br>
              <a:rPr lang="en-US" sz="4000" dirty="0">
                <a:solidFill>
                  <a:schemeClr val="bg1"/>
                </a:solidFill>
                <a:latin typeface="Arial" panose="020B0604020202020204" pitchFamily="34" charset="0"/>
                <a:cs typeface="Arial" panose="020B0604020202020204" pitchFamily="34" charset="0"/>
              </a:rPr>
            </a:br>
            <a:br>
              <a:rPr lang="en-US" sz="4000" dirty="0">
                <a:solidFill>
                  <a:schemeClr val="bg1"/>
                </a:solidFill>
                <a:latin typeface="Arial" panose="020B0604020202020204" pitchFamily="34" charset="0"/>
                <a:cs typeface="Arial" panose="020B0604020202020204" pitchFamily="34" charset="0"/>
              </a:rPr>
            </a:br>
            <a:endParaRPr lang="en-US" sz="4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2502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3FC3CCD-EE44-9743-8BB9-DD506FB341F4}"/>
              </a:ext>
            </a:extLst>
          </p:cNvPr>
          <p:cNvSpPr txBox="1">
            <a:spLocks/>
          </p:cNvSpPr>
          <p:nvPr/>
        </p:nvSpPr>
        <p:spPr>
          <a:xfrm>
            <a:off x="1487278" y="1623475"/>
            <a:ext cx="6199712" cy="3150824"/>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endParaRPr lang="en-US" sz="2000" b="1" dirty="0">
              <a:latin typeface="Arial" panose="020B0604020202020204" pitchFamily="34" charset="0"/>
              <a:cs typeface="Arial" panose="020B0604020202020204" pitchFamily="34" charset="0"/>
            </a:endParaRPr>
          </a:p>
          <a:p>
            <a:pPr>
              <a:lnSpc>
                <a:spcPct val="100000"/>
              </a:lnSpc>
            </a:pPr>
            <a:endParaRPr lang="en-US" sz="2000" dirty="0">
              <a:latin typeface="Arial" panose="020B0604020202020204" pitchFamily="34" charset="0"/>
              <a:cs typeface="Arial" panose="020B0604020202020204" pitchFamily="34" charset="0"/>
            </a:endParaRPr>
          </a:p>
          <a:p>
            <a:pPr>
              <a:lnSpc>
                <a:spcPct val="100000"/>
              </a:lnSpc>
            </a:pPr>
            <a:endParaRPr lang="en-US" sz="20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5ABB2205-146E-4E64-8C02-38B43088AE5D}"/>
              </a:ext>
            </a:extLst>
          </p:cNvPr>
          <p:cNvSpPr/>
          <p:nvPr/>
        </p:nvSpPr>
        <p:spPr>
          <a:xfrm>
            <a:off x="2106325" y="1368651"/>
            <a:ext cx="4931349" cy="36604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latin typeface="Arial" panose="020B0604020202020204" pitchFamily="34" charset="0"/>
                <a:cs typeface="Arial" panose="020B0604020202020204" pitchFamily="34" charset="0"/>
              </a:rPr>
              <a:t>What consequences could lack of confidence have on women in our care and staff?</a:t>
            </a:r>
          </a:p>
        </p:txBody>
      </p:sp>
    </p:spTree>
    <p:extLst>
      <p:ext uri="{BB962C8B-B14F-4D97-AF65-F5344CB8AC3E}">
        <p14:creationId xmlns:p14="http://schemas.microsoft.com/office/powerpoint/2010/main" val="2650575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B7D5B-A483-1444-A4B3-F181A1F9A490}"/>
              </a:ext>
            </a:extLst>
          </p:cNvPr>
          <p:cNvSpPr>
            <a:spLocks noGrp="1"/>
          </p:cNvSpPr>
          <p:nvPr>
            <p:ph type="title"/>
          </p:nvPr>
        </p:nvSpPr>
        <p:spPr>
          <a:xfrm>
            <a:off x="674834" y="351831"/>
            <a:ext cx="8098086" cy="609564"/>
          </a:xfrm>
          <a:ln>
            <a:noFill/>
          </a:ln>
        </p:spPr>
        <p:txBody>
          <a:bodyPr>
            <a:normAutofit fontScale="90000"/>
          </a:bodyPr>
          <a:lstStyle/>
          <a:p>
            <a:r>
              <a:rPr lang="en-US" sz="4000" b="1" dirty="0">
                <a:solidFill>
                  <a:schemeClr val="accent5"/>
                </a:solidFill>
                <a:latin typeface="Arial" panose="020B0604020202020204" pitchFamily="34" charset="0"/>
                <a:cs typeface="Arial" panose="020B0604020202020204" pitchFamily="34" charset="0"/>
              </a:rPr>
              <a:t>Consequences of lack of confidence</a:t>
            </a:r>
            <a:endParaRPr lang="en-US" sz="4000" b="1" dirty="0">
              <a:solidFill>
                <a:schemeClr val="accent2"/>
              </a:solidFill>
              <a:latin typeface="Arial" panose="020B0604020202020204" pitchFamily="34" charset="0"/>
              <a:cs typeface="Arial" panose="020B0604020202020204" pitchFamily="34" charset="0"/>
            </a:endParaRPr>
          </a:p>
        </p:txBody>
      </p:sp>
      <p:graphicFrame>
        <p:nvGraphicFramePr>
          <p:cNvPr id="10" name="TextBox 1">
            <a:extLst>
              <a:ext uri="{FF2B5EF4-FFF2-40B4-BE49-F238E27FC236}">
                <a16:creationId xmlns:a16="http://schemas.microsoft.com/office/drawing/2014/main" id="{FFB76848-928B-4A29-AC4A-D5C32FB2F8D5}"/>
              </a:ext>
            </a:extLst>
          </p:cNvPr>
          <p:cNvGraphicFramePr/>
          <p:nvPr>
            <p:extLst>
              <p:ext uri="{D42A27DB-BD31-4B8C-83A1-F6EECF244321}">
                <p14:modId xmlns:p14="http://schemas.microsoft.com/office/powerpoint/2010/main" val="3371739293"/>
              </p:ext>
            </p:extLst>
          </p:nvPr>
        </p:nvGraphicFramePr>
        <p:xfrm>
          <a:off x="760164" y="1828801"/>
          <a:ext cx="8002836" cy="40678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04361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B7D5B-A483-1444-A4B3-F181A1F9A490}"/>
              </a:ext>
            </a:extLst>
          </p:cNvPr>
          <p:cNvSpPr>
            <a:spLocks noGrp="1"/>
          </p:cNvSpPr>
          <p:nvPr>
            <p:ph type="title"/>
          </p:nvPr>
        </p:nvSpPr>
        <p:spPr>
          <a:xfrm>
            <a:off x="780527" y="442266"/>
            <a:ext cx="8098086" cy="609564"/>
          </a:xfrm>
          <a:ln>
            <a:noFill/>
          </a:ln>
        </p:spPr>
        <p:txBody>
          <a:bodyPr>
            <a:normAutofit fontScale="90000"/>
          </a:bodyPr>
          <a:lstStyle/>
          <a:p>
            <a:r>
              <a:rPr lang="en-US" sz="4000" b="1" dirty="0">
                <a:solidFill>
                  <a:schemeClr val="accent5"/>
                </a:solidFill>
                <a:latin typeface="Arial" panose="020B0604020202020204" pitchFamily="34" charset="0"/>
                <a:cs typeface="Arial" panose="020B0604020202020204" pitchFamily="34" charset="0"/>
              </a:rPr>
              <a:t>What can we do when our confidence has taken a knock?</a:t>
            </a:r>
          </a:p>
        </p:txBody>
      </p:sp>
      <p:graphicFrame>
        <p:nvGraphicFramePr>
          <p:cNvPr id="4" name="TextBox 2">
            <a:extLst>
              <a:ext uri="{FF2B5EF4-FFF2-40B4-BE49-F238E27FC236}">
                <a16:creationId xmlns:a16="http://schemas.microsoft.com/office/drawing/2014/main" id="{C1C4FD60-7C1F-333C-3316-D771A1DC8C5A}"/>
              </a:ext>
            </a:extLst>
          </p:cNvPr>
          <p:cNvGraphicFramePr/>
          <p:nvPr>
            <p:extLst>
              <p:ext uri="{D42A27DB-BD31-4B8C-83A1-F6EECF244321}">
                <p14:modId xmlns:p14="http://schemas.microsoft.com/office/powerpoint/2010/main" val="3680646978"/>
              </p:ext>
            </p:extLst>
          </p:nvPr>
        </p:nvGraphicFramePr>
        <p:xfrm>
          <a:off x="886220" y="1415671"/>
          <a:ext cx="7886700" cy="47238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01649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3FC3CCD-EE44-9743-8BB9-DD506FB341F4}"/>
              </a:ext>
            </a:extLst>
          </p:cNvPr>
          <p:cNvSpPr txBox="1">
            <a:spLocks/>
          </p:cNvSpPr>
          <p:nvPr/>
        </p:nvSpPr>
        <p:spPr>
          <a:xfrm>
            <a:off x="1497204" y="1839576"/>
            <a:ext cx="6099349" cy="2762569"/>
          </a:xfrm>
          <a:prstGeom prst="rect">
            <a:avLst/>
          </a:prstGeom>
        </p:spPr>
        <p:txBody>
          <a:bodyPr vert="horz" lIns="91440" tIns="45720" rIns="91440" bIns="45720" rtlCol="0" anchor="t">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2800" dirty="0">
                <a:latin typeface="Arial" panose="020B0604020202020204" pitchFamily="34" charset="0"/>
                <a:cs typeface="Arial" panose="020B0604020202020204" pitchFamily="34" charset="0"/>
              </a:rPr>
              <a:t>On 10 December 2020, the interim report from the review into the Shrewsbury and Telford Hospital NHS Trust maternity services, led by Donna </a:t>
            </a:r>
            <a:r>
              <a:rPr lang="en-US" sz="2800" dirty="0" err="1">
                <a:latin typeface="Arial" panose="020B0604020202020204" pitchFamily="34" charset="0"/>
                <a:cs typeface="Arial" panose="020B0604020202020204" pitchFamily="34" charset="0"/>
              </a:rPr>
              <a:t>Ockenden</a:t>
            </a:r>
            <a:r>
              <a:rPr lang="en-US" sz="2800" dirty="0">
                <a:latin typeface="Arial" panose="020B0604020202020204" pitchFamily="34" charset="0"/>
                <a:cs typeface="Arial" panose="020B0604020202020204" pitchFamily="34" charset="0"/>
              </a:rPr>
              <a:t>, was published. </a:t>
            </a:r>
          </a:p>
          <a:p>
            <a:pPr>
              <a:lnSpc>
                <a:spcPct val="100000"/>
              </a:lnSpc>
            </a:pPr>
            <a:endParaRPr lang="en-US" sz="2800" dirty="0">
              <a:latin typeface="Arial" panose="020B0604020202020204" pitchFamily="34" charset="0"/>
              <a:cs typeface="Arial" panose="020B0604020202020204" pitchFamily="34" charset="0"/>
            </a:endParaRPr>
          </a:p>
          <a:p>
            <a:pPr>
              <a:lnSpc>
                <a:spcPct val="100000"/>
              </a:lnSpc>
            </a:pPr>
            <a:r>
              <a:rPr lang="en-US" sz="2800" dirty="0">
                <a:latin typeface="Arial" panose="020B0604020202020204" pitchFamily="34" charset="0"/>
                <a:cs typeface="Arial" panose="020B0604020202020204" pitchFamily="34" charset="0"/>
              </a:rPr>
              <a:t>The final report was published on 30 March 2022</a:t>
            </a:r>
            <a:endParaRPr lang="en-US" sz="2800" b="1" dirty="0">
              <a:latin typeface="Arial" panose="020B0604020202020204" pitchFamily="34" charset="0"/>
              <a:cs typeface="Arial" panose="020B0604020202020204" pitchFamily="34" charset="0"/>
            </a:endParaRPr>
          </a:p>
          <a:p>
            <a:pPr>
              <a:lnSpc>
                <a:spcPct val="100000"/>
              </a:lnSpc>
            </a:pPr>
            <a:endParaRPr lang="en-US" sz="2800" dirty="0">
              <a:latin typeface="Arial" panose="020B0604020202020204" pitchFamily="34" charset="0"/>
              <a:cs typeface="Arial" panose="020B0604020202020204" pitchFamily="34" charset="0"/>
            </a:endParaRPr>
          </a:p>
          <a:p>
            <a:pPr>
              <a:lnSpc>
                <a:spcPct val="100000"/>
              </a:lnSpc>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3497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41BEDC-29C8-004A-8951-C554568A7BE6}"/>
              </a:ext>
            </a:extLst>
          </p:cNvPr>
          <p:cNvPicPr>
            <a:picLocks noChangeAspect="1"/>
          </p:cNvPicPr>
          <p:nvPr/>
        </p:nvPicPr>
        <p:blipFill>
          <a:blip r:embed="rId2"/>
          <a:srcRect/>
          <a:stretch/>
        </p:blipFill>
        <p:spPr>
          <a:xfrm>
            <a:off x="0" y="0"/>
            <a:ext cx="9144000" cy="6858000"/>
          </a:xfrm>
          <a:prstGeom prst="rect">
            <a:avLst/>
          </a:prstGeom>
        </p:spPr>
      </p:pic>
      <p:sp>
        <p:nvSpPr>
          <p:cNvPr id="5" name="Title 1">
            <a:extLst>
              <a:ext uri="{FF2B5EF4-FFF2-40B4-BE49-F238E27FC236}">
                <a16:creationId xmlns:a16="http://schemas.microsoft.com/office/drawing/2014/main" id="{0C6D3C0F-42C3-7E43-8A84-B6D3BCA91721}"/>
              </a:ext>
            </a:extLst>
          </p:cNvPr>
          <p:cNvSpPr txBox="1">
            <a:spLocks/>
          </p:cNvSpPr>
          <p:nvPr/>
        </p:nvSpPr>
        <p:spPr>
          <a:xfrm>
            <a:off x="333375" y="365126"/>
            <a:ext cx="8181975" cy="1325563"/>
          </a:xfrm>
          <a:prstGeom prst="rect">
            <a:avLst/>
          </a:prstGeom>
          <a:ln>
            <a:noFill/>
          </a:ln>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err="1">
                <a:solidFill>
                  <a:schemeClr val="accent5"/>
                </a:solidFill>
                <a:latin typeface="Arial" panose="020B0604020202020204" pitchFamily="34" charset="0"/>
                <a:cs typeface="Arial" panose="020B0604020202020204" pitchFamily="34" charset="0"/>
              </a:rPr>
              <a:t>Ockenden</a:t>
            </a:r>
            <a:r>
              <a:rPr lang="en-US" sz="4000" b="1" dirty="0">
                <a:solidFill>
                  <a:schemeClr val="accent5"/>
                </a:solidFill>
                <a:latin typeface="Arial" panose="020B0604020202020204" pitchFamily="34" charset="0"/>
                <a:cs typeface="Arial" panose="020B0604020202020204" pitchFamily="34" charset="0"/>
              </a:rPr>
              <a:t> Report Final March 22</a:t>
            </a:r>
          </a:p>
        </p:txBody>
      </p:sp>
      <p:pic>
        <p:nvPicPr>
          <p:cNvPr id="13" name="Picture 12">
            <a:extLst>
              <a:ext uri="{FF2B5EF4-FFF2-40B4-BE49-F238E27FC236}">
                <a16:creationId xmlns:a16="http://schemas.microsoft.com/office/drawing/2014/main" id="{F5380E3C-84E0-46AE-BA50-45BCF9BF9E75}"/>
              </a:ext>
            </a:extLst>
          </p:cNvPr>
          <p:cNvPicPr>
            <a:picLocks noChangeAspect="1"/>
          </p:cNvPicPr>
          <p:nvPr/>
        </p:nvPicPr>
        <p:blipFill rotWithShape="1">
          <a:blip r:embed="rId3"/>
          <a:srcRect l="26615" t="12442" r="27436" b="6328"/>
          <a:stretch/>
        </p:blipFill>
        <p:spPr>
          <a:xfrm>
            <a:off x="5765728" y="1659528"/>
            <a:ext cx="2633714" cy="4057485"/>
          </a:xfrm>
          <a:prstGeom prst="rect">
            <a:avLst/>
          </a:prstGeom>
        </p:spPr>
      </p:pic>
      <p:graphicFrame>
        <p:nvGraphicFramePr>
          <p:cNvPr id="17" name="Content Placeholder 2">
            <a:extLst>
              <a:ext uri="{FF2B5EF4-FFF2-40B4-BE49-F238E27FC236}">
                <a16:creationId xmlns:a16="http://schemas.microsoft.com/office/drawing/2014/main" id="{4D4B57BB-9E18-1F2D-8300-F8256B607BEB}"/>
              </a:ext>
            </a:extLst>
          </p:cNvPr>
          <p:cNvGraphicFramePr/>
          <p:nvPr>
            <p:extLst>
              <p:ext uri="{D42A27DB-BD31-4B8C-83A1-F6EECF244321}">
                <p14:modId xmlns:p14="http://schemas.microsoft.com/office/powerpoint/2010/main" val="2324482992"/>
              </p:ext>
            </p:extLst>
          </p:nvPr>
        </p:nvGraphicFramePr>
        <p:xfrm>
          <a:off x="628649" y="1514474"/>
          <a:ext cx="4508430" cy="47424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24816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0EAF18-E9E3-6349-91FA-7A68B3D404A1}"/>
              </a:ext>
            </a:extLst>
          </p:cNvPr>
          <p:cNvSpPr>
            <a:spLocks noGrp="1"/>
          </p:cNvSpPr>
          <p:nvPr>
            <p:ph type="sldNum" sz="quarter" idx="12"/>
          </p:nvPr>
        </p:nvSpPr>
        <p:spPr/>
        <p:txBody>
          <a:bodyPr/>
          <a:lstStyle/>
          <a:p>
            <a:fld id="{FFF6803D-388B-EB4B-A550-2641E0990F60}" type="slidenum">
              <a:rPr lang="en-US" smtClean="0"/>
              <a:t>15</a:t>
            </a:fld>
            <a:endParaRPr lang="en-US"/>
          </a:p>
        </p:txBody>
      </p:sp>
      <p:pic>
        <p:nvPicPr>
          <p:cNvPr id="4" name="Picture 3" descr="Shape, rectangle&#10;&#10;Description automatically generated">
            <a:extLst>
              <a:ext uri="{FF2B5EF4-FFF2-40B4-BE49-F238E27FC236}">
                <a16:creationId xmlns:a16="http://schemas.microsoft.com/office/drawing/2014/main" id="{AD41BEDC-29C8-004A-8951-C554568A7BE6}"/>
              </a:ext>
            </a:extLst>
          </p:cNvPr>
          <p:cNvPicPr>
            <a:picLocks noChangeAspect="1"/>
          </p:cNvPicPr>
          <p:nvPr/>
        </p:nvPicPr>
        <p:blipFill>
          <a:blip r:embed="rId3"/>
          <a:srcRect/>
          <a:stretch/>
        </p:blipFill>
        <p:spPr>
          <a:xfrm>
            <a:off x="0" y="0"/>
            <a:ext cx="9144000" cy="6858000"/>
          </a:xfrm>
          <a:prstGeom prst="rect">
            <a:avLst/>
          </a:prstGeom>
        </p:spPr>
      </p:pic>
      <p:sp>
        <p:nvSpPr>
          <p:cNvPr id="5" name="Title 1">
            <a:extLst>
              <a:ext uri="{FF2B5EF4-FFF2-40B4-BE49-F238E27FC236}">
                <a16:creationId xmlns:a16="http://schemas.microsoft.com/office/drawing/2014/main" id="{0C6D3C0F-42C3-7E43-8A84-B6D3BCA91721}"/>
              </a:ext>
            </a:extLst>
          </p:cNvPr>
          <p:cNvSpPr txBox="1">
            <a:spLocks/>
          </p:cNvSpPr>
          <p:nvPr/>
        </p:nvSpPr>
        <p:spPr>
          <a:xfrm>
            <a:off x="628650" y="365126"/>
            <a:ext cx="8115300" cy="652437"/>
          </a:xfrm>
          <a:prstGeom prst="rect">
            <a:avLst/>
          </a:prstGeom>
          <a:ln>
            <a:noFill/>
          </a:ln>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accent5"/>
                </a:solidFill>
                <a:latin typeface="Arial" panose="020B0604020202020204" pitchFamily="34" charset="0"/>
                <a:cs typeface="Arial" panose="020B0604020202020204" pitchFamily="34" charset="0"/>
              </a:rPr>
              <a:t>History and background </a:t>
            </a:r>
          </a:p>
        </p:txBody>
      </p:sp>
      <p:graphicFrame>
        <p:nvGraphicFramePr>
          <p:cNvPr id="10" name="Content Placeholder 2">
            <a:extLst>
              <a:ext uri="{FF2B5EF4-FFF2-40B4-BE49-F238E27FC236}">
                <a16:creationId xmlns:a16="http://schemas.microsoft.com/office/drawing/2014/main" id="{89759892-9131-6AD2-E927-059BD3FF035E}"/>
              </a:ext>
            </a:extLst>
          </p:cNvPr>
          <p:cNvGraphicFramePr/>
          <p:nvPr>
            <p:extLst>
              <p:ext uri="{D42A27DB-BD31-4B8C-83A1-F6EECF244321}">
                <p14:modId xmlns:p14="http://schemas.microsoft.com/office/powerpoint/2010/main" val="2829155726"/>
              </p:ext>
            </p:extLst>
          </p:nvPr>
        </p:nvGraphicFramePr>
        <p:xfrm>
          <a:off x="459661" y="1267682"/>
          <a:ext cx="8284289" cy="49911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8968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ape, rectangle&#10;&#10;Description automatically generated">
            <a:extLst>
              <a:ext uri="{FF2B5EF4-FFF2-40B4-BE49-F238E27FC236}">
                <a16:creationId xmlns:a16="http://schemas.microsoft.com/office/drawing/2014/main" id="{AD41BEDC-29C8-004A-8951-C554568A7BE6}"/>
              </a:ext>
            </a:extLst>
          </p:cNvPr>
          <p:cNvPicPr>
            <a:picLocks noChangeAspect="1"/>
          </p:cNvPicPr>
          <p:nvPr/>
        </p:nvPicPr>
        <p:blipFill>
          <a:blip r:embed="rId2"/>
          <a:srcRect/>
          <a:stretch/>
        </p:blipFill>
        <p:spPr>
          <a:xfrm>
            <a:off x="259270" y="0"/>
            <a:ext cx="9144000" cy="6858000"/>
          </a:xfrm>
          <a:prstGeom prst="rect">
            <a:avLst/>
          </a:prstGeom>
        </p:spPr>
      </p:pic>
      <p:sp>
        <p:nvSpPr>
          <p:cNvPr id="5" name="Title 1">
            <a:extLst>
              <a:ext uri="{FF2B5EF4-FFF2-40B4-BE49-F238E27FC236}">
                <a16:creationId xmlns:a16="http://schemas.microsoft.com/office/drawing/2014/main" id="{0C6D3C0F-42C3-7E43-8A84-B6D3BCA91721}"/>
              </a:ext>
            </a:extLst>
          </p:cNvPr>
          <p:cNvSpPr txBox="1">
            <a:spLocks/>
          </p:cNvSpPr>
          <p:nvPr/>
        </p:nvSpPr>
        <p:spPr>
          <a:xfrm>
            <a:off x="628650" y="365126"/>
            <a:ext cx="8115300" cy="652437"/>
          </a:xfrm>
          <a:prstGeom prst="rect">
            <a:avLst/>
          </a:prstGeom>
          <a:ln>
            <a:noFill/>
          </a:ln>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accent5"/>
                </a:solidFill>
                <a:latin typeface="Arial" panose="020B0604020202020204" pitchFamily="34" charset="0"/>
                <a:cs typeface="Arial" panose="020B0604020202020204" pitchFamily="34" charset="0"/>
              </a:rPr>
              <a:t>History and background </a:t>
            </a:r>
          </a:p>
        </p:txBody>
      </p:sp>
      <p:graphicFrame>
        <p:nvGraphicFramePr>
          <p:cNvPr id="10" name="Content Placeholder 2">
            <a:extLst>
              <a:ext uri="{FF2B5EF4-FFF2-40B4-BE49-F238E27FC236}">
                <a16:creationId xmlns:a16="http://schemas.microsoft.com/office/drawing/2014/main" id="{89759892-9131-6AD2-E927-059BD3FF035E}"/>
              </a:ext>
            </a:extLst>
          </p:cNvPr>
          <p:cNvGraphicFramePr/>
          <p:nvPr>
            <p:extLst>
              <p:ext uri="{D42A27DB-BD31-4B8C-83A1-F6EECF244321}">
                <p14:modId xmlns:p14="http://schemas.microsoft.com/office/powerpoint/2010/main" val="3887852925"/>
              </p:ext>
            </p:extLst>
          </p:nvPr>
        </p:nvGraphicFramePr>
        <p:xfrm>
          <a:off x="695324" y="1281113"/>
          <a:ext cx="7399313" cy="4991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0188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3FC3CCD-EE44-9743-8BB9-DD506FB341F4}"/>
              </a:ext>
            </a:extLst>
          </p:cNvPr>
          <p:cNvSpPr txBox="1">
            <a:spLocks/>
          </p:cNvSpPr>
          <p:nvPr/>
        </p:nvSpPr>
        <p:spPr>
          <a:xfrm>
            <a:off x="924448" y="1366576"/>
            <a:ext cx="7375490" cy="4190162"/>
          </a:xfrm>
          <a:prstGeom prst="rect">
            <a:avLst/>
          </a:prstGeom>
        </p:spPr>
        <p:txBody>
          <a:bodyPr vert="horz" lIns="91440" tIns="45720" rIns="91440" bIns="45720" rtlCol="0" anchor="t">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indent="0" algn="l">
              <a:buNone/>
            </a:pPr>
            <a:r>
              <a:rPr lang="en-GB" sz="2400" b="1" dirty="0">
                <a:latin typeface="Arial" panose="020B0604020202020204" pitchFamily="34" charset="0"/>
                <a:ea typeface="Times New Roman" panose="02020603050405020304" pitchFamily="18" charset="0"/>
                <a:cs typeface="Arial" panose="020B0604020202020204" pitchFamily="34" charset="0"/>
              </a:rPr>
              <a:t>Patterns of repeated poor care</a:t>
            </a:r>
          </a:p>
          <a:p>
            <a:pPr marL="0" indent="0">
              <a:buNone/>
            </a:pPr>
            <a:r>
              <a:rPr lang="en-GB" sz="2400" b="1" dirty="0">
                <a:latin typeface="Arial" panose="020B0604020202020204" pitchFamily="34" charset="0"/>
                <a:ea typeface="Times New Roman" panose="02020603050405020304" pitchFamily="18" charset="0"/>
                <a:cs typeface="Arial" panose="020B0604020202020204" pitchFamily="34" charset="0"/>
              </a:rPr>
              <a:t> </a:t>
            </a:r>
          </a:p>
          <a:p>
            <a:pPr marL="342900" indent="-342900" algn="l">
              <a:buFont typeface="Arial" panose="020B0604020202020204" pitchFamily="34" charset="0"/>
              <a:buChar char="•"/>
            </a:pPr>
            <a:r>
              <a:rPr lang="en-US" sz="2400" dirty="0">
                <a:effectLst/>
                <a:latin typeface="Arial" panose="020B0604020202020204" pitchFamily="34" charset="0"/>
                <a:ea typeface="Times New Roman" panose="02020603050405020304" pitchFamily="18" charset="0"/>
                <a:cs typeface="Arial" panose="020B0604020202020204" pitchFamily="34" charset="0"/>
              </a:rPr>
              <a:t>Poor staffing </a:t>
            </a:r>
          </a:p>
          <a:p>
            <a:pPr marL="342900" indent="-342900" algn="l">
              <a:buFont typeface="Arial" panose="020B0604020202020204" pitchFamily="34" charset="0"/>
              <a:buChar char="•"/>
            </a:pPr>
            <a:r>
              <a:rPr lang="en-US" sz="2400" dirty="0">
                <a:latin typeface="Arial" panose="020B0604020202020204" pitchFamily="34" charset="0"/>
                <a:ea typeface="Times New Roman" panose="02020603050405020304" pitchFamily="18" charset="0"/>
                <a:cs typeface="Arial" panose="020B0604020202020204" pitchFamily="34" charset="0"/>
              </a:rPr>
              <a:t>L</a:t>
            </a:r>
            <a:r>
              <a:rPr lang="en-US" sz="2400" dirty="0">
                <a:effectLst/>
                <a:latin typeface="Arial" panose="020B0604020202020204" pitchFamily="34" charset="0"/>
                <a:ea typeface="Times New Roman" panose="02020603050405020304" pitchFamily="18" charset="0"/>
                <a:cs typeface="Arial" panose="020B0604020202020204" pitchFamily="34" charset="0"/>
              </a:rPr>
              <a:t>ack of training </a:t>
            </a:r>
          </a:p>
          <a:p>
            <a:pPr marL="342900" indent="-342900" algn="l">
              <a:buFont typeface="Arial" panose="020B0604020202020204" pitchFamily="34" charset="0"/>
              <a:buChar char="•"/>
            </a:pPr>
            <a:r>
              <a:rPr lang="en-US" sz="2400" dirty="0">
                <a:effectLst/>
                <a:latin typeface="Arial" panose="020B0604020202020204" pitchFamily="34" charset="0"/>
                <a:ea typeface="Times New Roman" panose="02020603050405020304" pitchFamily="18" charset="0"/>
                <a:cs typeface="Arial" panose="020B0604020202020204" pitchFamily="34" charset="0"/>
              </a:rPr>
              <a:t>Poor governance structures to embed learning  which could have prevented further deaths /poor outcomes</a:t>
            </a:r>
          </a:p>
          <a:p>
            <a:pPr marL="342900" indent="-342900" algn="l">
              <a:buFont typeface="Arial" panose="020B0604020202020204" pitchFamily="34" charset="0"/>
              <a:buChar char="•"/>
            </a:pPr>
            <a:r>
              <a:rPr lang="en-US" sz="2400" dirty="0">
                <a:latin typeface="Arial" panose="020B0604020202020204" pitchFamily="34" charset="0"/>
                <a:ea typeface="Times New Roman" panose="02020603050405020304" pitchFamily="18" charset="0"/>
                <a:cs typeface="Arial" panose="020B0604020202020204" pitchFamily="34" charset="0"/>
              </a:rPr>
              <a:t>Failure in leadership</a:t>
            </a:r>
          </a:p>
          <a:p>
            <a:pPr marL="342900" indent="-342900" algn="l">
              <a:buFont typeface="Arial" panose="020B0604020202020204" pitchFamily="34" charset="0"/>
              <a:buChar char="•"/>
            </a:pPr>
            <a:r>
              <a:rPr lang="en-US" sz="2400" dirty="0">
                <a:effectLst/>
                <a:latin typeface="Arial" panose="020B0604020202020204" pitchFamily="34" charset="0"/>
                <a:ea typeface="Times New Roman" panose="02020603050405020304" pitchFamily="18" charset="0"/>
                <a:cs typeface="Arial" panose="020B0604020202020204" pitchFamily="34" charset="0"/>
              </a:rPr>
              <a:t>Failure to escalate </a:t>
            </a:r>
          </a:p>
          <a:p>
            <a:pPr marL="342900" indent="-342900" algn="l">
              <a:buFont typeface="Arial" panose="020B0604020202020204" pitchFamily="34" charset="0"/>
              <a:buChar char="•"/>
            </a:pPr>
            <a:r>
              <a:rPr lang="en-US" sz="2400" dirty="0">
                <a:effectLst/>
                <a:latin typeface="Arial" panose="020B0604020202020204" pitchFamily="34" charset="0"/>
                <a:ea typeface="Times New Roman" panose="02020603050405020304" pitchFamily="18" charset="0"/>
                <a:cs typeface="Arial" panose="020B0604020202020204" pitchFamily="34" charset="0"/>
              </a:rPr>
              <a:t>Systemic failure to investigate </a:t>
            </a:r>
          </a:p>
          <a:p>
            <a:pPr marL="342900" indent="-342900" algn="l">
              <a:buFont typeface="Arial" panose="020B0604020202020204" pitchFamily="34" charset="0"/>
              <a:buChar char="•"/>
            </a:pPr>
            <a:r>
              <a:rPr lang="en-US" sz="2400" dirty="0">
                <a:effectLst/>
                <a:latin typeface="Arial" panose="020B0604020202020204" pitchFamily="34" charset="0"/>
                <a:ea typeface="Times New Roman" panose="02020603050405020304" pitchFamily="18" charset="0"/>
                <a:cs typeface="Arial" panose="020B0604020202020204" pitchFamily="34" charset="0"/>
              </a:rPr>
              <a:t>Lack of response, transparency and honesty with families</a:t>
            </a:r>
          </a:p>
          <a:p>
            <a:pPr marL="342900" indent="-342900" algn="l">
              <a:buFont typeface="Arial" panose="020B0604020202020204" pitchFamily="34" charset="0"/>
              <a:buChar char="•"/>
            </a:pPr>
            <a:r>
              <a:rPr lang="en-US" sz="2400" dirty="0">
                <a:latin typeface="Arial" panose="020B0604020202020204" pitchFamily="34" charset="0"/>
                <a:ea typeface="Times New Roman" panose="02020603050405020304" pitchFamily="18" charset="0"/>
                <a:cs typeface="Arial" panose="020B0604020202020204" pitchFamily="34" charset="0"/>
              </a:rPr>
              <a:t>Poor culture and working relationships</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00000"/>
              </a:lnSpc>
            </a:pPr>
            <a:endParaRPr lang="en-US" sz="2400" dirty="0">
              <a:latin typeface="Arial" panose="020B0604020202020204" pitchFamily="34" charset="0"/>
              <a:cs typeface="Arial" panose="020B0604020202020204" pitchFamily="34" charset="0"/>
            </a:endParaRPr>
          </a:p>
          <a:p>
            <a:pPr>
              <a:lnSpc>
                <a:spcPct val="100000"/>
              </a:lnSpc>
            </a:pPr>
            <a:endParaRPr lang="en-US" sz="240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A58DB80F-5F89-4CA0-EED0-AD525308CF18}"/>
              </a:ext>
            </a:extLst>
          </p:cNvPr>
          <p:cNvSpPr txBox="1">
            <a:spLocks/>
          </p:cNvSpPr>
          <p:nvPr/>
        </p:nvSpPr>
        <p:spPr>
          <a:xfrm>
            <a:off x="844062" y="315704"/>
            <a:ext cx="7886700" cy="1325563"/>
          </a:xfrm>
          <a:prstGeom prst="rect">
            <a:avLst/>
          </a:prstGeom>
          <a:ln>
            <a:noFill/>
          </a:ln>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accent5"/>
                </a:solidFill>
                <a:latin typeface="Arial" panose="020B0604020202020204" pitchFamily="34" charset="0"/>
                <a:cs typeface="Arial" panose="020B0604020202020204" pitchFamily="34" charset="0"/>
              </a:rPr>
              <a:t>Key themes </a:t>
            </a:r>
          </a:p>
        </p:txBody>
      </p:sp>
    </p:spTree>
    <p:extLst>
      <p:ext uri="{BB962C8B-B14F-4D97-AF65-F5344CB8AC3E}">
        <p14:creationId xmlns:p14="http://schemas.microsoft.com/office/powerpoint/2010/main" val="3944951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58DB80F-5F89-4CA0-EED0-AD525308CF18}"/>
              </a:ext>
            </a:extLst>
          </p:cNvPr>
          <p:cNvSpPr txBox="1">
            <a:spLocks/>
          </p:cNvSpPr>
          <p:nvPr/>
        </p:nvSpPr>
        <p:spPr>
          <a:xfrm>
            <a:off x="844062" y="315704"/>
            <a:ext cx="7886700" cy="1325563"/>
          </a:xfrm>
          <a:prstGeom prst="rect">
            <a:avLst/>
          </a:prstGeom>
          <a:ln>
            <a:noFill/>
          </a:ln>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accent5"/>
                </a:solidFill>
                <a:latin typeface="Arial" panose="020B0604020202020204" pitchFamily="34" charset="0"/>
                <a:cs typeface="Arial" panose="020B0604020202020204" pitchFamily="34" charset="0"/>
              </a:rPr>
              <a:t>Cases reviewed revealed significant or major concerns in care</a:t>
            </a:r>
          </a:p>
        </p:txBody>
      </p:sp>
      <p:pic>
        <p:nvPicPr>
          <p:cNvPr id="4" name="Picture 3">
            <a:extLst>
              <a:ext uri="{FF2B5EF4-FFF2-40B4-BE49-F238E27FC236}">
                <a16:creationId xmlns:a16="http://schemas.microsoft.com/office/drawing/2014/main" id="{BB566C53-96F6-1672-3A54-CF19FD60DE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497" y="1733207"/>
            <a:ext cx="7094135" cy="4647498"/>
          </a:xfrm>
          <a:prstGeom prst="rect">
            <a:avLst/>
          </a:prstGeom>
        </p:spPr>
      </p:pic>
    </p:spTree>
    <p:extLst>
      <p:ext uri="{BB962C8B-B14F-4D97-AF65-F5344CB8AC3E}">
        <p14:creationId xmlns:p14="http://schemas.microsoft.com/office/powerpoint/2010/main" val="521013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58DB80F-5F89-4CA0-EED0-AD525308CF18}"/>
              </a:ext>
            </a:extLst>
          </p:cNvPr>
          <p:cNvSpPr txBox="1">
            <a:spLocks/>
          </p:cNvSpPr>
          <p:nvPr/>
        </p:nvSpPr>
        <p:spPr>
          <a:xfrm>
            <a:off x="698988" y="299812"/>
            <a:ext cx="8093320" cy="1325563"/>
          </a:xfrm>
          <a:prstGeom prst="rect">
            <a:avLst/>
          </a:prstGeom>
          <a:ln>
            <a:noFill/>
          </a:ln>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accent5"/>
                </a:solidFill>
                <a:latin typeface="Arial" panose="020B0604020202020204" pitchFamily="34" charset="0"/>
                <a:cs typeface="Arial" panose="020B0604020202020204" pitchFamily="34" charset="0"/>
              </a:rPr>
              <a:t>Local actions for learning for </a:t>
            </a:r>
            <a:r>
              <a:rPr lang="en-US" sz="4000" b="1" dirty="0" err="1">
                <a:solidFill>
                  <a:schemeClr val="accent5"/>
                </a:solidFill>
                <a:latin typeface="Arial" panose="020B0604020202020204" pitchFamily="34" charset="0"/>
                <a:cs typeface="Arial" panose="020B0604020202020204" pitchFamily="34" charset="0"/>
              </a:rPr>
              <a:t>SaTh</a:t>
            </a:r>
            <a:r>
              <a:rPr lang="en-US" sz="4000" b="1" dirty="0">
                <a:solidFill>
                  <a:schemeClr val="accent5"/>
                </a:solidFill>
                <a:latin typeface="Arial" panose="020B0604020202020204" pitchFamily="34" charset="0"/>
                <a:cs typeface="Arial" panose="020B0604020202020204" pitchFamily="34" charset="0"/>
              </a:rPr>
              <a:t>, the wider system and actions for RCM </a:t>
            </a:r>
          </a:p>
        </p:txBody>
      </p:sp>
      <p:sp>
        <p:nvSpPr>
          <p:cNvPr id="6" name="Content Placeholder 2">
            <a:extLst>
              <a:ext uri="{FF2B5EF4-FFF2-40B4-BE49-F238E27FC236}">
                <a16:creationId xmlns:a16="http://schemas.microsoft.com/office/drawing/2014/main" id="{7F036138-65E7-43A2-35D8-F92E38597B74}"/>
              </a:ext>
            </a:extLst>
          </p:cNvPr>
          <p:cNvSpPr txBox="1">
            <a:spLocks/>
          </p:cNvSpPr>
          <p:nvPr/>
        </p:nvSpPr>
        <p:spPr>
          <a:xfrm>
            <a:off x="698988" y="1952363"/>
            <a:ext cx="7886700" cy="413385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effectLst/>
                <a:uLnTx/>
                <a:uFillTx/>
                <a:latin typeface="Arial" panose="020B0604020202020204" pitchFamily="34" charset="0"/>
                <a:cs typeface="Arial" panose="020B0604020202020204" pitchFamily="34" charset="0"/>
              </a:rPr>
              <a:t>64 Local actions </a:t>
            </a:r>
            <a:r>
              <a:rPr kumimoji="0" lang="en-US" sz="1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for learning for </a:t>
            </a:r>
            <a:r>
              <a:rPr kumimoji="0" lang="en-US" sz="1800" b="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SaTH</a:t>
            </a:r>
            <a:endParaRPr kumimoji="0" lang="en-US" sz="18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effectLst/>
                <a:uLnTx/>
                <a:uFillTx/>
                <a:latin typeface="Arial" panose="020B0604020202020204" pitchFamily="34" charset="0"/>
                <a:cs typeface="Arial" panose="020B0604020202020204" pitchFamily="34" charset="0"/>
              </a:rPr>
              <a:t>15 IEA’s </a:t>
            </a:r>
            <a:r>
              <a:rPr kumimoji="0" lang="en-US" sz="1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to improve care and safety in maternity services across England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Letter from </a:t>
            </a:r>
            <a:r>
              <a:rPr kumimoji="0" lang="en-US" sz="1700" b="1" i="0" u="none" strike="noStrike" kern="1200" cap="none" spc="0" normalizeH="0" baseline="0" noProof="0" dirty="0" err="1">
                <a:ln>
                  <a:noFill/>
                </a:ln>
                <a:effectLst/>
                <a:uLnTx/>
                <a:uFillTx/>
                <a:latin typeface="Arial" panose="020B0604020202020204" pitchFamily="34" charset="0"/>
                <a:cs typeface="Arial" panose="020B0604020202020204" pitchFamily="34" charset="0"/>
              </a:rPr>
              <a:t>Ockenden</a:t>
            </a:r>
            <a:r>
              <a:rPr kumimoji="0" lang="en-US" sz="17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to SOS -RCM recommendation </a:t>
            </a:r>
            <a:endParaRPr kumimoji="0" lang="en-US" sz="17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effectLst/>
                <a:uLnTx/>
                <a:uFillTx/>
                <a:latin typeface="Arial" panose="020B0604020202020204" pitchFamily="34" charset="0"/>
                <a:cs typeface="Arial" panose="020B0604020202020204" pitchFamily="34" charset="0"/>
              </a:rPr>
              <a:t>DHSC and NHSE/I must now commission a working group independent of the MTP that has a joint RCM and RCOG leadership to make plans to guide the MTP around implementation of those IEA’s and the recommendations of other reports currently being prepared.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1" i="0" u="none" strike="noStrike" kern="1200" cap="none" spc="0" normalizeH="0" baseline="0" noProof="0" dirty="0">
                <a:ln>
                  <a:noFill/>
                </a:ln>
                <a:effectLst/>
                <a:uLnTx/>
                <a:uFillTx/>
                <a:latin typeface="Arial" panose="020B0604020202020204" pitchFamily="34" charset="0"/>
                <a:cs typeface="Arial" panose="020B0604020202020204" pitchFamily="34" charset="0"/>
              </a:rPr>
              <a:t>Point 15.8 Pg 243</a:t>
            </a:r>
            <a:endParaRPr kumimoji="0" lang="en-US" sz="17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effectLst/>
                <a:uLnTx/>
                <a:uFillTx/>
                <a:latin typeface="Arial" panose="020B0604020202020204" pitchFamily="34" charset="0"/>
                <a:cs typeface="Arial" panose="020B0604020202020204" pitchFamily="34" charset="0"/>
              </a:rPr>
              <a:t>Endorse the recommendation that training targets should be enforced by NHSE/I, MTP, RCM, RCOG, and CQC through a regular collaborative inspection </a:t>
            </a:r>
            <a:r>
              <a:rPr kumimoji="0" lang="en-US" sz="1700" b="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programme</a:t>
            </a:r>
            <a:r>
              <a:rPr kumimoji="0" lang="en-US" sz="17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1" i="0" u="none" strike="noStrike" kern="1200" cap="none" spc="0" normalizeH="0" baseline="0" noProof="0" dirty="0">
                <a:ln>
                  <a:noFill/>
                </a:ln>
                <a:effectLst/>
                <a:uLnTx/>
                <a:uFillTx/>
                <a:latin typeface="Arial" panose="020B0604020202020204" pitchFamily="34" charset="0"/>
                <a:cs typeface="Arial" panose="020B0604020202020204" pitchFamily="34" charset="0"/>
              </a:rPr>
              <a:t>Pg 162 IEAs Workforce planning and sustainability -essential action financing a safe maternity workforce </a:t>
            </a:r>
            <a:endParaRPr kumimoji="0" lang="en-US" sz="17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The feasibility and accuracy of the BR+ tool and associated methodology must be reviewed nationally by all bodies </a:t>
            </a:r>
            <a:r>
              <a:rPr kumimoji="0" lang="en-US" sz="1700" b="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inc</a:t>
            </a:r>
            <a:r>
              <a:rPr kumimoji="0" lang="en-US" sz="17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NHSE, RCOG, RCM, and RCPCH </a:t>
            </a:r>
          </a:p>
          <a:p>
            <a:pPr marL="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3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7200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3FC3CCD-EE44-9743-8BB9-DD506FB341F4}"/>
              </a:ext>
            </a:extLst>
          </p:cNvPr>
          <p:cNvSpPr txBox="1">
            <a:spLocks/>
          </p:cNvSpPr>
          <p:nvPr/>
        </p:nvSpPr>
        <p:spPr>
          <a:xfrm>
            <a:off x="1487278" y="1623475"/>
            <a:ext cx="6199712" cy="3150824"/>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endParaRPr lang="en-US" sz="2000" b="1" dirty="0">
              <a:latin typeface="Arial" panose="020B0604020202020204" pitchFamily="34" charset="0"/>
              <a:cs typeface="Arial" panose="020B0604020202020204" pitchFamily="34" charset="0"/>
            </a:endParaRPr>
          </a:p>
          <a:p>
            <a:pPr>
              <a:lnSpc>
                <a:spcPct val="100000"/>
              </a:lnSpc>
            </a:pPr>
            <a:endParaRPr lang="en-US" sz="2000" dirty="0">
              <a:latin typeface="Arial" panose="020B0604020202020204" pitchFamily="34" charset="0"/>
              <a:cs typeface="Arial" panose="020B0604020202020204" pitchFamily="34" charset="0"/>
            </a:endParaRPr>
          </a:p>
          <a:p>
            <a:pPr>
              <a:lnSpc>
                <a:spcPct val="100000"/>
              </a:lnSpc>
            </a:pPr>
            <a:endParaRPr lang="en-US" sz="20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E795D74-D1E8-F051-B503-2CCEAC78B18E}"/>
              </a:ext>
            </a:extLst>
          </p:cNvPr>
          <p:cNvSpPr txBox="1"/>
          <p:nvPr/>
        </p:nvSpPr>
        <p:spPr>
          <a:xfrm>
            <a:off x="894303" y="1443676"/>
            <a:ext cx="7616651" cy="4708981"/>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Develop a basic understanding of what confidence is</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Develop an understanding of what confidence is not</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Identify and understand areas of your life where you feel/are confident</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To increase personal and professional confidence </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Ways to use your confidence</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Understand factors which can lead to poor maternal and neonatal outcomes</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Improving confidence in challenging poor </a:t>
            </a:r>
            <a:r>
              <a:rPr lang="en-US" sz="2000" dirty="0" err="1">
                <a:latin typeface="Arial" panose="020B0604020202020204" pitchFamily="34" charset="0"/>
                <a:cs typeface="Arial" panose="020B0604020202020204" pitchFamily="34" charset="0"/>
              </a:rPr>
              <a:t>behaviours</a:t>
            </a:r>
            <a:endParaRPr lang="en-US" sz="2000" dirty="0">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82530D07-E7C7-8FF6-74E1-0525E7989CEF}"/>
              </a:ext>
            </a:extLst>
          </p:cNvPr>
          <p:cNvSpPr>
            <a:spLocks noGrp="1"/>
          </p:cNvSpPr>
          <p:nvPr>
            <p:ph type="title"/>
          </p:nvPr>
        </p:nvSpPr>
        <p:spPr>
          <a:xfrm>
            <a:off x="894303" y="436874"/>
            <a:ext cx="8098086" cy="609564"/>
          </a:xfrm>
          <a:ln>
            <a:noFill/>
          </a:ln>
        </p:spPr>
        <p:txBody>
          <a:bodyPr>
            <a:normAutofit fontScale="90000"/>
          </a:bodyPr>
          <a:lstStyle/>
          <a:p>
            <a:r>
              <a:rPr lang="en-US" sz="4000" b="1" dirty="0">
                <a:solidFill>
                  <a:schemeClr val="accent5"/>
                </a:solidFill>
                <a:latin typeface="Arial" panose="020B0604020202020204" pitchFamily="34" charset="0"/>
                <a:cs typeface="Arial" panose="020B0604020202020204" pitchFamily="34" charset="0"/>
              </a:rPr>
              <a:t>Learning outcomes</a:t>
            </a:r>
          </a:p>
        </p:txBody>
      </p:sp>
    </p:spTree>
    <p:extLst>
      <p:ext uri="{BB962C8B-B14F-4D97-AF65-F5344CB8AC3E}">
        <p14:creationId xmlns:p14="http://schemas.microsoft.com/office/powerpoint/2010/main" val="3417806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58DB80F-5F89-4CA0-EED0-AD525308CF18}"/>
              </a:ext>
            </a:extLst>
          </p:cNvPr>
          <p:cNvSpPr txBox="1">
            <a:spLocks/>
          </p:cNvSpPr>
          <p:nvPr/>
        </p:nvSpPr>
        <p:spPr>
          <a:xfrm>
            <a:off x="628650" y="279716"/>
            <a:ext cx="7886700" cy="1325563"/>
          </a:xfrm>
          <a:prstGeom prst="rect">
            <a:avLst/>
          </a:prstGeom>
          <a:ln>
            <a:noFill/>
          </a:ln>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accent5"/>
                </a:solidFill>
                <a:latin typeface="Arial" panose="020B0604020202020204" pitchFamily="34" charset="0"/>
                <a:cs typeface="Arial" panose="020B0604020202020204" pitchFamily="34" charset="0"/>
              </a:rPr>
              <a:t>15 immediate and essential actions to cover 10 key areas:</a:t>
            </a:r>
          </a:p>
        </p:txBody>
      </p:sp>
      <p:sp>
        <p:nvSpPr>
          <p:cNvPr id="6" name="Content Placeholder 2">
            <a:extLst>
              <a:ext uri="{FF2B5EF4-FFF2-40B4-BE49-F238E27FC236}">
                <a16:creationId xmlns:a16="http://schemas.microsoft.com/office/drawing/2014/main" id="{7F036138-65E7-43A2-35D8-F92E38597B74}"/>
              </a:ext>
            </a:extLst>
          </p:cNvPr>
          <p:cNvSpPr txBox="1">
            <a:spLocks/>
          </p:cNvSpPr>
          <p:nvPr/>
        </p:nvSpPr>
        <p:spPr>
          <a:xfrm>
            <a:off x="859762" y="1841831"/>
            <a:ext cx="7886700" cy="413385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1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Finance a safe maternity workforce</a:t>
            </a:r>
          </a:p>
          <a:p>
            <a:pPr marL="342900" marR="0" lvl="0" indent="-3429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1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Essential action on training</a:t>
            </a:r>
          </a:p>
          <a:p>
            <a:pPr marL="342900" marR="0" lvl="0" indent="-3429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1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Escalation and mitigation to Board when short staffed</a:t>
            </a:r>
          </a:p>
          <a:p>
            <a:pPr marL="342900" marR="0" lvl="0" indent="-3429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1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Essential roles for Trust Boards in oversight of maternity services </a:t>
            </a:r>
          </a:p>
          <a:p>
            <a:pPr marL="342900" marR="0" lvl="0" indent="-3429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1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Meaningful investigations with family and staff and practice changes should be introduced in a timely manner  </a:t>
            </a:r>
          </a:p>
          <a:p>
            <a:pPr marL="342900" marR="0" lvl="0" indent="-3429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1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Mandatory joint training across all care settings</a:t>
            </a:r>
          </a:p>
          <a:p>
            <a:pPr marL="342900" marR="0" lvl="0" indent="-3429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1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Mandatory joint learning across all care settings when a mother dies</a:t>
            </a:r>
          </a:p>
          <a:p>
            <a:pPr marL="342900" marR="0" lvl="0" indent="-3429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1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Specialist care of mothers with complex and multiple pregnancies </a:t>
            </a:r>
          </a:p>
          <a:p>
            <a:pPr marL="342900" marR="0" lvl="0" indent="-3429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1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Ensure the recommendations from the NCCR 2019 are introduced at pace </a:t>
            </a:r>
          </a:p>
          <a:p>
            <a:pPr marL="342900" marR="0" lvl="0" indent="-3429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1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Improve PN care for unwell women</a:t>
            </a:r>
          </a:p>
          <a:p>
            <a:pPr marL="342900" marR="0" lvl="0" indent="-3429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1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Improved care of bereaved families </a:t>
            </a:r>
          </a:p>
          <a:p>
            <a:pPr marL="114300" marR="0" lvl="0" indent="-342900" algn="l" defTabSz="914400" rtl="0" eaLnBrk="1" fontAlgn="auto" latinLnBrk="0" hangingPunct="1">
              <a:lnSpc>
                <a:spcPct val="90000"/>
              </a:lnSpc>
              <a:spcBef>
                <a:spcPts val="1000"/>
              </a:spcBef>
              <a:spcAft>
                <a:spcPts val="0"/>
              </a:spcAft>
              <a:buClrTx/>
              <a:buSzTx/>
              <a:buFont typeface="+mj-lt"/>
              <a:buAutoNum type="arabicPeriod"/>
              <a:tabLst/>
              <a:defRPr/>
            </a:pPr>
            <a:endParaRPr kumimoji="0" lang="en-US" sz="13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8504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41BEDC-29C8-004A-8951-C554568A7BE6}"/>
              </a:ext>
            </a:extLst>
          </p:cNvPr>
          <p:cNvPicPr>
            <a:picLocks noChangeAspect="1"/>
          </p:cNvPicPr>
          <p:nvPr/>
        </p:nvPicPr>
        <p:blipFill>
          <a:blip r:embed="rId2"/>
          <a:srcRect/>
          <a:stretch/>
        </p:blipFill>
        <p:spPr>
          <a:xfrm>
            <a:off x="18213" y="0"/>
            <a:ext cx="9144000" cy="6858000"/>
          </a:xfrm>
          <a:prstGeom prst="rect">
            <a:avLst/>
          </a:prstGeom>
        </p:spPr>
      </p:pic>
      <p:sp>
        <p:nvSpPr>
          <p:cNvPr id="5" name="Title 1">
            <a:extLst>
              <a:ext uri="{FF2B5EF4-FFF2-40B4-BE49-F238E27FC236}">
                <a16:creationId xmlns:a16="http://schemas.microsoft.com/office/drawing/2014/main" id="{0C6D3C0F-42C3-7E43-8A84-B6D3BCA91721}"/>
              </a:ext>
            </a:extLst>
          </p:cNvPr>
          <p:cNvSpPr txBox="1">
            <a:spLocks/>
          </p:cNvSpPr>
          <p:nvPr/>
        </p:nvSpPr>
        <p:spPr>
          <a:xfrm>
            <a:off x="628650" y="365126"/>
            <a:ext cx="8115300" cy="652437"/>
          </a:xfrm>
          <a:prstGeom prst="rect">
            <a:avLst/>
          </a:prstGeom>
          <a:ln>
            <a:noFill/>
          </a:ln>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A63589"/>
                </a:solidFill>
                <a:effectLst/>
                <a:uLnTx/>
                <a:uFillTx/>
                <a:latin typeface="Arial" panose="020B0604020202020204" pitchFamily="34" charset="0"/>
                <a:ea typeface="+mj-ea"/>
                <a:cs typeface="Arial" panose="020B0604020202020204" pitchFamily="34" charset="0"/>
              </a:rPr>
              <a:t>15 IAE’s</a:t>
            </a:r>
          </a:p>
        </p:txBody>
      </p:sp>
      <p:graphicFrame>
        <p:nvGraphicFramePr>
          <p:cNvPr id="10" name="Content Placeholder 2">
            <a:extLst>
              <a:ext uri="{FF2B5EF4-FFF2-40B4-BE49-F238E27FC236}">
                <a16:creationId xmlns:a16="http://schemas.microsoft.com/office/drawing/2014/main" id="{730E3968-6433-2B20-A9F1-74164318C46A}"/>
              </a:ext>
            </a:extLst>
          </p:cNvPr>
          <p:cNvGraphicFramePr/>
          <p:nvPr>
            <p:extLst>
              <p:ext uri="{D42A27DB-BD31-4B8C-83A1-F6EECF244321}">
                <p14:modId xmlns:p14="http://schemas.microsoft.com/office/powerpoint/2010/main" val="3382642784"/>
              </p:ext>
            </p:extLst>
          </p:nvPr>
        </p:nvGraphicFramePr>
        <p:xfrm>
          <a:off x="695324" y="1281113"/>
          <a:ext cx="7399313" cy="4991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4678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BEA3AB6-8BC1-0AAC-1213-CDF08F99976C}"/>
              </a:ext>
            </a:extLst>
          </p:cNvPr>
          <p:cNvPicPr>
            <a:picLocks noChangeAspect="1"/>
          </p:cNvPicPr>
          <p:nvPr/>
        </p:nvPicPr>
        <p:blipFill>
          <a:blip r:embed="rId2"/>
          <a:srcRect/>
          <a:stretch/>
        </p:blipFill>
        <p:spPr>
          <a:xfrm>
            <a:off x="0" y="0"/>
            <a:ext cx="9144000" cy="6858000"/>
          </a:xfrm>
          <a:prstGeom prst="rect">
            <a:avLst/>
          </a:prstGeom>
        </p:spPr>
      </p:pic>
      <p:sp>
        <p:nvSpPr>
          <p:cNvPr id="2" name="Title 1">
            <a:extLst>
              <a:ext uri="{FF2B5EF4-FFF2-40B4-BE49-F238E27FC236}">
                <a16:creationId xmlns:a16="http://schemas.microsoft.com/office/drawing/2014/main" id="{68CB7D5B-A483-1444-A4B3-F181A1F9A490}"/>
              </a:ext>
            </a:extLst>
          </p:cNvPr>
          <p:cNvSpPr>
            <a:spLocks noGrp="1"/>
          </p:cNvSpPr>
          <p:nvPr>
            <p:ph type="title"/>
          </p:nvPr>
        </p:nvSpPr>
        <p:spPr>
          <a:xfrm>
            <a:off x="628650" y="365126"/>
            <a:ext cx="7886700" cy="991063"/>
          </a:xfrm>
          <a:ln>
            <a:noFill/>
          </a:ln>
        </p:spPr>
        <p:txBody>
          <a:bodyPr>
            <a:noAutofit/>
          </a:bodyPr>
          <a:lstStyle/>
          <a:p>
            <a:r>
              <a:rPr lang="en-US" sz="2800" b="1" dirty="0">
                <a:solidFill>
                  <a:schemeClr val="accent2"/>
                </a:solidFill>
                <a:latin typeface="Arial" panose="020B0604020202020204" pitchFamily="34" charset="0"/>
                <a:cs typeface="Arial" panose="020B0604020202020204" pitchFamily="34" charset="0"/>
              </a:rPr>
              <a:t>Key Issue 1: lack of Internal oversight, governance or external accountability. </a:t>
            </a:r>
          </a:p>
        </p:txBody>
      </p:sp>
      <p:sp>
        <p:nvSpPr>
          <p:cNvPr id="5" name="Content Placeholder 4">
            <a:extLst>
              <a:ext uri="{FF2B5EF4-FFF2-40B4-BE49-F238E27FC236}">
                <a16:creationId xmlns:a16="http://schemas.microsoft.com/office/drawing/2014/main" id="{DEC622EA-4871-4152-881A-C4646A424A0B}"/>
              </a:ext>
            </a:extLst>
          </p:cNvPr>
          <p:cNvSpPr>
            <a:spLocks noGrp="1"/>
          </p:cNvSpPr>
          <p:nvPr>
            <p:ph idx="1"/>
          </p:nvPr>
        </p:nvSpPr>
        <p:spPr>
          <a:xfrm>
            <a:off x="700569" y="1356189"/>
            <a:ext cx="8217399" cy="4575614"/>
          </a:xfrm>
        </p:spPr>
        <p:txBody>
          <a:bodyPr>
            <a:noAutofit/>
          </a:bodyPr>
          <a:lstStyle/>
          <a:p>
            <a:pPr>
              <a:lnSpc>
                <a:spcPct val="107000"/>
              </a:lnSpc>
              <a:spcAft>
                <a:spcPts val="800"/>
              </a:spcAft>
            </a:pPr>
            <a:r>
              <a:rPr lang="en-GB" sz="1600" dirty="0">
                <a:effectLst/>
                <a:latin typeface="Arial" panose="020B0604020202020204" pitchFamily="34" charset="0"/>
                <a:ea typeface="Calibri" panose="020F0502020204030204" pitchFamily="34" charset="0"/>
                <a:cs typeface="Arial" panose="020B0604020202020204" pitchFamily="34" charset="0"/>
              </a:rPr>
              <a:t>The report describes a service which </a:t>
            </a:r>
            <a:r>
              <a:rPr lang="en-GB" sz="1600" b="1" dirty="0">
                <a:effectLst/>
                <a:latin typeface="Arial" panose="020B0604020202020204" pitchFamily="34" charset="0"/>
                <a:ea typeface="Calibri" panose="020F0502020204030204" pitchFamily="34" charset="0"/>
                <a:cs typeface="Arial" panose="020B0604020202020204" pitchFamily="34" charset="0"/>
              </a:rPr>
              <a:t>lacked ‘organisational memory</a:t>
            </a:r>
            <a:r>
              <a:rPr lang="en-GB" sz="1600" dirty="0">
                <a:effectLst/>
                <a:latin typeface="Arial" panose="020B0604020202020204" pitchFamily="34" charset="0"/>
                <a:ea typeface="Calibri" panose="020F0502020204030204" pitchFamily="34" charset="0"/>
                <a:cs typeface="Arial" panose="020B0604020202020204" pitchFamily="34" charset="0"/>
              </a:rPr>
              <a:t>’ – with a very high turnover in senior leadership at Board level.  10 CEOs in 20 years.  </a:t>
            </a:r>
          </a:p>
          <a:p>
            <a:pPr>
              <a:lnSpc>
                <a:spcPct val="107000"/>
              </a:lnSpc>
              <a:spcAft>
                <a:spcPts val="800"/>
              </a:spcAft>
            </a:pPr>
            <a:r>
              <a:rPr lang="en-GB" sz="1600" b="1" dirty="0">
                <a:effectLst/>
                <a:latin typeface="Arial" panose="020B0604020202020204" pitchFamily="34" charset="0"/>
                <a:ea typeface="Calibri" panose="020F0502020204030204" pitchFamily="34" charset="0"/>
                <a:cs typeface="Arial" panose="020B0604020202020204" pitchFamily="34" charset="0"/>
              </a:rPr>
              <a:t>Lack of Governance</a:t>
            </a:r>
            <a:r>
              <a:rPr lang="en-GB" sz="1600" dirty="0">
                <a:effectLst/>
                <a:latin typeface="Arial" panose="020B0604020202020204" pitchFamily="34" charset="0"/>
                <a:ea typeface="Calibri" panose="020F0502020204030204" pitchFamily="34" charset="0"/>
                <a:cs typeface="Arial" panose="020B0604020202020204" pitchFamily="34" charset="0"/>
              </a:rPr>
              <a:t>: There was a long term and consistent lack of adequate investigation into serious events. Many of the internal reviews were done by one profession, not MDT.  </a:t>
            </a:r>
          </a:p>
          <a:p>
            <a:pPr>
              <a:lnSpc>
                <a:spcPct val="107000"/>
              </a:lnSpc>
              <a:spcAft>
                <a:spcPts val="800"/>
              </a:spcAft>
            </a:pPr>
            <a:r>
              <a:rPr lang="en-GB" sz="1600" dirty="0">
                <a:effectLst/>
                <a:latin typeface="Arial" panose="020B0604020202020204" pitchFamily="34" charset="0"/>
                <a:ea typeface="Calibri" panose="020F0502020204030204" pitchFamily="34" charset="0"/>
                <a:cs typeface="Arial" panose="020B0604020202020204" pitchFamily="34" charset="0"/>
              </a:rPr>
              <a:t>Consistently excluded families from investigations.</a:t>
            </a:r>
          </a:p>
          <a:p>
            <a:pPr>
              <a:lnSpc>
                <a:spcPct val="107000"/>
              </a:lnSpc>
              <a:spcAft>
                <a:spcPts val="800"/>
              </a:spcAft>
            </a:pPr>
            <a:r>
              <a:rPr lang="en-GB" sz="1600" dirty="0">
                <a:effectLst/>
                <a:latin typeface="Arial" panose="020B0604020202020204" pitchFamily="34" charset="0"/>
                <a:ea typeface="Calibri" panose="020F0502020204030204" pitchFamily="34" charset="0"/>
                <a:cs typeface="Arial" panose="020B0604020202020204" pitchFamily="34" charset="0"/>
              </a:rPr>
              <a:t>The Trust was also found to have had inadequate risk management and reporting mechanisms, with no root cause analysis. </a:t>
            </a:r>
          </a:p>
          <a:p>
            <a:pPr>
              <a:lnSpc>
                <a:spcPct val="107000"/>
              </a:lnSpc>
              <a:spcAft>
                <a:spcPts val="800"/>
              </a:spcAft>
            </a:pPr>
            <a:r>
              <a:rPr lang="en-US" sz="1600" dirty="0">
                <a:effectLst/>
                <a:latin typeface="Arial" panose="020B0604020202020204" pitchFamily="34" charset="0"/>
                <a:ea typeface="Calibri" panose="020F0502020204030204" pitchFamily="34" charset="0"/>
                <a:cs typeface="Arial" panose="020B0604020202020204" pitchFamily="34" charset="0"/>
              </a:rPr>
              <a:t>incidents that should have triggered a Serious Incident investigation were inappropriately downgraded to an internal investigation methodology known as a </a:t>
            </a:r>
            <a:r>
              <a:rPr lang="en-US" sz="1600" b="1" dirty="0">
                <a:effectLst/>
                <a:latin typeface="Arial" panose="020B0604020202020204" pitchFamily="34" charset="0"/>
                <a:ea typeface="Calibri" panose="020F0502020204030204" pitchFamily="34" charset="0"/>
                <a:cs typeface="Arial" panose="020B0604020202020204" pitchFamily="34" charset="0"/>
              </a:rPr>
              <a:t>High Risk Case Review </a:t>
            </a:r>
            <a:r>
              <a:rPr lang="en-US" sz="1600" dirty="0">
                <a:effectLst/>
                <a:latin typeface="Arial" panose="020B0604020202020204" pitchFamily="34" charset="0"/>
                <a:ea typeface="Calibri" panose="020F0502020204030204" pitchFamily="34" charset="0"/>
                <a:cs typeface="Arial" panose="020B0604020202020204" pitchFamily="34" charset="0"/>
              </a:rPr>
              <a:t>(HRCR), which had the effect of concealing the real prevalence of incidents</a:t>
            </a:r>
          </a:p>
          <a:p>
            <a:pPr>
              <a:lnSpc>
                <a:spcPct val="107000"/>
              </a:lnSpc>
              <a:spcAft>
                <a:spcPts val="800"/>
              </a:spcAft>
            </a:pPr>
            <a:r>
              <a:rPr lang="en-US" sz="1600" dirty="0">
                <a:effectLst/>
                <a:latin typeface="Arial" panose="020B0604020202020204" pitchFamily="34" charset="0"/>
                <a:ea typeface="Calibri" panose="020F0502020204030204" pitchFamily="34" charset="0"/>
                <a:cs typeface="Arial" panose="020B0604020202020204" pitchFamily="34" charset="0"/>
              </a:rPr>
              <a:t>Lack of MDT input into guideline development or audit; lack of updating of guidelines</a:t>
            </a:r>
          </a:p>
          <a:p>
            <a:pPr>
              <a:lnSpc>
                <a:spcPct val="107000"/>
              </a:lnSpc>
              <a:spcAft>
                <a:spcPts val="800"/>
              </a:spcAft>
            </a:pPr>
            <a:r>
              <a:rPr lang="en-US" sz="1600" dirty="0">
                <a:latin typeface="Arial" panose="020B0604020202020204" pitchFamily="34" charset="0"/>
                <a:ea typeface="Calibri" panose="020F0502020204030204" pitchFamily="34" charset="0"/>
                <a:cs typeface="Arial" panose="020B0604020202020204" pitchFamily="34" charset="0"/>
              </a:rPr>
              <a:t>Clique among Supervisors of Midwives, ‘marking own homework’</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Calibri" panose="020F0502020204030204" pitchFamily="34" charset="0"/>
              <a:buChar char="-"/>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2986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A3E6A35-8312-CC19-497B-7C45232D5275}"/>
              </a:ext>
            </a:extLst>
          </p:cNvPr>
          <p:cNvPicPr>
            <a:picLocks noChangeAspect="1"/>
          </p:cNvPicPr>
          <p:nvPr/>
        </p:nvPicPr>
        <p:blipFill>
          <a:blip r:embed="rId2"/>
          <a:srcRect/>
          <a:stretch/>
        </p:blipFill>
        <p:spPr>
          <a:xfrm>
            <a:off x="0" y="0"/>
            <a:ext cx="9144000" cy="6858000"/>
          </a:xfrm>
          <a:prstGeom prst="rect">
            <a:avLst/>
          </a:prstGeom>
        </p:spPr>
      </p:pic>
      <p:sp>
        <p:nvSpPr>
          <p:cNvPr id="9" name="Title 1">
            <a:extLst>
              <a:ext uri="{FF2B5EF4-FFF2-40B4-BE49-F238E27FC236}">
                <a16:creationId xmlns:a16="http://schemas.microsoft.com/office/drawing/2014/main" id="{83FC3CCD-EE44-9743-8BB9-DD506FB341F4}"/>
              </a:ext>
            </a:extLst>
          </p:cNvPr>
          <p:cNvSpPr txBox="1">
            <a:spLocks/>
          </p:cNvSpPr>
          <p:nvPr/>
        </p:nvSpPr>
        <p:spPr>
          <a:xfrm>
            <a:off x="950360" y="1518903"/>
            <a:ext cx="7315200" cy="3268853"/>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07000"/>
              </a:lnSpc>
              <a:spcBef>
                <a:spcPct val="0"/>
              </a:spcBef>
              <a:spcAft>
                <a:spcPts val="80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2" name="TextBox 1">
            <a:extLst>
              <a:ext uri="{FF2B5EF4-FFF2-40B4-BE49-F238E27FC236}">
                <a16:creationId xmlns:a16="http://schemas.microsoft.com/office/drawing/2014/main" id="{E505926B-5C1F-4485-8232-CA8A7C38352B}"/>
              </a:ext>
            </a:extLst>
          </p:cNvPr>
          <p:cNvSpPr txBox="1"/>
          <p:nvPr/>
        </p:nvSpPr>
        <p:spPr>
          <a:xfrm>
            <a:off x="628650" y="1443841"/>
            <a:ext cx="7992836" cy="470898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effectLst/>
                <a:uLnTx/>
                <a:uFillTx/>
                <a:latin typeface="Arial" panose="020B0604020202020204" pitchFamily="34" charset="0"/>
                <a:cs typeface="Arial" panose="020B0604020202020204" pitchFamily="34" charset="0"/>
              </a:rPr>
              <a:t>‘</a:t>
            </a:r>
            <a:r>
              <a:rPr kumimoji="0" lang="en-GB" sz="2000" b="0" i="1" u="none" strike="noStrike" kern="1200" cap="none" spc="0" normalizeH="0" baseline="0" noProof="0" dirty="0">
                <a:ln>
                  <a:noFill/>
                </a:ln>
                <a:effectLst/>
                <a:uLnTx/>
                <a:uFillTx/>
                <a:latin typeface="Arial" panose="020B0604020202020204" pitchFamily="34" charset="0"/>
                <a:cs typeface="Arial" panose="020B0604020202020204" pitchFamily="34" charset="0"/>
              </a:rPr>
              <a:t>The Republic of maternity, where, often, the maternity service seemed to consume its own smoke and didn’t like having oversight from the corporate team’ (p12)</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1"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effectLst/>
                <a:uLnTx/>
                <a:uFillTx/>
                <a:latin typeface="Arial" panose="020B0604020202020204" pitchFamily="34" charset="0"/>
                <a:cs typeface="Arial" panose="020B0604020202020204" pitchFamily="34" charset="0"/>
              </a:rPr>
              <a:t>‘reviews of serious incidents seemed to take a long, long time to happen and there was an impression of evasiveness around how the learning from those reviews was shared’ (p12)</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1"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effectLst/>
                <a:uLnTx/>
                <a:uFillTx/>
                <a:latin typeface="Arial" panose="020B0604020202020204" pitchFamily="34" charset="0"/>
                <a:cs typeface="Arial" panose="020B0604020202020204" pitchFamily="34" charset="0"/>
              </a:rPr>
              <a:t>‘practice wasn’t evidence based but there was nobody qualified, competent or capable to update guidelines or to even write guidelines’ (p48)</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1"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effectLst/>
                <a:uLnTx/>
                <a:uFillTx/>
                <a:latin typeface="Arial" panose="020B0604020202020204" pitchFamily="34" charset="0"/>
                <a:cs typeface="Arial" panose="020B0604020202020204" pitchFamily="34" charset="0"/>
              </a:rPr>
              <a:t>It [the RCOG review] was presented to us, I think, by </a:t>
            </a:r>
            <a:r>
              <a:rPr kumimoji="0" lang="en-GB" sz="2000" b="0" i="1" u="none" strike="noStrike" kern="1200" cap="none" spc="0" normalizeH="0" baseline="0" noProof="0" dirty="0" err="1">
                <a:ln>
                  <a:noFill/>
                </a:ln>
                <a:effectLst/>
                <a:uLnTx/>
                <a:uFillTx/>
                <a:latin typeface="Arial" panose="020B0604020202020204" pitchFamily="34" charset="0"/>
                <a:cs typeface="Arial" panose="020B0604020202020204" pitchFamily="34" charset="0"/>
              </a:rPr>
              <a:t>SaTH</a:t>
            </a:r>
            <a:r>
              <a:rPr kumimoji="0" lang="en-GB" sz="2000" b="0" i="1" u="none" strike="noStrike" kern="1200" cap="none" spc="0" normalizeH="0" baseline="0" noProof="0" dirty="0">
                <a:ln>
                  <a:noFill/>
                </a:ln>
                <a:effectLst/>
                <a:uLnTx/>
                <a:uFillTx/>
                <a:latin typeface="Arial" panose="020B0604020202020204" pitchFamily="34" charset="0"/>
                <a:cs typeface="Arial" panose="020B0604020202020204" pitchFamily="34" charset="0"/>
              </a:rPr>
              <a:t> as being more positive than it actually was. It was kind of oh well, the RCOG think we’re OK’ (p186) </a:t>
            </a:r>
          </a:p>
        </p:txBody>
      </p:sp>
      <p:sp>
        <p:nvSpPr>
          <p:cNvPr id="10" name="Title 1">
            <a:extLst>
              <a:ext uri="{FF2B5EF4-FFF2-40B4-BE49-F238E27FC236}">
                <a16:creationId xmlns:a16="http://schemas.microsoft.com/office/drawing/2014/main" id="{4E7F4F2F-4D3E-C595-EDBE-A325DE4E2044}"/>
              </a:ext>
            </a:extLst>
          </p:cNvPr>
          <p:cNvSpPr txBox="1">
            <a:spLocks/>
          </p:cNvSpPr>
          <p:nvPr/>
        </p:nvSpPr>
        <p:spPr>
          <a:xfrm>
            <a:off x="628650" y="327595"/>
            <a:ext cx="8115300" cy="1078715"/>
          </a:xfrm>
          <a:prstGeom prst="rect">
            <a:avLst/>
          </a:prstGeom>
          <a:ln>
            <a:noFill/>
          </a:ln>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A63589"/>
                </a:solidFill>
                <a:effectLst/>
                <a:uLnTx/>
                <a:uFillTx/>
                <a:latin typeface="Arial" panose="020B0604020202020204" pitchFamily="34" charset="0"/>
                <a:ea typeface="+mj-ea"/>
                <a:cs typeface="Arial" panose="020B0604020202020204" pitchFamily="34" charset="0"/>
              </a:rPr>
              <a:t>Key issue 1: Lack of governance – direct quotes from staff</a:t>
            </a:r>
          </a:p>
        </p:txBody>
      </p:sp>
    </p:spTree>
    <p:extLst>
      <p:ext uri="{BB962C8B-B14F-4D97-AF65-F5344CB8AC3E}">
        <p14:creationId xmlns:p14="http://schemas.microsoft.com/office/powerpoint/2010/main" val="22593495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117578-EC3C-6FE3-673C-3D65351F2200}"/>
              </a:ext>
            </a:extLst>
          </p:cNvPr>
          <p:cNvPicPr>
            <a:picLocks noChangeAspect="1"/>
          </p:cNvPicPr>
          <p:nvPr/>
        </p:nvPicPr>
        <p:blipFill>
          <a:blip r:embed="rId3"/>
          <a:srcRect/>
          <a:stretch/>
        </p:blipFill>
        <p:spPr>
          <a:xfrm>
            <a:off x="0" y="0"/>
            <a:ext cx="9144000" cy="6858000"/>
          </a:xfrm>
          <a:prstGeom prst="rect">
            <a:avLst/>
          </a:prstGeom>
        </p:spPr>
      </p:pic>
      <p:sp>
        <p:nvSpPr>
          <p:cNvPr id="2" name="Title 1">
            <a:extLst>
              <a:ext uri="{FF2B5EF4-FFF2-40B4-BE49-F238E27FC236}">
                <a16:creationId xmlns:a16="http://schemas.microsoft.com/office/drawing/2014/main" id="{68CB7D5B-A483-1444-A4B3-F181A1F9A490}"/>
              </a:ext>
            </a:extLst>
          </p:cNvPr>
          <p:cNvSpPr>
            <a:spLocks noGrp="1"/>
          </p:cNvSpPr>
          <p:nvPr>
            <p:ph type="title"/>
          </p:nvPr>
        </p:nvSpPr>
        <p:spPr>
          <a:xfrm>
            <a:off x="628650" y="365126"/>
            <a:ext cx="7886700" cy="898595"/>
          </a:xfrm>
          <a:ln>
            <a:noFill/>
          </a:ln>
        </p:spPr>
        <p:txBody>
          <a:bodyPr>
            <a:normAutofit/>
          </a:bodyPr>
          <a:lstStyle/>
          <a:p>
            <a:r>
              <a:rPr lang="en-US" sz="2800" b="1" dirty="0">
                <a:solidFill>
                  <a:schemeClr val="accent2"/>
                </a:solidFill>
                <a:latin typeface="Arial" panose="020B0604020202020204" pitchFamily="34" charset="0"/>
                <a:cs typeface="Arial" panose="020B0604020202020204" pitchFamily="34" charset="0"/>
              </a:rPr>
              <a:t>Key issue 2: Significant, chronic staff shortages</a:t>
            </a:r>
          </a:p>
        </p:txBody>
      </p:sp>
      <p:sp>
        <p:nvSpPr>
          <p:cNvPr id="4" name="Content Placeholder 3">
            <a:extLst>
              <a:ext uri="{FF2B5EF4-FFF2-40B4-BE49-F238E27FC236}">
                <a16:creationId xmlns:a16="http://schemas.microsoft.com/office/drawing/2014/main" id="{D4CE1FA0-AD79-4EF2-9A8F-D9F79B761CEF}"/>
              </a:ext>
            </a:extLst>
          </p:cNvPr>
          <p:cNvSpPr>
            <a:spLocks noGrp="1"/>
          </p:cNvSpPr>
          <p:nvPr>
            <p:ph idx="1"/>
          </p:nvPr>
        </p:nvSpPr>
        <p:spPr>
          <a:xfrm>
            <a:off x="721117" y="1479478"/>
            <a:ext cx="7886700" cy="4913242"/>
          </a:xfrm>
        </p:spPr>
        <p:txBody>
          <a:bodyPr>
            <a:normAutofit lnSpcReduction="10000"/>
          </a:bodyPr>
          <a:lstStyle/>
          <a:p>
            <a:pPr lvl="0">
              <a:lnSpc>
                <a:spcPct val="107000"/>
              </a:lnSpc>
            </a:pPr>
            <a:r>
              <a:rPr lang="en-US" sz="1600" dirty="0">
                <a:latin typeface="Arial" panose="020B0604020202020204" pitchFamily="34" charset="0"/>
                <a:ea typeface="Calibri" panose="020F0502020204030204" pitchFamily="34" charset="0"/>
                <a:cs typeface="Arial" panose="020B0604020202020204" pitchFamily="34" charset="0"/>
              </a:rPr>
              <a:t>T</a:t>
            </a:r>
            <a:r>
              <a:rPr lang="en-US" sz="1600" dirty="0">
                <a:effectLst/>
                <a:latin typeface="Arial" panose="020B0604020202020204" pitchFamily="34" charset="0"/>
                <a:ea typeface="Calibri" panose="020F0502020204030204" pitchFamily="34" charset="0"/>
                <a:cs typeface="Arial" panose="020B0604020202020204" pitchFamily="34" charset="0"/>
              </a:rPr>
              <a:t>he </a:t>
            </a:r>
            <a:r>
              <a:rPr lang="en-US" sz="1600" b="1" dirty="0">
                <a:effectLst/>
                <a:latin typeface="Arial" panose="020B0604020202020204" pitchFamily="34" charset="0"/>
                <a:ea typeface="Calibri" panose="020F0502020204030204" pitchFamily="34" charset="0"/>
                <a:cs typeface="Arial" panose="020B0604020202020204" pitchFamily="34" charset="0"/>
              </a:rPr>
              <a:t>shortage of consultants </a:t>
            </a:r>
            <a:r>
              <a:rPr lang="en-US" sz="1600" dirty="0">
                <a:effectLst/>
                <a:latin typeface="Arial" panose="020B0604020202020204" pitchFamily="34" charset="0"/>
                <a:ea typeface="Calibri" panose="020F0502020204030204" pitchFamily="34" charset="0"/>
                <a:cs typeface="Arial" panose="020B0604020202020204" pitchFamily="34" charset="0"/>
              </a:rPr>
              <a:t>meant that midwives wishing to escalate concerns found it difficult to obtain a timely obstetric review and resulted in delays to the instigation of appropriate medical management</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lvl="0">
              <a:lnSpc>
                <a:spcPct val="107000"/>
              </a:lnSpc>
            </a:pPr>
            <a:r>
              <a:rPr lang="en-US" sz="1600" dirty="0">
                <a:latin typeface="Arial" panose="020B0604020202020204" pitchFamily="34" charset="0"/>
                <a:ea typeface="Calibri" panose="020F0502020204030204" pitchFamily="34" charset="0"/>
                <a:cs typeface="Arial" panose="020B0604020202020204" pitchFamily="34" charset="0"/>
              </a:rPr>
              <a:t>S</a:t>
            </a:r>
            <a:r>
              <a:rPr lang="en-US" sz="1600" dirty="0">
                <a:effectLst/>
                <a:latin typeface="Arial" panose="020B0604020202020204" pitchFamily="34" charset="0"/>
                <a:ea typeface="Calibri" panose="020F0502020204030204" pitchFamily="34" charset="0"/>
                <a:cs typeface="Arial" panose="020B0604020202020204" pitchFamily="34" charset="0"/>
              </a:rPr>
              <a:t>hortages of </a:t>
            </a:r>
            <a:r>
              <a:rPr lang="en-US" sz="1600" b="1" dirty="0">
                <a:effectLst/>
                <a:latin typeface="Arial" panose="020B0604020202020204" pitchFamily="34" charset="0"/>
                <a:ea typeface="Calibri" panose="020F0502020204030204" pitchFamily="34" charset="0"/>
                <a:cs typeface="Arial" panose="020B0604020202020204" pitchFamily="34" charset="0"/>
              </a:rPr>
              <a:t>obstetric </a:t>
            </a:r>
            <a:r>
              <a:rPr lang="en-US" sz="1600" b="1" dirty="0" err="1">
                <a:effectLst/>
                <a:latin typeface="Arial" panose="020B0604020202020204" pitchFamily="34" charset="0"/>
                <a:ea typeface="Calibri" panose="020F0502020204030204" pitchFamily="34" charset="0"/>
                <a:cs typeface="Arial" panose="020B0604020202020204" pitchFamily="34" charset="0"/>
              </a:rPr>
              <a:t>anaeshetists</a:t>
            </a:r>
            <a:r>
              <a:rPr lang="en-US" sz="1600" b="1" dirty="0">
                <a:effectLst/>
                <a:latin typeface="Arial" panose="020B0604020202020204" pitchFamily="34" charset="0"/>
                <a:ea typeface="Calibri" panose="020F0502020204030204" pitchFamily="34" charset="0"/>
                <a:cs typeface="Arial" panose="020B0604020202020204" pitchFamily="34" charset="0"/>
              </a:rPr>
              <a:t> </a:t>
            </a:r>
            <a:r>
              <a:rPr lang="en-US" sz="1600" dirty="0">
                <a:effectLst/>
                <a:latin typeface="Arial" panose="020B0604020202020204" pitchFamily="34" charset="0"/>
                <a:ea typeface="Calibri" panose="020F0502020204030204" pitchFamily="34" charset="0"/>
                <a:cs typeface="Arial" panose="020B0604020202020204" pitchFamily="34" charset="0"/>
              </a:rPr>
              <a:t>meant that women at risk of complications were not reviewed in a timely way by </a:t>
            </a:r>
            <a:r>
              <a:rPr lang="en-US" sz="1600" dirty="0" err="1">
                <a:effectLst/>
                <a:latin typeface="Arial" panose="020B0604020202020204" pitchFamily="34" charset="0"/>
                <a:ea typeface="Calibri" panose="020F0502020204030204" pitchFamily="34" charset="0"/>
                <a:cs typeface="Arial" panose="020B0604020202020204" pitchFamily="34" charset="0"/>
              </a:rPr>
              <a:t>anaesthetists</a:t>
            </a:r>
            <a:r>
              <a:rPr lang="en-US" sz="1600" dirty="0">
                <a:effectLst/>
                <a:latin typeface="Arial" panose="020B0604020202020204" pitchFamily="34" charset="0"/>
                <a:ea typeface="Calibri" panose="020F0502020204030204" pitchFamily="34" charset="0"/>
                <a:cs typeface="Arial" panose="020B0604020202020204" pitchFamily="34" charset="0"/>
              </a:rPr>
              <a:t>, leading to </a:t>
            </a:r>
            <a:r>
              <a:rPr lang="en-US" sz="1600" dirty="0" err="1">
                <a:effectLst/>
                <a:latin typeface="Arial" panose="020B0604020202020204" pitchFamily="34" charset="0"/>
                <a:ea typeface="Calibri" panose="020F0502020204030204" pitchFamily="34" charset="0"/>
                <a:cs typeface="Arial" panose="020B0604020202020204" pitchFamily="34" charset="0"/>
              </a:rPr>
              <a:t>anaesthetists</a:t>
            </a:r>
            <a:r>
              <a:rPr lang="en-US" sz="1600" dirty="0">
                <a:effectLst/>
                <a:latin typeface="Arial" panose="020B0604020202020204" pitchFamily="34" charset="0"/>
                <a:ea typeface="Calibri" panose="020F0502020204030204" pitchFamily="34" charset="0"/>
                <a:cs typeface="Arial" panose="020B0604020202020204" pitchFamily="34" charset="0"/>
              </a:rPr>
              <a:t> needing to respond to significant acute </a:t>
            </a:r>
            <a:r>
              <a:rPr lang="en-US" sz="1600" dirty="0" err="1">
                <a:effectLst/>
                <a:latin typeface="Arial" panose="020B0604020202020204" pitchFamily="34" charset="0"/>
                <a:ea typeface="Calibri" panose="020F0502020204030204" pitchFamily="34" charset="0"/>
                <a:cs typeface="Arial" panose="020B0604020202020204" pitchFamily="34" charset="0"/>
              </a:rPr>
              <a:t>ermergencies</a:t>
            </a:r>
            <a:r>
              <a:rPr lang="en-US" sz="1600" dirty="0">
                <a:effectLst/>
                <a:latin typeface="Arial" panose="020B0604020202020204" pitchFamily="34" charset="0"/>
                <a:ea typeface="Calibri" panose="020F0502020204030204" pitchFamily="34" charset="0"/>
                <a:cs typeface="Arial" panose="020B0604020202020204" pitchFamily="34" charset="0"/>
              </a:rPr>
              <a:t> with no preparation.  There were also delays for women accessing epidural analgesia in </a:t>
            </a:r>
            <a:r>
              <a:rPr lang="en-US" sz="1600" dirty="0" err="1">
                <a:effectLst/>
                <a:latin typeface="Arial" panose="020B0604020202020204" pitchFamily="34" charset="0"/>
                <a:ea typeface="Calibri" panose="020F0502020204030204" pitchFamily="34" charset="0"/>
                <a:cs typeface="Arial" panose="020B0604020202020204" pitchFamily="34" charset="0"/>
              </a:rPr>
              <a:t>labour</a:t>
            </a:r>
            <a:r>
              <a:rPr lang="en-US" sz="1600" dirty="0">
                <a:effectLst/>
                <a:latin typeface="Arial" panose="020B0604020202020204" pitchFamily="34" charset="0"/>
                <a:ea typeface="Calibri" panose="020F0502020204030204" pitchFamily="34" charset="0"/>
                <a:cs typeface="Arial" panose="020B0604020202020204" pitchFamily="34" charset="0"/>
              </a:rPr>
              <a:t> and being transferred to theatre, due to a lack of </a:t>
            </a:r>
            <a:r>
              <a:rPr lang="en-US" sz="1600" dirty="0" err="1">
                <a:effectLst/>
                <a:latin typeface="Arial" panose="020B0604020202020204" pitchFamily="34" charset="0"/>
                <a:ea typeface="Calibri" panose="020F0502020204030204" pitchFamily="34" charset="0"/>
                <a:cs typeface="Arial" panose="020B0604020202020204" pitchFamily="34" charset="0"/>
              </a:rPr>
              <a:t>anaesthetic</a:t>
            </a:r>
            <a:r>
              <a:rPr lang="en-US" sz="1600" dirty="0">
                <a:effectLst/>
                <a:latin typeface="Arial" panose="020B0604020202020204" pitchFamily="34" charset="0"/>
                <a:ea typeface="Calibri" panose="020F0502020204030204" pitchFamily="34" charset="0"/>
                <a:cs typeface="Arial" panose="020B0604020202020204" pitchFamily="34" charset="0"/>
              </a:rPr>
              <a:t> cover.</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lvl="0">
              <a:lnSpc>
                <a:spcPct val="107000"/>
              </a:lnSpc>
            </a:pPr>
            <a:r>
              <a:rPr lang="en-US" sz="1600" dirty="0">
                <a:latin typeface="Arial" panose="020B0604020202020204" pitchFamily="34" charset="0"/>
                <a:ea typeface="Calibri" panose="020F0502020204030204" pitchFamily="34" charset="0"/>
                <a:cs typeface="Arial" panose="020B0604020202020204" pitchFamily="34" charset="0"/>
              </a:rPr>
              <a:t>S</a:t>
            </a:r>
            <a:r>
              <a:rPr lang="en-US" sz="1600" dirty="0">
                <a:effectLst/>
                <a:latin typeface="Arial" panose="020B0604020202020204" pitchFamily="34" charset="0"/>
                <a:ea typeface="Calibri" panose="020F0502020204030204" pitchFamily="34" charset="0"/>
                <a:cs typeface="Arial" panose="020B0604020202020204" pitchFamily="34" charset="0"/>
              </a:rPr>
              <a:t>hortages of </a:t>
            </a:r>
            <a:r>
              <a:rPr lang="en-US" sz="1600" b="1" dirty="0">
                <a:effectLst/>
                <a:latin typeface="Arial" panose="020B0604020202020204" pitchFamily="34" charset="0"/>
                <a:ea typeface="Calibri" panose="020F0502020204030204" pitchFamily="34" charset="0"/>
                <a:cs typeface="Arial" panose="020B0604020202020204" pitchFamily="34" charset="0"/>
              </a:rPr>
              <a:t>midwives</a:t>
            </a:r>
            <a:r>
              <a:rPr lang="en-US" sz="1600" dirty="0">
                <a:effectLst/>
                <a:latin typeface="Arial" panose="020B0604020202020204" pitchFamily="34" charset="0"/>
                <a:ea typeface="Calibri" panose="020F0502020204030204" pitchFamily="34" charset="0"/>
                <a:cs typeface="Arial" panose="020B0604020202020204" pitchFamily="34" charset="0"/>
              </a:rPr>
              <a:t> resulted in the </a:t>
            </a:r>
            <a:r>
              <a:rPr lang="en-US" sz="1600" b="1" dirty="0" err="1">
                <a:effectLst/>
                <a:latin typeface="Arial" panose="020B0604020202020204" pitchFamily="34" charset="0"/>
                <a:ea typeface="Calibri" panose="020F0502020204030204" pitchFamily="34" charset="0"/>
                <a:cs typeface="Arial" panose="020B0604020202020204" pitchFamily="34" charset="0"/>
              </a:rPr>
              <a:t>labour</a:t>
            </a:r>
            <a:r>
              <a:rPr lang="en-US" sz="1600" b="1" dirty="0">
                <a:effectLst/>
                <a:latin typeface="Arial" panose="020B0604020202020204" pitchFamily="34" charset="0"/>
                <a:ea typeface="Calibri" panose="020F0502020204030204" pitchFamily="34" charset="0"/>
                <a:cs typeface="Arial" panose="020B0604020202020204" pitchFamily="34" charset="0"/>
              </a:rPr>
              <a:t> ward coordinator role only being supernumerary for 50% of the time.</a:t>
            </a:r>
            <a:r>
              <a:rPr lang="en-US" sz="1600" dirty="0">
                <a:effectLst/>
                <a:latin typeface="Arial" panose="020B0604020202020204" pitchFamily="34" charset="0"/>
                <a:ea typeface="Calibri" panose="020F0502020204030204" pitchFamily="34" charset="0"/>
                <a:cs typeface="Arial" panose="020B0604020202020204" pitchFamily="34" charset="0"/>
              </a:rPr>
              <a:t> The fact that the coordinators had women under their own care for whom they were responsible, limited their ability to support junior midwives and doctors and to maintain a ‘bird’s eye’ view of the </a:t>
            </a:r>
            <a:r>
              <a:rPr lang="en-US" sz="1600" dirty="0" err="1">
                <a:effectLst/>
                <a:latin typeface="Arial" panose="020B0604020202020204" pitchFamily="34" charset="0"/>
                <a:ea typeface="Calibri" panose="020F0502020204030204" pitchFamily="34" charset="0"/>
                <a:cs typeface="Arial" panose="020B0604020202020204" pitchFamily="34" charset="0"/>
              </a:rPr>
              <a:t>labour</a:t>
            </a:r>
            <a:r>
              <a:rPr lang="en-US" sz="1600" dirty="0">
                <a:effectLst/>
                <a:latin typeface="Arial" panose="020B0604020202020204" pitchFamily="34" charset="0"/>
                <a:ea typeface="Calibri" panose="020F0502020204030204" pitchFamily="34" charset="0"/>
                <a:cs typeface="Arial" panose="020B0604020202020204" pitchFamily="34" charset="0"/>
              </a:rPr>
              <a:t> ward.</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lvl="0">
              <a:lnSpc>
                <a:spcPct val="107000"/>
              </a:lnSpc>
              <a:spcAft>
                <a:spcPts val="800"/>
              </a:spcAft>
            </a:pPr>
            <a:r>
              <a:rPr lang="en-US" sz="1600" dirty="0">
                <a:latin typeface="Arial" panose="020B0604020202020204" pitchFamily="34" charset="0"/>
                <a:ea typeface="Calibri" panose="020F0502020204030204" pitchFamily="34" charset="0"/>
                <a:cs typeface="Arial" panose="020B0604020202020204" pitchFamily="34" charset="0"/>
              </a:rPr>
              <a:t>L</a:t>
            </a:r>
            <a:r>
              <a:rPr lang="en-US" sz="1600" dirty="0">
                <a:effectLst/>
                <a:latin typeface="Arial" panose="020B0604020202020204" pitchFamily="34" charset="0"/>
                <a:ea typeface="Calibri" panose="020F0502020204030204" pitchFamily="34" charset="0"/>
                <a:cs typeface="Arial" panose="020B0604020202020204" pitchFamily="34" charset="0"/>
              </a:rPr>
              <a:t>abour ward managers and lead midwives had unmanageable workloads, leading to key issues being overlooked.</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lvl="0">
              <a:lnSpc>
                <a:spcPct val="107000"/>
              </a:lnSpc>
              <a:spcAft>
                <a:spcPts val="800"/>
              </a:spcAft>
            </a:pPr>
            <a:r>
              <a:rPr lang="en-US" sz="1600" b="1" dirty="0">
                <a:effectLst/>
                <a:latin typeface="Arial" panose="020B0604020202020204" pitchFamily="34" charset="0"/>
                <a:ea typeface="Calibri" panose="020F0502020204030204" pitchFamily="34" charset="0"/>
                <a:cs typeface="Arial" panose="020B0604020202020204" pitchFamily="34" charset="0"/>
              </a:rPr>
              <a:t>Midwives working in the midwife led units and postnatal wards were frequently ‘pulled’ </a:t>
            </a:r>
            <a:r>
              <a:rPr lang="en-US" sz="1600" dirty="0">
                <a:effectLst/>
                <a:latin typeface="Arial" panose="020B0604020202020204" pitchFamily="34" charset="0"/>
                <a:ea typeface="Calibri" panose="020F0502020204030204" pitchFamily="34" charset="0"/>
                <a:cs typeface="Arial" panose="020B0604020202020204" pitchFamily="34" charset="0"/>
              </a:rPr>
              <a:t>to cover the short staffed </a:t>
            </a:r>
            <a:r>
              <a:rPr lang="en-US" sz="1600" dirty="0" err="1">
                <a:effectLst/>
                <a:latin typeface="Arial" panose="020B0604020202020204" pitchFamily="34" charset="0"/>
                <a:ea typeface="Calibri" panose="020F0502020204030204" pitchFamily="34" charset="0"/>
                <a:cs typeface="Arial" panose="020B0604020202020204" pitchFamily="34" charset="0"/>
              </a:rPr>
              <a:t>labour</a:t>
            </a:r>
            <a:r>
              <a:rPr lang="en-US" sz="1600" dirty="0">
                <a:effectLst/>
                <a:latin typeface="Arial" panose="020B0604020202020204" pitchFamily="34" charset="0"/>
                <a:ea typeface="Calibri" panose="020F0502020204030204" pitchFamily="34" charset="0"/>
                <a:cs typeface="Arial" panose="020B0604020202020204" pitchFamily="34" charset="0"/>
              </a:rPr>
              <a:t> ward, leading to gaps in staffing in these areas.</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1174004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200870-4B1F-CB70-5658-4D910FF7C7B2}"/>
              </a:ext>
            </a:extLst>
          </p:cNvPr>
          <p:cNvPicPr>
            <a:picLocks noChangeAspect="1"/>
          </p:cNvPicPr>
          <p:nvPr/>
        </p:nvPicPr>
        <p:blipFill>
          <a:blip r:embed="rId2"/>
          <a:srcRect/>
          <a:stretch/>
        </p:blipFill>
        <p:spPr>
          <a:xfrm>
            <a:off x="0" y="0"/>
            <a:ext cx="9144000" cy="6858000"/>
          </a:xfrm>
          <a:prstGeom prst="rect">
            <a:avLst/>
          </a:prstGeom>
        </p:spPr>
      </p:pic>
      <p:sp>
        <p:nvSpPr>
          <p:cNvPr id="9" name="Title 1">
            <a:extLst>
              <a:ext uri="{FF2B5EF4-FFF2-40B4-BE49-F238E27FC236}">
                <a16:creationId xmlns:a16="http://schemas.microsoft.com/office/drawing/2014/main" id="{83FC3CCD-EE44-9743-8BB9-DD506FB341F4}"/>
              </a:ext>
            </a:extLst>
          </p:cNvPr>
          <p:cNvSpPr txBox="1">
            <a:spLocks/>
          </p:cNvSpPr>
          <p:nvPr/>
        </p:nvSpPr>
        <p:spPr>
          <a:xfrm>
            <a:off x="950360" y="1518903"/>
            <a:ext cx="7315200" cy="3268853"/>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07000"/>
              </a:lnSpc>
              <a:spcBef>
                <a:spcPct val="0"/>
              </a:spcBef>
              <a:spcAft>
                <a:spcPts val="80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2" name="TextBox 1">
            <a:extLst>
              <a:ext uri="{FF2B5EF4-FFF2-40B4-BE49-F238E27FC236}">
                <a16:creationId xmlns:a16="http://schemas.microsoft.com/office/drawing/2014/main" id="{E505926B-5C1F-4485-8232-CA8A7C38352B}"/>
              </a:ext>
            </a:extLst>
          </p:cNvPr>
          <p:cNvSpPr txBox="1"/>
          <p:nvPr/>
        </p:nvSpPr>
        <p:spPr>
          <a:xfrm>
            <a:off x="950360" y="1658454"/>
            <a:ext cx="7701271" cy="424731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a:t>
            </a:r>
            <a:r>
              <a:rPr kumimoji="0" lang="en-GB" sz="1800" b="0" i="1" u="none" strike="noStrike" kern="1200" cap="none" spc="0" normalizeH="0" baseline="0" noProof="0" dirty="0">
                <a:ln>
                  <a:noFill/>
                </a:ln>
                <a:effectLst/>
                <a:uLnTx/>
                <a:uFillTx/>
                <a:latin typeface="Arial" panose="020B0604020202020204" pitchFamily="34" charset="0"/>
                <a:cs typeface="Arial" panose="020B0604020202020204" pitchFamily="34" charset="0"/>
              </a:rPr>
              <a:t>it was really clear just how difficult it was to sustain a safe level of cover’ (p187)</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effectLst/>
                <a:uLnTx/>
                <a:uFillTx/>
                <a:latin typeface="Arial" panose="020B0604020202020204" pitchFamily="34" charset="0"/>
                <a:cs typeface="Arial" panose="020B0604020202020204" pitchFamily="34" charset="0"/>
              </a:rPr>
              <a:t>‘I asked for a </a:t>
            </a:r>
            <a:r>
              <a:rPr kumimoji="0" lang="en-GB" sz="1800" b="0" i="1" u="none" strike="noStrike" kern="1200" cap="none" spc="0" normalizeH="0" baseline="0" noProof="0" dirty="0" err="1">
                <a:ln>
                  <a:noFill/>
                </a:ln>
                <a:effectLst/>
                <a:uLnTx/>
                <a:uFillTx/>
                <a:latin typeface="Arial" panose="020B0604020202020204" pitchFamily="34" charset="0"/>
                <a:cs typeface="Arial" panose="020B0604020202020204" pitchFamily="34" charset="0"/>
              </a:rPr>
              <a:t>Birthrate</a:t>
            </a:r>
            <a:r>
              <a:rPr kumimoji="0" lang="en-GB" sz="1800" b="0" i="1" u="none" strike="noStrike" kern="1200" cap="none" spc="0" normalizeH="0" baseline="0" noProof="0" dirty="0">
                <a:ln>
                  <a:noFill/>
                </a:ln>
                <a:effectLst/>
                <a:uLnTx/>
                <a:uFillTx/>
                <a:latin typeface="Arial" panose="020B0604020202020204" pitchFamily="34" charset="0"/>
                <a:cs typeface="Arial" panose="020B0604020202020204" pitchFamily="34" charset="0"/>
              </a:rPr>
              <a:t> plus review…which, surprise, surprise, really showed everything that we’d felt – deficit of 30 whole time (posts)’ (p187)</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effectLst/>
                <a:uLnTx/>
                <a:uFillTx/>
                <a:latin typeface="Arial" panose="020B0604020202020204" pitchFamily="34" charset="0"/>
                <a:cs typeface="Arial" panose="020B0604020202020204" pitchFamily="34" charset="0"/>
              </a:rPr>
              <a:t>…the midwives, they were obviously short-staffed…the shift leaders was constantly having a patient…’ (p187)</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effectLst/>
                <a:uLnTx/>
                <a:uFillTx/>
                <a:latin typeface="Arial" panose="020B0604020202020204" pitchFamily="34" charset="0"/>
                <a:cs typeface="Arial" panose="020B0604020202020204" pitchFamily="34" charset="0"/>
              </a:rPr>
              <a:t>‘it was scary, it was a system issue, as in this lady need to go and we can’t get her, she can’t go, there aren’t enough midwives, you know’ (p187)</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effectLst/>
                <a:uLnTx/>
                <a:uFillTx/>
                <a:latin typeface="Arial" panose="020B0604020202020204" pitchFamily="34" charset="0"/>
                <a:cs typeface="Arial" panose="020B0604020202020204" pitchFamily="34" charset="0"/>
              </a:rPr>
              <a:t>‘Nobody went out at any time wanting to harm anybody, it’s just we didn’t have the training and we didn’t have the staff and that’s how it was, unfortunately and we didn’t know any different’ (p187)</a:t>
            </a:r>
          </a:p>
        </p:txBody>
      </p:sp>
      <p:sp>
        <p:nvSpPr>
          <p:cNvPr id="10" name="TextBox 9">
            <a:extLst>
              <a:ext uri="{FF2B5EF4-FFF2-40B4-BE49-F238E27FC236}">
                <a16:creationId xmlns:a16="http://schemas.microsoft.com/office/drawing/2014/main" id="{452B4B9E-9A34-9A0D-5389-235627AF9C81}"/>
              </a:ext>
            </a:extLst>
          </p:cNvPr>
          <p:cNvSpPr txBox="1"/>
          <p:nvPr/>
        </p:nvSpPr>
        <p:spPr>
          <a:xfrm>
            <a:off x="774474" y="209462"/>
            <a:ext cx="8102398" cy="867930"/>
          </a:xfrm>
          <a:prstGeom prst="rect">
            <a:avLst/>
          </a:prstGeom>
          <a:noFill/>
        </p:spPr>
        <p:txBody>
          <a:bodyPr wrap="square">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A63589"/>
                </a:solidFill>
                <a:effectLst/>
                <a:uLnTx/>
                <a:uFillTx/>
                <a:latin typeface="Arial" panose="020B0604020202020204" pitchFamily="34" charset="0"/>
                <a:ea typeface="+mj-ea"/>
                <a:cs typeface="Arial" panose="020B0604020202020204" pitchFamily="34" charset="0"/>
              </a:rPr>
              <a:t>Key issue 2: Significant, chronic staff shortages</a:t>
            </a:r>
          </a:p>
        </p:txBody>
      </p:sp>
    </p:spTree>
    <p:extLst>
      <p:ext uri="{BB962C8B-B14F-4D97-AF65-F5344CB8AC3E}">
        <p14:creationId xmlns:p14="http://schemas.microsoft.com/office/powerpoint/2010/main" val="19740470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4A2FA5B-5D84-36D1-4701-992B5F0E697B}"/>
              </a:ext>
            </a:extLst>
          </p:cNvPr>
          <p:cNvPicPr>
            <a:picLocks noChangeAspect="1"/>
          </p:cNvPicPr>
          <p:nvPr/>
        </p:nvPicPr>
        <p:blipFill>
          <a:blip r:embed="rId2"/>
          <a:srcRect/>
          <a:stretch/>
        </p:blipFill>
        <p:spPr>
          <a:xfrm>
            <a:off x="0" y="0"/>
            <a:ext cx="9144000" cy="6858000"/>
          </a:xfrm>
          <a:prstGeom prst="rect">
            <a:avLst/>
          </a:prstGeom>
        </p:spPr>
      </p:pic>
      <p:sp>
        <p:nvSpPr>
          <p:cNvPr id="2" name="Title 1">
            <a:extLst>
              <a:ext uri="{FF2B5EF4-FFF2-40B4-BE49-F238E27FC236}">
                <a16:creationId xmlns:a16="http://schemas.microsoft.com/office/drawing/2014/main" id="{68CB7D5B-A483-1444-A4B3-F181A1F9A490}"/>
              </a:ext>
            </a:extLst>
          </p:cNvPr>
          <p:cNvSpPr>
            <a:spLocks noGrp="1"/>
          </p:cNvSpPr>
          <p:nvPr>
            <p:ph type="title"/>
          </p:nvPr>
        </p:nvSpPr>
        <p:spPr>
          <a:xfrm>
            <a:off x="628650" y="365127"/>
            <a:ext cx="7886700" cy="833402"/>
          </a:xfrm>
          <a:ln>
            <a:noFill/>
          </a:ln>
        </p:spPr>
        <p:txBody>
          <a:bodyPr>
            <a:normAutofit fontScale="90000"/>
          </a:bodyPr>
          <a:lstStyle/>
          <a:p>
            <a:r>
              <a:rPr lang="en-US" sz="2800" b="1" dirty="0">
                <a:solidFill>
                  <a:schemeClr val="accent2"/>
                </a:solidFill>
                <a:latin typeface="Arial" panose="020B0604020202020204" pitchFamily="34" charset="0"/>
                <a:cs typeface="Arial" panose="020B0604020202020204" pitchFamily="34" charset="0"/>
              </a:rPr>
              <a:t>Key Issue 3: Poor workplace culture and bullying</a:t>
            </a:r>
          </a:p>
        </p:txBody>
      </p:sp>
      <p:sp>
        <p:nvSpPr>
          <p:cNvPr id="5" name="Content Placeholder 4">
            <a:extLst>
              <a:ext uri="{FF2B5EF4-FFF2-40B4-BE49-F238E27FC236}">
                <a16:creationId xmlns:a16="http://schemas.microsoft.com/office/drawing/2014/main" id="{CEB05F6E-022B-49BE-8BC8-045D02A3DB8D}"/>
              </a:ext>
            </a:extLst>
          </p:cNvPr>
          <p:cNvSpPr>
            <a:spLocks noGrp="1"/>
          </p:cNvSpPr>
          <p:nvPr>
            <p:ph idx="1"/>
          </p:nvPr>
        </p:nvSpPr>
        <p:spPr>
          <a:xfrm>
            <a:off x="519276" y="1198529"/>
            <a:ext cx="8105447" cy="5005404"/>
          </a:xfrm>
        </p:spPr>
        <p:txBody>
          <a:bodyPr>
            <a:normAutofit fontScale="92500" lnSpcReduction="10000"/>
          </a:bodyPr>
          <a:lstStyle/>
          <a:p>
            <a:r>
              <a:rPr lang="en-US" sz="1800" dirty="0">
                <a:effectLst/>
                <a:latin typeface="Arial" panose="020B0604020202020204" pitchFamily="34" charset="0"/>
                <a:ea typeface="Calibri" panose="020F0502020204030204" pitchFamily="34" charset="0"/>
                <a:cs typeface="Arial" panose="020B0604020202020204" pitchFamily="34" charset="0"/>
              </a:rPr>
              <a:t>A </a:t>
            </a:r>
            <a:r>
              <a:rPr lang="en-US" sz="1800" b="1" dirty="0">
                <a:effectLst/>
                <a:latin typeface="Arial" panose="020B0604020202020204" pitchFamily="34" charset="0"/>
                <a:ea typeface="Calibri" panose="020F0502020204030204" pitchFamily="34" charset="0"/>
                <a:cs typeface="Arial" panose="020B0604020202020204" pitchFamily="34" charset="0"/>
              </a:rPr>
              <a:t>lack of trust </a:t>
            </a:r>
            <a:r>
              <a:rPr lang="en-US" sz="1800" dirty="0">
                <a:effectLst/>
                <a:latin typeface="Arial" panose="020B0604020202020204" pitchFamily="34" charset="0"/>
                <a:ea typeface="Calibri" panose="020F0502020204030204" pitchFamily="34" charset="0"/>
                <a:cs typeface="Arial" panose="020B0604020202020204" pitchFamily="34" charset="0"/>
              </a:rPr>
              <a:t>between </a:t>
            </a:r>
            <a:r>
              <a:rPr lang="en-US" sz="1800" b="1" dirty="0">
                <a:effectLst/>
                <a:latin typeface="Arial" panose="020B0604020202020204" pitchFamily="34" charset="0"/>
                <a:ea typeface="Calibri" panose="020F0502020204030204" pitchFamily="34" charset="0"/>
                <a:cs typeface="Arial" panose="020B0604020202020204" pitchFamily="34" charset="0"/>
              </a:rPr>
              <a:t>midwives and obstetricians </a:t>
            </a:r>
            <a:r>
              <a:rPr lang="en-US" sz="1800" dirty="0">
                <a:effectLst/>
                <a:latin typeface="Arial" panose="020B0604020202020204" pitchFamily="34" charset="0"/>
                <a:ea typeface="Calibri" panose="020F0502020204030204" pitchFamily="34" charset="0"/>
                <a:cs typeface="Arial" panose="020B0604020202020204" pitchFamily="34" charset="0"/>
              </a:rPr>
              <a:t>was described.  </a:t>
            </a:r>
          </a:p>
          <a:p>
            <a:r>
              <a:rPr lang="en-US" sz="1800" dirty="0">
                <a:effectLst/>
                <a:latin typeface="Arial" panose="020B0604020202020204" pitchFamily="34" charset="0"/>
                <a:ea typeface="Calibri" panose="020F0502020204030204" pitchFamily="34" charset="0"/>
                <a:cs typeface="Arial" panose="020B0604020202020204" pitchFamily="34" charset="0"/>
              </a:rPr>
              <a:t>There was also a </a:t>
            </a:r>
            <a:r>
              <a:rPr lang="en-US" sz="1800" b="1" dirty="0">
                <a:effectLst/>
                <a:latin typeface="Arial" panose="020B0604020202020204" pitchFamily="34" charset="0"/>
                <a:ea typeface="Calibri" panose="020F0502020204030204" pitchFamily="34" charset="0"/>
                <a:cs typeface="Arial" panose="020B0604020202020204" pitchFamily="34" charset="0"/>
              </a:rPr>
              <a:t>lack of trust </a:t>
            </a:r>
            <a:r>
              <a:rPr lang="en-US" sz="1800" dirty="0">
                <a:effectLst/>
                <a:latin typeface="Arial" panose="020B0604020202020204" pitchFamily="34" charset="0"/>
                <a:ea typeface="Calibri" panose="020F0502020204030204" pitchFamily="34" charset="0"/>
                <a:cs typeface="Arial" panose="020B0604020202020204" pitchFamily="34" charset="0"/>
              </a:rPr>
              <a:t>between </a:t>
            </a:r>
            <a:r>
              <a:rPr lang="en-US" sz="1800" b="1" dirty="0">
                <a:effectLst/>
                <a:latin typeface="Arial" panose="020B0604020202020204" pitchFamily="34" charset="0"/>
                <a:ea typeface="Calibri" panose="020F0502020204030204" pitchFamily="34" charset="0"/>
                <a:cs typeface="Arial" panose="020B0604020202020204" pitchFamily="34" charset="0"/>
              </a:rPr>
              <a:t>hospital based midwives</a:t>
            </a:r>
            <a:r>
              <a:rPr lang="en-US" sz="1800" dirty="0">
                <a:effectLst/>
                <a:latin typeface="Arial" panose="020B0604020202020204" pitchFamily="34" charset="0"/>
                <a:ea typeface="Calibri" panose="020F0502020204030204" pitchFamily="34" charset="0"/>
                <a:cs typeface="Arial" panose="020B0604020202020204" pitchFamily="34" charset="0"/>
              </a:rPr>
              <a:t>, particularly a ‘clique’ of </a:t>
            </a:r>
            <a:r>
              <a:rPr lang="en-US" sz="1800" dirty="0" err="1">
                <a:effectLst/>
                <a:latin typeface="Arial" panose="020B0604020202020204" pitchFamily="34" charset="0"/>
                <a:ea typeface="Calibri" panose="020F0502020204030204" pitchFamily="34" charset="0"/>
                <a:cs typeface="Arial" panose="020B0604020202020204" pitchFamily="34" charset="0"/>
              </a:rPr>
              <a:t>labour</a:t>
            </a:r>
            <a:r>
              <a:rPr lang="en-US" sz="1800" dirty="0">
                <a:effectLst/>
                <a:latin typeface="Arial" panose="020B0604020202020204" pitchFamily="34" charset="0"/>
                <a:ea typeface="Calibri" panose="020F0502020204030204" pitchFamily="34" charset="0"/>
                <a:cs typeface="Arial" panose="020B0604020202020204" pitchFamily="34" charset="0"/>
              </a:rPr>
              <a:t> ward coordinators and </a:t>
            </a:r>
            <a:r>
              <a:rPr lang="en-US" sz="1800" b="1" dirty="0">
                <a:effectLst/>
                <a:latin typeface="Arial" panose="020B0604020202020204" pitchFamily="34" charset="0"/>
                <a:ea typeface="Calibri" panose="020F0502020204030204" pitchFamily="34" charset="0"/>
                <a:cs typeface="Arial" panose="020B0604020202020204" pitchFamily="34" charset="0"/>
              </a:rPr>
              <a:t>midwives based in the community </a:t>
            </a:r>
            <a:r>
              <a:rPr lang="en-US" sz="1800" dirty="0">
                <a:effectLst/>
                <a:latin typeface="Arial" panose="020B0604020202020204" pitchFamily="34" charset="0"/>
                <a:ea typeface="Calibri" panose="020F0502020204030204" pitchFamily="34" charset="0"/>
                <a:cs typeface="Arial" panose="020B0604020202020204" pitchFamily="34" charset="0"/>
              </a:rPr>
              <a:t>midwife led units.  </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Low number of staff who took part in review (90) – some stated they were discouraged from taking part</a:t>
            </a:r>
          </a:p>
          <a:p>
            <a:pPr>
              <a:lnSpc>
                <a:spcPct val="107000"/>
              </a:lnSpc>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Lack of MDT training, or MDT collaborative working on audits, reviews, change management</a:t>
            </a:r>
          </a:p>
          <a:p>
            <a:pPr>
              <a:lnSpc>
                <a:spcPct val="107000"/>
              </a:lnSpc>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Of those staff who did engage with the review team, while some indicated that they felt that the culture was positive, around half highlighted significant concerns around </a:t>
            </a:r>
            <a:r>
              <a:rPr lang="en-US" sz="1800" b="1" dirty="0">
                <a:effectLst/>
                <a:latin typeface="Arial" panose="020B0604020202020204" pitchFamily="34" charset="0"/>
                <a:ea typeface="Calibri" panose="020F0502020204030204" pitchFamily="34" charset="0"/>
                <a:cs typeface="Arial" panose="020B0604020202020204" pitchFamily="34" charset="0"/>
              </a:rPr>
              <a:t>bullying </a:t>
            </a:r>
            <a:r>
              <a:rPr lang="en-US" sz="1800" b="1" dirty="0" err="1">
                <a:effectLst/>
                <a:latin typeface="Arial" panose="020B0604020202020204" pitchFamily="34" charset="0"/>
                <a:ea typeface="Calibri" panose="020F0502020204030204" pitchFamily="34" charset="0"/>
                <a:cs typeface="Arial" panose="020B0604020202020204" pitchFamily="34" charset="0"/>
              </a:rPr>
              <a:t>behaviours</a:t>
            </a:r>
            <a:r>
              <a:rPr lang="en-US"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A </a:t>
            </a:r>
            <a:r>
              <a:rPr lang="en-US" sz="1800" b="1" dirty="0">
                <a:effectLst/>
                <a:latin typeface="Arial" panose="020B0604020202020204" pitchFamily="34" charset="0"/>
                <a:ea typeface="Calibri" panose="020F0502020204030204" pitchFamily="34" charset="0"/>
                <a:cs typeface="Arial" panose="020B0604020202020204" pitchFamily="34" charset="0"/>
              </a:rPr>
              <a:t>lack of psychological safety </a:t>
            </a:r>
            <a:r>
              <a:rPr lang="en-US" sz="1800" dirty="0">
                <a:effectLst/>
                <a:latin typeface="Arial" panose="020B0604020202020204" pitchFamily="34" charset="0"/>
                <a:ea typeface="Calibri" panose="020F0502020204030204" pitchFamily="34" charset="0"/>
                <a:cs typeface="Arial" panose="020B0604020202020204" pitchFamily="34" charset="0"/>
              </a:rPr>
              <a:t>for staff is described throughout the report.  It is identified that one to three consultants intimidated midwives and junior doctors.</a:t>
            </a:r>
          </a:p>
          <a:p>
            <a:pPr>
              <a:lnSpc>
                <a:spcPct val="107000"/>
              </a:lnSpc>
              <a:spcAft>
                <a:spcPts val="800"/>
              </a:spcAft>
            </a:pPr>
            <a:r>
              <a:rPr lang="en-US" sz="1800" b="1" dirty="0">
                <a:effectLst/>
                <a:latin typeface="Arial" panose="020B0604020202020204" pitchFamily="34" charset="0"/>
                <a:ea typeface="Calibri" panose="020F0502020204030204" pitchFamily="34" charset="0"/>
                <a:cs typeface="Arial" panose="020B0604020202020204" pitchFamily="34" charset="0"/>
              </a:rPr>
              <a:t>Asking for help was seen as a bad thing </a:t>
            </a:r>
            <a:r>
              <a:rPr lang="en-US" sz="1800" dirty="0">
                <a:effectLst/>
                <a:latin typeface="Arial" panose="020B0604020202020204" pitchFamily="34" charset="0"/>
                <a:ea typeface="Calibri" panose="020F0502020204030204" pitchFamily="34" charset="0"/>
                <a:cs typeface="Arial" panose="020B0604020202020204" pitchFamily="34" charset="0"/>
              </a:rPr>
              <a:t>and junior staff were too frightened to ask for support.</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0859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CD1EB53-090F-F791-4E65-44B0D284F3CD}"/>
              </a:ext>
            </a:extLst>
          </p:cNvPr>
          <p:cNvPicPr>
            <a:picLocks noChangeAspect="1"/>
          </p:cNvPicPr>
          <p:nvPr/>
        </p:nvPicPr>
        <p:blipFill>
          <a:blip r:embed="rId2"/>
          <a:srcRect/>
          <a:stretch/>
        </p:blipFill>
        <p:spPr>
          <a:xfrm>
            <a:off x="35960" y="0"/>
            <a:ext cx="9144000" cy="6858000"/>
          </a:xfrm>
          <a:prstGeom prst="rect">
            <a:avLst/>
          </a:prstGeom>
        </p:spPr>
      </p:pic>
      <p:sp>
        <p:nvSpPr>
          <p:cNvPr id="9" name="Title 1">
            <a:extLst>
              <a:ext uri="{FF2B5EF4-FFF2-40B4-BE49-F238E27FC236}">
                <a16:creationId xmlns:a16="http://schemas.microsoft.com/office/drawing/2014/main" id="{83FC3CCD-EE44-9743-8BB9-DD506FB341F4}"/>
              </a:ext>
            </a:extLst>
          </p:cNvPr>
          <p:cNvSpPr txBox="1">
            <a:spLocks/>
          </p:cNvSpPr>
          <p:nvPr/>
        </p:nvSpPr>
        <p:spPr>
          <a:xfrm>
            <a:off x="950360" y="1518903"/>
            <a:ext cx="7315200" cy="3268853"/>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07000"/>
              </a:lnSpc>
              <a:spcBef>
                <a:spcPct val="0"/>
              </a:spcBef>
              <a:spcAft>
                <a:spcPts val="80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2" name="TextBox 1">
            <a:extLst>
              <a:ext uri="{FF2B5EF4-FFF2-40B4-BE49-F238E27FC236}">
                <a16:creationId xmlns:a16="http://schemas.microsoft.com/office/drawing/2014/main" id="{E505926B-5C1F-4485-8232-CA8A7C38352B}"/>
              </a:ext>
            </a:extLst>
          </p:cNvPr>
          <p:cNvSpPr txBox="1"/>
          <p:nvPr/>
        </p:nvSpPr>
        <p:spPr>
          <a:xfrm>
            <a:off x="663192" y="1713808"/>
            <a:ext cx="7998487" cy="452431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effectLst/>
                <a:uLnTx/>
                <a:uFillTx/>
                <a:latin typeface="Arial" panose="020B0604020202020204" pitchFamily="34" charset="0"/>
                <a:cs typeface="Arial" panose="020B0604020202020204" pitchFamily="34" charset="0"/>
              </a:rPr>
              <a:t>‘Descriptions of physical trauma, pain, lack of attention, vulnerability, unkind words, swearing, sarcasm and bullying towards women as well as unkind treatment of colleagues, amongst midwives and obstetricians have been found to be widespread throughout the review period’ (p106)</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effectLst/>
                <a:uLnTx/>
                <a:uFillTx/>
                <a:latin typeface="Arial" panose="020B0604020202020204" pitchFamily="34" charset="0"/>
                <a:cs typeface="Arial" panose="020B0604020202020204" pitchFamily="34" charset="0"/>
              </a:rPr>
              <a:t>‘I think bullying was rife on the maternity unit and this is part of it, that these consultants, there were one or two or even three that would intimidate the midwives and junior doctors and make sure that they are not approachable’(p189)</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‘there were fallings out between the Band 7s and the consultants, I remember there being arguments…’ (p189)</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effectLst/>
                <a:uLnTx/>
                <a:uFillTx/>
                <a:latin typeface="Arial" panose="020B0604020202020204" pitchFamily="34" charset="0"/>
                <a:cs typeface="Arial" panose="020B0604020202020204" pitchFamily="34" charset="0"/>
              </a:rPr>
              <a:t>‘There are some really good people who care immensely about what they do but operating in a system that is in crisis management continually, can have significant impact on the ability to maintain passion and compassion’ (p183)</a:t>
            </a:r>
          </a:p>
        </p:txBody>
      </p:sp>
      <p:sp>
        <p:nvSpPr>
          <p:cNvPr id="10" name="TextBox 9">
            <a:extLst>
              <a:ext uri="{FF2B5EF4-FFF2-40B4-BE49-F238E27FC236}">
                <a16:creationId xmlns:a16="http://schemas.microsoft.com/office/drawing/2014/main" id="{264535B6-C604-6BA8-374C-42D53A281807}"/>
              </a:ext>
            </a:extLst>
          </p:cNvPr>
          <p:cNvSpPr txBox="1"/>
          <p:nvPr/>
        </p:nvSpPr>
        <p:spPr>
          <a:xfrm>
            <a:off x="743577" y="269728"/>
            <a:ext cx="7737231" cy="1255728"/>
          </a:xfrm>
          <a:prstGeom prst="rect">
            <a:avLst/>
          </a:prstGeom>
          <a:noFill/>
        </p:spPr>
        <p:txBody>
          <a:bodyPr wrap="square">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A63589"/>
                </a:solidFill>
                <a:effectLst/>
                <a:uLnTx/>
                <a:uFillTx/>
                <a:latin typeface="Arial" panose="020B0604020202020204" pitchFamily="34" charset="0"/>
                <a:ea typeface="+mj-ea"/>
                <a:cs typeface="Arial" panose="020B0604020202020204" pitchFamily="34" charset="0"/>
              </a:rPr>
              <a:t>Key issue 3: Poor workplace culture and bullying, lack of compassion within team and with women and families</a:t>
            </a:r>
          </a:p>
        </p:txBody>
      </p:sp>
    </p:spTree>
    <p:extLst>
      <p:ext uri="{BB962C8B-B14F-4D97-AF65-F5344CB8AC3E}">
        <p14:creationId xmlns:p14="http://schemas.microsoft.com/office/powerpoint/2010/main" val="33231144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CA14632-2B6A-E89C-235D-AD33EF546440}"/>
              </a:ext>
            </a:extLst>
          </p:cNvPr>
          <p:cNvPicPr>
            <a:picLocks noChangeAspect="1"/>
          </p:cNvPicPr>
          <p:nvPr/>
        </p:nvPicPr>
        <p:blipFill>
          <a:blip r:embed="rId2"/>
          <a:srcRect/>
          <a:stretch/>
        </p:blipFill>
        <p:spPr>
          <a:xfrm>
            <a:off x="0" y="0"/>
            <a:ext cx="9144000" cy="6858000"/>
          </a:xfrm>
          <a:prstGeom prst="rect">
            <a:avLst/>
          </a:prstGeom>
        </p:spPr>
      </p:pic>
      <p:sp>
        <p:nvSpPr>
          <p:cNvPr id="2" name="Title 1">
            <a:extLst>
              <a:ext uri="{FF2B5EF4-FFF2-40B4-BE49-F238E27FC236}">
                <a16:creationId xmlns:a16="http://schemas.microsoft.com/office/drawing/2014/main" id="{68CB7D5B-A483-1444-A4B3-F181A1F9A490}"/>
              </a:ext>
            </a:extLst>
          </p:cNvPr>
          <p:cNvSpPr>
            <a:spLocks noGrp="1"/>
          </p:cNvSpPr>
          <p:nvPr>
            <p:ph type="title"/>
          </p:nvPr>
        </p:nvSpPr>
        <p:spPr>
          <a:xfrm>
            <a:off x="628650" y="312167"/>
            <a:ext cx="7886700" cy="600645"/>
          </a:xfrm>
          <a:ln>
            <a:noFill/>
          </a:ln>
        </p:spPr>
        <p:txBody>
          <a:bodyPr>
            <a:normAutofit/>
          </a:bodyPr>
          <a:lstStyle/>
          <a:p>
            <a:r>
              <a:rPr lang="en-US" sz="2800" b="1" dirty="0">
                <a:solidFill>
                  <a:schemeClr val="accent2"/>
                </a:solidFill>
                <a:latin typeface="Arial" panose="020B0604020202020204" pitchFamily="34" charset="0"/>
                <a:cs typeface="Arial" panose="020B0604020202020204" pitchFamily="34" charset="0"/>
              </a:rPr>
              <a:t>Key Issue 4: Poor clinical care</a:t>
            </a:r>
          </a:p>
        </p:txBody>
      </p:sp>
      <p:sp>
        <p:nvSpPr>
          <p:cNvPr id="5" name="Content Placeholder 4">
            <a:extLst>
              <a:ext uri="{FF2B5EF4-FFF2-40B4-BE49-F238E27FC236}">
                <a16:creationId xmlns:a16="http://schemas.microsoft.com/office/drawing/2014/main" id="{CEB05F6E-022B-49BE-8BC8-045D02A3DB8D}"/>
              </a:ext>
            </a:extLst>
          </p:cNvPr>
          <p:cNvSpPr>
            <a:spLocks noGrp="1"/>
          </p:cNvSpPr>
          <p:nvPr>
            <p:ph idx="1"/>
          </p:nvPr>
        </p:nvSpPr>
        <p:spPr>
          <a:xfrm>
            <a:off x="628650" y="1224979"/>
            <a:ext cx="8105447" cy="4951984"/>
          </a:xfrm>
        </p:spPr>
        <p:txBody>
          <a:bodyPr>
            <a:normAutofit/>
          </a:bodyPr>
          <a:lstStyle/>
          <a:p>
            <a:r>
              <a:rPr lang="en-GB" sz="1800" dirty="0">
                <a:latin typeface="Arial" panose="020B0604020202020204" pitchFamily="34" charset="0"/>
                <a:cs typeface="Arial" panose="020B0604020202020204" pitchFamily="34" charset="0"/>
              </a:rPr>
              <a:t>Failings are identified in the report for all aspects of maternity care: </a:t>
            </a:r>
            <a:r>
              <a:rPr lang="en-GB" sz="1800" b="1" dirty="0">
                <a:solidFill>
                  <a:schemeClr val="accent6">
                    <a:lumMod val="50000"/>
                  </a:schemeClr>
                </a:solidFill>
                <a:latin typeface="Arial" panose="020B0604020202020204" pitchFamily="34" charset="0"/>
                <a:cs typeface="Arial" panose="020B0604020202020204" pitchFamily="34" charset="0"/>
              </a:rPr>
              <a:t>antenatal </a:t>
            </a:r>
            <a:r>
              <a:rPr lang="en-GB" sz="1800" dirty="0">
                <a:latin typeface="Arial" panose="020B0604020202020204" pitchFamily="34" charset="0"/>
                <a:cs typeface="Arial" panose="020B0604020202020204" pitchFamily="34" charset="0"/>
              </a:rPr>
              <a:t>risk assessment and management, supporting informed decision making, inadequate guidance and guidelines for all aspects of care; inadequate management of women with medical and obstetric complexity including multiple pregnancy, diabetes and hypertension; </a:t>
            </a:r>
          </a:p>
          <a:p>
            <a:r>
              <a:rPr lang="en-GB" sz="1800" b="1" dirty="0">
                <a:solidFill>
                  <a:schemeClr val="accent3">
                    <a:lumMod val="75000"/>
                  </a:schemeClr>
                </a:solidFill>
                <a:latin typeface="Arial" panose="020B0604020202020204" pitchFamily="34" charset="0"/>
                <a:cs typeface="Arial" panose="020B0604020202020204" pitchFamily="34" charset="0"/>
              </a:rPr>
              <a:t>Intrapartum </a:t>
            </a:r>
            <a:r>
              <a:rPr lang="en-GB" sz="1800" dirty="0">
                <a:latin typeface="Arial" panose="020B0604020202020204" pitchFamily="34" charset="0"/>
                <a:cs typeface="Arial" panose="020B0604020202020204" pitchFamily="34" charset="0"/>
              </a:rPr>
              <a:t>failings included failure to reassess risk and recommend change to planned place of birth due to change in circumstances; delay in transfer from MLU; lack of identification of deterioration of the </a:t>
            </a:r>
            <a:r>
              <a:rPr lang="en-GB" sz="1800" dirty="0" err="1">
                <a:latin typeface="Arial" panose="020B0604020202020204" pitchFamily="34" charset="0"/>
                <a:cs typeface="Arial" panose="020B0604020202020204" pitchFamily="34" charset="0"/>
              </a:rPr>
              <a:t>fetus</a:t>
            </a:r>
            <a:r>
              <a:rPr lang="en-GB" sz="1800" dirty="0">
                <a:latin typeface="Arial" panose="020B0604020202020204" pitchFamily="34" charset="0"/>
                <a:cs typeface="Arial" panose="020B0604020202020204" pitchFamily="34" charset="0"/>
              </a:rPr>
              <a:t>, inadequate intermittent auscultation and recording keeping of IA; lack of identification of deteriorating CTG; lack of escalation; lack of response by coordinators and medical staff to midwife’s escalation.</a:t>
            </a:r>
          </a:p>
          <a:p>
            <a:r>
              <a:rPr lang="en-GB" sz="1800" dirty="0">
                <a:latin typeface="Arial" panose="020B0604020202020204" pitchFamily="34" charset="0"/>
                <a:cs typeface="Arial" panose="020B0604020202020204" pitchFamily="34" charset="0"/>
              </a:rPr>
              <a:t>Desire to keep </a:t>
            </a:r>
            <a:r>
              <a:rPr lang="en-GB" sz="1800" b="1" dirty="0">
                <a:solidFill>
                  <a:schemeClr val="accent6">
                    <a:lumMod val="50000"/>
                  </a:schemeClr>
                </a:solidFill>
                <a:latin typeface="Arial" panose="020B0604020202020204" pitchFamily="34" charset="0"/>
                <a:cs typeface="Arial" panose="020B0604020202020204" pitchFamily="34" charset="0"/>
              </a:rPr>
              <a:t>caesarean section rates </a:t>
            </a:r>
            <a:r>
              <a:rPr lang="en-GB" sz="1800" dirty="0">
                <a:latin typeface="Arial" panose="020B0604020202020204" pitchFamily="34" charset="0"/>
                <a:cs typeface="Arial" panose="020B0604020202020204" pitchFamily="34" charset="0"/>
              </a:rPr>
              <a:t>low – injudicious use of </a:t>
            </a:r>
            <a:r>
              <a:rPr lang="en-GB" sz="1800" dirty="0" err="1">
                <a:latin typeface="Arial" panose="020B0604020202020204" pitchFamily="34" charset="0"/>
                <a:cs typeface="Arial" panose="020B0604020202020204" pitchFamily="34" charset="0"/>
              </a:rPr>
              <a:t>syntocinon</a:t>
            </a:r>
            <a:r>
              <a:rPr lang="en-GB" sz="1800" dirty="0">
                <a:latin typeface="Arial" panose="020B0604020202020204" pitchFamily="34" charset="0"/>
                <a:cs typeface="Arial" panose="020B0604020202020204" pitchFamily="34" charset="0"/>
              </a:rPr>
              <a:t> ++; multiple attempts at vaginal operative deliveries with up to 3 instruments before going for CS.</a:t>
            </a:r>
          </a:p>
          <a:p>
            <a:r>
              <a:rPr lang="en-GB" sz="1800" dirty="0">
                <a:latin typeface="Arial" panose="020B0604020202020204" pitchFamily="34" charset="0"/>
                <a:cs typeface="Arial" panose="020B0604020202020204" pitchFamily="34" charset="0"/>
              </a:rPr>
              <a:t>Lack of </a:t>
            </a:r>
            <a:r>
              <a:rPr lang="en-GB" sz="1800" b="1" dirty="0">
                <a:solidFill>
                  <a:schemeClr val="accent3">
                    <a:lumMod val="75000"/>
                  </a:schemeClr>
                </a:solidFill>
                <a:latin typeface="Arial" panose="020B0604020202020204" pitchFamily="34" charset="0"/>
                <a:cs typeface="Arial" panose="020B0604020202020204" pitchFamily="34" charset="0"/>
              </a:rPr>
              <a:t>postnatal care </a:t>
            </a:r>
            <a:r>
              <a:rPr lang="en-GB" sz="1800" dirty="0">
                <a:latin typeface="Arial" panose="020B0604020202020204" pitchFamily="34" charset="0"/>
                <a:cs typeface="Arial" panose="020B0604020202020204" pitchFamily="34" charset="0"/>
              </a:rPr>
              <a:t>– very limited bereavement care; no consultant follow up after readmission; lack of detection and treatment of 3 &amp; 4 ‘ tears.</a:t>
            </a:r>
          </a:p>
        </p:txBody>
      </p:sp>
    </p:spTree>
    <p:extLst>
      <p:ext uri="{BB962C8B-B14F-4D97-AF65-F5344CB8AC3E}">
        <p14:creationId xmlns:p14="http://schemas.microsoft.com/office/powerpoint/2010/main" val="42604028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3429418-9971-70D3-EA78-271198A9FCA5}"/>
              </a:ext>
            </a:extLst>
          </p:cNvPr>
          <p:cNvPicPr>
            <a:picLocks noChangeAspect="1"/>
          </p:cNvPicPr>
          <p:nvPr/>
        </p:nvPicPr>
        <p:blipFill>
          <a:blip r:embed="rId2"/>
          <a:srcRect/>
          <a:stretch/>
        </p:blipFill>
        <p:spPr>
          <a:xfrm>
            <a:off x="35960" y="0"/>
            <a:ext cx="9144000" cy="6858000"/>
          </a:xfrm>
          <a:prstGeom prst="rect">
            <a:avLst/>
          </a:prstGeom>
        </p:spPr>
      </p:pic>
      <p:sp>
        <p:nvSpPr>
          <p:cNvPr id="9" name="Title 1">
            <a:extLst>
              <a:ext uri="{FF2B5EF4-FFF2-40B4-BE49-F238E27FC236}">
                <a16:creationId xmlns:a16="http://schemas.microsoft.com/office/drawing/2014/main" id="{83FC3CCD-EE44-9743-8BB9-DD506FB341F4}"/>
              </a:ext>
            </a:extLst>
          </p:cNvPr>
          <p:cNvSpPr txBox="1">
            <a:spLocks/>
          </p:cNvSpPr>
          <p:nvPr/>
        </p:nvSpPr>
        <p:spPr>
          <a:xfrm>
            <a:off x="950360" y="1518903"/>
            <a:ext cx="7315200" cy="3268853"/>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07000"/>
              </a:lnSpc>
              <a:spcBef>
                <a:spcPct val="0"/>
              </a:spcBef>
              <a:spcAft>
                <a:spcPts val="80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2" name="TextBox 1">
            <a:extLst>
              <a:ext uri="{FF2B5EF4-FFF2-40B4-BE49-F238E27FC236}">
                <a16:creationId xmlns:a16="http://schemas.microsoft.com/office/drawing/2014/main" id="{D398E5EC-1255-46CE-88C6-7B4747A484C7}"/>
              </a:ext>
            </a:extLst>
          </p:cNvPr>
          <p:cNvSpPr txBox="1"/>
          <p:nvPr/>
        </p:nvSpPr>
        <p:spPr>
          <a:xfrm>
            <a:off x="878440" y="1028343"/>
            <a:ext cx="7582272" cy="507831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effectLst/>
                <a:uLnTx/>
                <a:uFillTx/>
                <a:latin typeface="Arial" panose="020B0604020202020204" pitchFamily="34" charset="0"/>
                <a:cs typeface="Arial" panose="020B0604020202020204" pitchFamily="34" charset="0"/>
              </a:rPr>
              <a:t>‘and they were always very proud of their low caesarean rates…I personally found all the failed/attempted instrumental deliveries very difficult to deal with. I had never seen so many injuries/HIE/resuscitations from this’ (p188)</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effectLst/>
                <a:uLnTx/>
                <a:uFillTx/>
                <a:latin typeface="Arial" panose="020B0604020202020204" pitchFamily="34" charset="0"/>
                <a:cs typeface="Arial" panose="020B0604020202020204" pitchFamily="34" charset="0"/>
              </a:rPr>
              <a:t>‘ a woman was admitted with postnatal faecal incontinence, but was not seen by a consultant until 4 days after admission’ (p110)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effectLst/>
                <a:uLnTx/>
                <a:uFillTx/>
                <a:latin typeface="Arial" panose="020B0604020202020204" pitchFamily="34" charset="0"/>
                <a:cs typeface="Arial" panose="020B0604020202020204" pitchFamily="34" charset="0"/>
              </a:rPr>
              <a:t>‘they failed to respond adequately to problems arising during labour, failed to make appropriate clinical decisions and failed to respond in a timely manner to signs of impending serious complications such as severe hypertension and significant antepartum haemorrhage’ (p105)</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effectLst/>
                <a:uLnTx/>
                <a:uFillTx/>
                <a:latin typeface="Arial" panose="020B0604020202020204" pitchFamily="34" charset="0"/>
                <a:cs typeface="Arial" panose="020B0604020202020204" pitchFamily="34" charset="0"/>
              </a:rPr>
              <a:t>‘An hour prior to birth…the midwife sought assistance for possible uterine rupture. A </a:t>
            </a:r>
            <a:r>
              <a:rPr kumimoji="0" lang="en-GB" sz="1800" b="0" i="1" u="none" strike="noStrike" kern="1200" cap="none" spc="0" normalizeH="0" baseline="0" noProof="0" dirty="0" err="1">
                <a:ln>
                  <a:noFill/>
                </a:ln>
                <a:effectLst/>
                <a:uLnTx/>
                <a:uFillTx/>
                <a:latin typeface="Arial" panose="020B0604020202020204" pitchFamily="34" charset="0"/>
                <a:cs typeface="Arial" panose="020B0604020202020204" pitchFamily="34" charset="0"/>
              </a:rPr>
              <a:t>ventouse</a:t>
            </a:r>
            <a:r>
              <a:rPr kumimoji="0" lang="en-GB" sz="1800" b="0" i="1" u="none" strike="noStrike" kern="1200" cap="none" spc="0" normalizeH="0" baseline="0" noProof="0" dirty="0">
                <a:ln>
                  <a:noFill/>
                </a:ln>
                <a:effectLst/>
                <a:uLnTx/>
                <a:uFillTx/>
                <a:latin typeface="Arial" panose="020B0604020202020204" pitchFamily="34" charset="0"/>
                <a:cs typeface="Arial" panose="020B0604020202020204" pitchFamily="34" charset="0"/>
              </a:rPr>
              <a:t> delivery was initiated 35 minutes later…The outcome of uterine rupture, early neonatal death and major obstetric </a:t>
            </a:r>
            <a:r>
              <a:rPr kumimoji="0" lang="en-GB" sz="1800" b="0" i="1" u="none" strike="noStrike" kern="1200" cap="none" spc="0" normalizeH="0" baseline="0" noProof="0" dirty="0" err="1">
                <a:ln>
                  <a:noFill/>
                </a:ln>
                <a:effectLst/>
                <a:uLnTx/>
                <a:uFillTx/>
                <a:latin typeface="Arial" panose="020B0604020202020204" pitchFamily="34" charset="0"/>
                <a:cs typeface="Arial" panose="020B0604020202020204" pitchFamily="34" charset="0"/>
              </a:rPr>
              <a:t>haemmorhage</a:t>
            </a:r>
            <a:r>
              <a:rPr kumimoji="0" lang="en-GB" sz="1800" b="0" i="1" u="none" strike="noStrike" kern="1200" cap="none" spc="0" normalizeH="0" baseline="0" noProof="0" dirty="0">
                <a:ln>
                  <a:noFill/>
                </a:ln>
                <a:effectLst/>
                <a:uLnTx/>
                <a:uFillTx/>
                <a:latin typeface="Arial" panose="020B0604020202020204" pitchFamily="34" charset="0"/>
                <a:cs typeface="Arial" panose="020B0604020202020204" pitchFamily="34" charset="0"/>
              </a:rPr>
              <a:t> was classified as low harm’ (p18)</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1603FEB-48F8-B8ED-C4A1-BDE373D5D1E0}"/>
              </a:ext>
            </a:extLst>
          </p:cNvPr>
          <p:cNvSpPr txBox="1"/>
          <p:nvPr/>
        </p:nvSpPr>
        <p:spPr>
          <a:xfrm>
            <a:off x="769489" y="276999"/>
            <a:ext cx="8052963" cy="590931"/>
          </a:xfrm>
          <a:prstGeom prst="rect">
            <a:avLst/>
          </a:prstGeom>
          <a:noFill/>
        </p:spPr>
        <p:txBody>
          <a:bodyPr wrap="square">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A63589"/>
                </a:solidFill>
                <a:effectLst/>
                <a:uLnTx/>
                <a:uFillTx/>
                <a:latin typeface="Arial" panose="020B0604020202020204" pitchFamily="34" charset="0"/>
                <a:ea typeface="+mj-ea"/>
                <a:cs typeface="Arial" panose="020B0604020202020204" pitchFamily="34" charset="0"/>
              </a:rPr>
              <a:t>Key Issue 4: Poor clinical care</a:t>
            </a:r>
          </a:p>
        </p:txBody>
      </p:sp>
    </p:spTree>
    <p:extLst>
      <p:ext uri="{BB962C8B-B14F-4D97-AF65-F5344CB8AC3E}">
        <p14:creationId xmlns:p14="http://schemas.microsoft.com/office/powerpoint/2010/main" val="1338600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3FC3CCD-EE44-9743-8BB9-DD506FB341F4}"/>
              </a:ext>
            </a:extLst>
          </p:cNvPr>
          <p:cNvSpPr txBox="1">
            <a:spLocks/>
          </p:cNvSpPr>
          <p:nvPr/>
        </p:nvSpPr>
        <p:spPr>
          <a:xfrm>
            <a:off x="1487278" y="1614759"/>
            <a:ext cx="6199712" cy="3150824"/>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endParaRPr lang="en-US" sz="2000" b="1" dirty="0">
              <a:latin typeface="Arial" panose="020B0604020202020204" pitchFamily="34" charset="0"/>
              <a:cs typeface="Arial" panose="020B0604020202020204" pitchFamily="34" charset="0"/>
            </a:endParaRPr>
          </a:p>
          <a:p>
            <a:pPr>
              <a:lnSpc>
                <a:spcPct val="100000"/>
              </a:lnSpc>
            </a:pPr>
            <a:endParaRPr lang="en-US" sz="2000" dirty="0">
              <a:latin typeface="Arial" panose="020B0604020202020204" pitchFamily="34" charset="0"/>
              <a:cs typeface="Arial" panose="020B0604020202020204" pitchFamily="34" charset="0"/>
            </a:endParaRPr>
          </a:p>
          <a:p>
            <a:pPr>
              <a:lnSpc>
                <a:spcPct val="100000"/>
              </a:lnSpc>
            </a:pPr>
            <a:endParaRPr lang="en-US" sz="20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5ABB2205-146E-4E64-8C02-38B43088AE5D}"/>
              </a:ext>
            </a:extLst>
          </p:cNvPr>
          <p:cNvSpPr/>
          <p:nvPr/>
        </p:nvSpPr>
        <p:spPr>
          <a:xfrm>
            <a:off x="2194605" y="1908497"/>
            <a:ext cx="5182557" cy="27688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latin typeface="Arial" panose="020B0604020202020204" pitchFamily="34" charset="0"/>
                <a:cs typeface="Arial" panose="020B0604020202020204" pitchFamily="34" charset="0"/>
              </a:rPr>
              <a:t>What do you think are the qualities of someone who is confident and someone who is not confident?</a:t>
            </a:r>
          </a:p>
        </p:txBody>
      </p:sp>
    </p:spTree>
    <p:extLst>
      <p:ext uri="{BB962C8B-B14F-4D97-AF65-F5344CB8AC3E}">
        <p14:creationId xmlns:p14="http://schemas.microsoft.com/office/powerpoint/2010/main" val="3903121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141093A-3497-1805-E66D-7027A90A3B8A}"/>
              </a:ext>
            </a:extLst>
          </p:cNvPr>
          <p:cNvPicPr>
            <a:picLocks noChangeAspect="1"/>
          </p:cNvPicPr>
          <p:nvPr/>
        </p:nvPicPr>
        <p:blipFill>
          <a:blip r:embed="rId3"/>
          <a:srcRect/>
          <a:stretch/>
        </p:blipFill>
        <p:spPr>
          <a:xfrm>
            <a:off x="0" y="0"/>
            <a:ext cx="9144000" cy="6858000"/>
          </a:xfrm>
          <a:prstGeom prst="rect">
            <a:avLst/>
          </a:prstGeom>
        </p:spPr>
      </p:pic>
      <p:sp>
        <p:nvSpPr>
          <p:cNvPr id="9" name="Title 1">
            <a:extLst>
              <a:ext uri="{FF2B5EF4-FFF2-40B4-BE49-F238E27FC236}">
                <a16:creationId xmlns:a16="http://schemas.microsoft.com/office/drawing/2014/main" id="{83FC3CCD-EE44-9743-8BB9-DD506FB341F4}"/>
              </a:ext>
            </a:extLst>
          </p:cNvPr>
          <p:cNvSpPr txBox="1">
            <a:spLocks/>
          </p:cNvSpPr>
          <p:nvPr/>
        </p:nvSpPr>
        <p:spPr>
          <a:xfrm>
            <a:off x="950360" y="1518903"/>
            <a:ext cx="7315200" cy="3268853"/>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07000"/>
              </a:lnSpc>
              <a:spcBef>
                <a:spcPct val="0"/>
              </a:spcBef>
              <a:spcAft>
                <a:spcPts val="80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2" name="TextBox 1">
            <a:extLst>
              <a:ext uri="{FF2B5EF4-FFF2-40B4-BE49-F238E27FC236}">
                <a16:creationId xmlns:a16="http://schemas.microsoft.com/office/drawing/2014/main" id="{D398E5EC-1255-46CE-88C6-7B4747A484C7}"/>
              </a:ext>
            </a:extLst>
          </p:cNvPr>
          <p:cNvSpPr txBox="1"/>
          <p:nvPr/>
        </p:nvSpPr>
        <p:spPr>
          <a:xfrm>
            <a:off x="1505040" y="361056"/>
            <a:ext cx="6009855" cy="39703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7030A0"/>
                </a:solidFill>
                <a:effectLst/>
                <a:uLnTx/>
                <a:uFillTx/>
                <a:latin typeface="Calibri" panose="020F0502020204030204"/>
                <a:ea typeface="+mn-ea"/>
                <a:cs typeface="+mn-cs"/>
              </a:rPr>
              <a:t>NHSE response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srgbClr val="7030A0"/>
                </a:solidFill>
                <a:effectLst/>
                <a:uLnTx/>
                <a:uFillTx/>
                <a:latin typeface="Calibri" panose="020F0502020204030204"/>
                <a:ea typeface="+mn-ea"/>
                <a:cs typeface="+mn-cs"/>
              </a:rPr>
              <a:t>Letter from Amanda Pritchard, Ruth May and Steven </a:t>
            </a:r>
            <a:r>
              <a:rPr kumimoji="0" lang="en-GB" sz="1800" b="0" i="1" u="none" strike="noStrike" kern="1200" cap="none" spc="0" normalizeH="0" baseline="0" noProof="0" dirty="0" err="1">
                <a:ln>
                  <a:noFill/>
                </a:ln>
                <a:solidFill>
                  <a:srgbClr val="7030A0"/>
                </a:solidFill>
                <a:effectLst/>
                <a:uLnTx/>
                <a:uFillTx/>
                <a:latin typeface="Calibri" panose="020F0502020204030204"/>
                <a:ea typeface="+mn-ea"/>
                <a:cs typeface="+mn-cs"/>
              </a:rPr>
              <a:t>Powis</a:t>
            </a:r>
            <a:endParaRPr kumimoji="0" lang="en-GB" sz="1800" b="0" i="1" u="none" strike="noStrike" kern="1200" cap="none" spc="0" normalizeH="0" baseline="0" noProof="0" dirty="0">
              <a:ln>
                <a:noFill/>
              </a:ln>
              <a:solidFill>
                <a:srgbClr val="7030A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dirty="0">
              <a:ln>
                <a:noFill/>
              </a:ln>
              <a:solidFill>
                <a:srgbClr val="7030A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7030A0"/>
                </a:solidFill>
                <a:effectLst/>
                <a:uLnTx/>
                <a:uFillTx/>
                <a:latin typeface="Calibri" panose="020F0502020204030204"/>
                <a:ea typeface="+mn-ea"/>
                <a:cs typeface="+mn-cs"/>
              </a:rPr>
              <a:t>£127 million over next two years, in addition to the £95 million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7030A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7030A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7030A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7030A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7030A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7030A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7030A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7030A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D6B024C8-B7AF-45A6-A1E2-2828EDB36EE5}"/>
              </a:ext>
            </a:extLst>
          </p:cNvPr>
          <p:cNvPicPr>
            <a:picLocks noChangeAspect="1"/>
          </p:cNvPicPr>
          <p:nvPr/>
        </p:nvPicPr>
        <p:blipFill>
          <a:blip r:embed="rId4"/>
          <a:stretch>
            <a:fillRect/>
          </a:stretch>
        </p:blipFill>
        <p:spPr>
          <a:xfrm>
            <a:off x="850622" y="1811904"/>
            <a:ext cx="7442755" cy="4685040"/>
          </a:xfrm>
          <a:prstGeom prst="rect">
            <a:avLst/>
          </a:prstGeom>
        </p:spPr>
      </p:pic>
    </p:spTree>
    <p:extLst>
      <p:ext uri="{BB962C8B-B14F-4D97-AF65-F5344CB8AC3E}">
        <p14:creationId xmlns:p14="http://schemas.microsoft.com/office/powerpoint/2010/main" val="5639114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67CC4-4133-EA45-B050-CEEFAADE70E6}"/>
              </a:ext>
            </a:extLst>
          </p:cNvPr>
          <p:cNvSpPr>
            <a:spLocks noGrp="1"/>
          </p:cNvSpPr>
          <p:nvPr>
            <p:ph type="ctrTitle"/>
          </p:nvPr>
        </p:nvSpPr>
        <p:spPr>
          <a:xfrm>
            <a:off x="685800" y="2947073"/>
            <a:ext cx="7772400" cy="1311007"/>
          </a:xfrm>
        </p:spPr>
        <p:txBody>
          <a:bodyPr anchor="t">
            <a:normAutofit/>
          </a:bodyPr>
          <a:lstStyle/>
          <a:p>
            <a:pPr algn="l"/>
            <a:r>
              <a:rPr lang="en-US" sz="4000" dirty="0">
                <a:solidFill>
                  <a:schemeClr val="bg1"/>
                </a:solidFill>
                <a:latin typeface="Arial" panose="020B0604020202020204" pitchFamily="34" charset="0"/>
                <a:cs typeface="Arial" panose="020B0604020202020204" pitchFamily="34" charset="0"/>
              </a:rPr>
              <a:t>The RCM response</a:t>
            </a:r>
          </a:p>
        </p:txBody>
      </p:sp>
      <p:sp>
        <p:nvSpPr>
          <p:cNvPr id="4" name="Title 1">
            <a:extLst>
              <a:ext uri="{FF2B5EF4-FFF2-40B4-BE49-F238E27FC236}">
                <a16:creationId xmlns:a16="http://schemas.microsoft.com/office/drawing/2014/main" id="{1CF22CD5-1764-4149-86CE-97B92BCC4C8C}"/>
              </a:ext>
            </a:extLst>
          </p:cNvPr>
          <p:cNvSpPr txBox="1">
            <a:spLocks/>
          </p:cNvSpPr>
          <p:nvPr/>
        </p:nvSpPr>
        <p:spPr>
          <a:xfrm>
            <a:off x="685800" y="2489813"/>
            <a:ext cx="7772400" cy="67202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800" b="0"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endParaRPr>
          </a:p>
        </p:txBody>
      </p:sp>
      <p:sp>
        <p:nvSpPr>
          <p:cNvPr id="3" name="Slide Number Placeholder 2">
            <a:extLst>
              <a:ext uri="{FF2B5EF4-FFF2-40B4-BE49-F238E27FC236}">
                <a16:creationId xmlns:a16="http://schemas.microsoft.com/office/drawing/2014/main" id="{5961BC2F-9C5F-6D44-8CD7-F74BDABDD23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F6803D-388B-EB4B-A550-2641E0990F60}"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473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642A266-7E45-57ED-9D70-EFA666FE0C86}"/>
              </a:ext>
            </a:extLst>
          </p:cNvPr>
          <p:cNvPicPr>
            <a:picLocks noChangeAspect="1"/>
          </p:cNvPicPr>
          <p:nvPr/>
        </p:nvPicPr>
        <p:blipFill>
          <a:blip r:embed="rId2"/>
          <a:srcRect/>
          <a:stretch/>
        </p:blipFill>
        <p:spPr>
          <a:xfrm>
            <a:off x="0" y="0"/>
            <a:ext cx="9144000" cy="6858000"/>
          </a:xfrm>
          <a:prstGeom prst="rect">
            <a:avLst/>
          </a:prstGeom>
        </p:spPr>
      </p:pic>
      <p:sp>
        <p:nvSpPr>
          <p:cNvPr id="14" name="Title 1">
            <a:extLst>
              <a:ext uri="{FF2B5EF4-FFF2-40B4-BE49-F238E27FC236}">
                <a16:creationId xmlns:a16="http://schemas.microsoft.com/office/drawing/2014/main" id="{C0D22377-381E-BA4D-BF29-F2DE20C10D67}"/>
              </a:ext>
            </a:extLst>
          </p:cNvPr>
          <p:cNvSpPr txBox="1">
            <a:spLocks/>
          </p:cNvSpPr>
          <p:nvPr/>
        </p:nvSpPr>
        <p:spPr>
          <a:xfrm>
            <a:off x="628650" y="365126"/>
            <a:ext cx="7886700" cy="1325563"/>
          </a:xfrm>
          <a:prstGeom prst="rect">
            <a:avLst/>
          </a:prstGeom>
          <a:ln>
            <a:noFill/>
          </a:ln>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A63589"/>
                </a:solidFill>
                <a:effectLst/>
                <a:uLnTx/>
                <a:uFillTx/>
                <a:latin typeface="Arial" panose="020B0604020202020204" pitchFamily="34" charset="0"/>
                <a:ea typeface="+mj-ea"/>
                <a:cs typeface="Arial" panose="020B0604020202020204" pitchFamily="34" charset="0"/>
              </a:rPr>
              <a:t>RCM response </a:t>
            </a:r>
          </a:p>
        </p:txBody>
      </p:sp>
      <p:sp>
        <p:nvSpPr>
          <p:cNvPr id="15" name="Content Placeholder 2">
            <a:extLst>
              <a:ext uri="{FF2B5EF4-FFF2-40B4-BE49-F238E27FC236}">
                <a16:creationId xmlns:a16="http://schemas.microsoft.com/office/drawing/2014/main" id="{1BDDF083-5FB1-5148-852A-1549EB8828AF}"/>
              </a:ext>
            </a:extLst>
          </p:cNvPr>
          <p:cNvSpPr txBox="1">
            <a:spLocks/>
          </p:cNvSpPr>
          <p:nvPr/>
        </p:nvSpPr>
        <p:spPr>
          <a:xfrm>
            <a:off x="1215851" y="1556632"/>
            <a:ext cx="7053942" cy="408049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Media release: </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hlinkClick r:id="rId3"/>
              </a:rPr>
              <a:t>RCM response to Ockenden review into maternity services at Shrewsbury and Telford</a:t>
            </a: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Blog from </a:t>
            </a:r>
            <a:r>
              <a:rPr lang="en-GB" sz="2000" dirty="0">
                <a:solidFill>
                  <a:srgbClr val="262626"/>
                </a:solidFill>
                <a:effectLst/>
                <a:latin typeface="Arial" panose="020B0604020202020204" pitchFamily="34" charset="0"/>
                <a:cs typeface="Arial" panose="020B0604020202020204" pitchFamily="34" charset="0"/>
              </a:rPr>
              <a:t>Head of Health and Social Policy</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hlinkClick r:id="rId4"/>
              </a:rPr>
              <a:t>Time for the Government to stop ducking its responsibility on staffing (rcm.org.uk)</a:t>
            </a:r>
            <a:endParaRPr kumimoji="0" lang="en-GB"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All member newsletter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Set up multi-disciplinary round table to discuss the report and our joint actions in response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All staff briefing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PowerPoint deck for use at Activists training and branch meetings</a:t>
            </a: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739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F7F129B-B4E4-94FE-7158-5C112D8DE9C4}"/>
              </a:ext>
            </a:extLst>
          </p:cNvPr>
          <p:cNvPicPr>
            <a:picLocks noChangeAspect="1"/>
          </p:cNvPicPr>
          <p:nvPr/>
        </p:nvPicPr>
        <p:blipFill>
          <a:blip r:embed="rId2"/>
          <a:srcRect/>
          <a:stretch/>
        </p:blipFill>
        <p:spPr>
          <a:xfrm>
            <a:off x="36137" y="0"/>
            <a:ext cx="9144000" cy="6858000"/>
          </a:xfrm>
          <a:prstGeom prst="rect">
            <a:avLst/>
          </a:prstGeom>
        </p:spPr>
      </p:pic>
      <p:sp>
        <p:nvSpPr>
          <p:cNvPr id="2" name="Title 1">
            <a:extLst>
              <a:ext uri="{FF2B5EF4-FFF2-40B4-BE49-F238E27FC236}">
                <a16:creationId xmlns:a16="http://schemas.microsoft.com/office/drawing/2014/main" id="{68CB7D5B-A483-1444-A4B3-F181A1F9A490}"/>
              </a:ext>
            </a:extLst>
          </p:cNvPr>
          <p:cNvSpPr>
            <a:spLocks noGrp="1"/>
          </p:cNvSpPr>
          <p:nvPr>
            <p:ph type="title"/>
          </p:nvPr>
        </p:nvSpPr>
        <p:spPr>
          <a:xfrm>
            <a:off x="5423139" y="642594"/>
            <a:ext cx="3387292" cy="3923430"/>
          </a:xfrm>
        </p:spPr>
        <p:txBody>
          <a:bodyPr vert="horz" lIns="91440" tIns="45720" rIns="91440" bIns="45720" rtlCol="0" anchor="ctr">
            <a:normAutofit fontScale="90000"/>
          </a:bodyPr>
          <a:lstStyle/>
          <a:p>
            <a:r>
              <a:rPr lang="en-US" sz="2400" b="1" dirty="0">
                <a:latin typeface="Arial" panose="020B0604020202020204" pitchFamily="34" charset="0"/>
                <a:cs typeface="Arial" panose="020B0604020202020204" pitchFamily="34" charset="0"/>
              </a:rPr>
              <a:t>Solution Series: Leadership, learning from reviews, human factors, culture </a:t>
            </a:r>
            <a:br>
              <a:rPr lang="en-US" sz="2400" b="1" dirty="0">
                <a:latin typeface="Arial" panose="020B0604020202020204" pitchFamily="34" charset="0"/>
                <a:cs typeface="Arial" panose="020B0604020202020204" pitchFamily="34" charset="0"/>
              </a:rPr>
            </a:br>
            <a:br>
              <a:rPr lang="en-US" sz="2400" b="1" dirty="0">
                <a:latin typeface="Arial" panose="020B0604020202020204" pitchFamily="34" charset="0"/>
                <a:cs typeface="Arial" panose="020B0604020202020204" pitchFamily="34" charset="0"/>
              </a:rPr>
            </a:br>
            <a:r>
              <a:rPr lang="en-US" sz="2400" b="1" dirty="0">
                <a:solidFill>
                  <a:srgbClr val="7030A0"/>
                </a:solidFill>
                <a:latin typeface="Arial" panose="020B0604020202020204" pitchFamily="34" charset="0"/>
                <a:cs typeface="Arial" panose="020B0604020202020204" pitchFamily="34" charset="0"/>
              </a:rPr>
              <a:t>Standing up for high standards</a:t>
            </a:r>
            <a:br>
              <a:rPr lang="en-US" sz="2400" b="1" dirty="0">
                <a:latin typeface="Arial" panose="020B0604020202020204" pitchFamily="34" charset="0"/>
                <a:cs typeface="Arial" panose="020B0604020202020204" pitchFamily="34" charset="0"/>
              </a:rPr>
            </a:br>
            <a:br>
              <a:rPr lang="en-US" sz="2400" b="1" dirty="0">
                <a:latin typeface="Arial" panose="020B0604020202020204" pitchFamily="34" charset="0"/>
                <a:cs typeface="Arial" panose="020B0604020202020204" pitchFamily="34" charset="0"/>
              </a:rPr>
            </a:br>
            <a:r>
              <a:rPr lang="en-US" sz="2400" b="1" dirty="0">
                <a:solidFill>
                  <a:srgbClr val="7030A0"/>
                </a:solidFill>
                <a:latin typeface="Arial" panose="020B0604020202020204" pitchFamily="34" charset="0"/>
                <a:cs typeface="Arial" panose="020B0604020202020204" pitchFamily="34" charset="0"/>
              </a:rPr>
              <a:t>Safer staffing and Raising concerns position statements</a:t>
            </a:r>
            <a:br>
              <a:rPr lang="en-US" sz="2400" b="1" dirty="0">
                <a:latin typeface="Arial" panose="020B0604020202020204" pitchFamily="34" charset="0"/>
                <a:cs typeface="Arial" panose="020B0604020202020204" pitchFamily="34" charset="0"/>
              </a:rPr>
            </a:br>
            <a:br>
              <a:rPr lang="en-US" sz="2400" b="1" dirty="0">
                <a:latin typeface="Arial" panose="020B0604020202020204" pitchFamily="34" charset="0"/>
                <a:cs typeface="Arial" panose="020B0604020202020204" pitchFamily="34" charset="0"/>
              </a:rPr>
            </a:br>
            <a:endParaRPr lang="en-US" sz="2400"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A8D76EE-38A7-4EB1-A5DC-A9FFA9C82088}"/>
              </a:ext>
            </a:extLst>
          </p:cNvPr>
          <p:cNvPicPr>
            <a:picLocks noChangeAspect="1"/>
          </p:cNvPicPr>
          <p:nvPr/>
        </p:nvPicPr>
        <p:blipFill>
          <a:blip r:embed="rId3"/>
          <a:stretch>
            <a:fillRect/>
          </a:stretch>
        </p:blipFill>
        <p:spPr>
          <a:xfrm>
            <a:off x="598845" y="382691"/>
            <a:ext cx="2052941" cy="1348965"/>
          </a:xfrm>
          <a:prstGeom prst="rect">
            <a:avLst/>
          </a:prstGeom>
        </p:spPr>
      </p:pic>
      <p:pic>
        <p:nvPicPr>
          <p:cNvPr id="9" name="Picture 8">
            <a:extLst>
              <a:ext uri="{FF2B5EF4-FFF2-40B4-BE49-F238E27FC236}">
                <a16:creationId xmlns:a16="http://schemas.microsoft.com/office/drawing/2014/main" id="{49B86764-8408-4347-84F1-19709DCABA57}"/>
              </a:ext>
            </a:extLst>
          </p:cNvPr>
          <p:cNvPicPr>
            <a:picLocks noChangeAspect="1"/>
          </p:cNvPicPr>
          <p:nvPr/>
        </p:nvPicPr>
        <p:blipFill>
          <a:blip r:embed="rId4"/>
          <a:stretch>
            <a:fillRect/>
          </a:stretch>
        </p:blipFill>
        <p:spPr>
          <a:xfrm>
            <a:off x="3021493" y="382691"/>
            <a:ext cx="1825754" cy="1348965"/>
          </a:xfrm>
          <a:prstGeom prst="rect">
            <a:avLst/>
          </a:prstGeom>
        </p:spPr>
      </p:pic>
      <p:pic>
        <p:nvPicPr>
          <p:cNvPr id="4" name="Content Placeholder 3">
            <a:extLst>
              <a:ext uri="{FF2B5EF4-FFF2-40B4-BE49-F238E27FC236}">
                <a16:creationId xmlns:a16="http://schemas.microsoft.com/office/drawing/2014/main" id="{61A7F9B9-4435-4CF5-BACE-5288600A72C8}"/>
              </a:ext>
            </a:extLst>
          </p:cNvPr>
          <p:cNvPicPr>
            <a:picLocks noGrp="1" noChangeAspect="1"/>
          </p:cNvPicPr>
          <p:nvPr>
            <p:ph idx="1"/>
          </p:nvPr>
        </p:nvPicPr>
        <p:blipFill>
          <a:blip r:embed="rId5"/>
          <a:stretch>
            <a:fillRect/>
          </a:stretch>
        </p:blipFill>
        <p:spPr>
          <a:xfrm>
            <a:off x="609373" y="2114347"/>
            <a:ext cx="2052940" cy="1264952"/>
          </a:xfrm>
          <a:prstGeom prst="rect">
            <a:avLst/>
          </a:prstGeom>
        </p:spPr>
      </p:pic>
      <p:pic>
        <p:nvPicPr>
          <p:cNvPr id="11" name="Picture 10">
            <a:extLst>
              <a:ext uri="{FF2B5EF4-FFF2-40B4-BE49-F238E27FC236}">
                <a16:creationId xmlns:a16="http://schemas.microsoft.com/office/drawing/2014/main" id="{E469BAB0-B57A-4155-9B1E-2C446A2FC7BA}"/>
              </a:ext>
            </a:extLst>
          </p:cNvPr>
          <p:cNvPicPr>
            <a:picLocks noChangeAspect="1"/>
          </p:cNvPicPr>
          <p:nvPr/>
        </p:nvPicPr>
        <p:blipFill>
          <a:blip r:embed="rId6"/>
          <a:stretch>
            <a:fillRect/>
          </a:stretch>
        </p:blipFill>
        <p:spPr>
          <a:xfrm>
            <a:off x="3133490" y="2067023"/>
            <a:ext cx="1825754" cy="1361977"/>
          </a:xfrm>
          <a:prstGeom prst="rect">
            <a:avLst/>
          </a:prstGeom>
        </p:spPr>
      </p:pic>
      <p:sp>
        <p:nvSpPr>
          <p:cNvPr id="15" name="TextBox 14">
            <a:extLst>
              <a:ext uri="{FF2B5EF4-FFF2-40B4-BE49-F238E27FC236}">
                <a16:creationId xmlns:a16="http://schemas.microsoft.com/office/drawing/2014/main" id="{9B1DA742-1ECE-4849-924E-DD25CD249BD8}"/>
              </a:ext>
            </a:extLst>
          </p:cNvPr>
          <p:cNvSpPr txBox="1"/>
          <p:nvPr/>
        </p:nvSpPr>
        <p:spPr>
          <a:xfrm>
            <a:off x="6011246" y="2623457"/>
            <a:ext cx="2799184" cy="3589615"/>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D0E12C10-441C-4BD8-9824-30E5EC367375}"/>
              </a:ext>
            </a:extLst>
          </p:cNvPr>
          <p:cNvPicPr>
            <a:picLocks noChangeAspect="1"/>
          </p:cNvPicPr>
          <p:nvPr/>
        </p:nvPicPr>
        <p:blipFill>
          <a:blip r:embed="rId7"/>
          <a:stretch>
            <a:fillRect/>
          </a:stretch>
        </p:blipFill>
        <p:spPr>
          <a:xfrm>
            <a:off x="3021494" y="3609634"/>
            <a:ext cx="1952772" cy="1516711"/>
          </a:xfrm>
          <a:prstGeom prst="rect">
            <a:avLst/>
          </a:prstGeom>
        </p:spPr>
      </p:pic>
      <p:pic>
        <p:nvPicPr>
          <p:cNvPr id="8" name="Picture 7">
            <a:extLst>
              <a:ext uri="{FF2B5EF4-FFF2-40B4-BE49-F238E27FC236}">
                <a16:creationId xmlns:a16="http://schemas.microsoft.com/office/drawing/2014/main" id="{2367819A-5FB0-47FD-9766-2059DA4B2DCE}"/>
              </a:ext>
            </a:extLst>
          </p:cNvPr>
          <p:cNvPicPr>
            <a:picLocks noChangeAspect="1"/>
          </p:cNvPicPr>
          <p:nvPr/>
        </p:nvPicPr>
        <p:blipFill>
          <a:blip r:embed="rId8"/>
          <a:stretch>
            <a:fillRect/>
          </a:stretch>
        </p:blipFill>
        <p:spPr>
          <a:xfrm>
            <a:off x="5402081" y="4103421"/>
            <a:ext cx="3458610" cy="2134748"/>
          </a:xfrm>
          <a:prstGeom prst="rect">
            <a:avLst/>
          </a:prstGeom>
        </p:spPr>
      </p:pic>
      <p:pic>
        <p:nvPicPr>
          <p:cNvPr id="12" name="Picture 11">
            <a:extLst>
              <a:ext uri="{FF2B5EF4-FFF2-40B4-BE49-F238E27FC236}">
                <a16:creationId xmlns:a16="http://schemas.microsoft.com/office/drawing/2014/main" id="{34CCAA2C-D1C8-4BA8-8EE2-37559908F93B}"/>
              </a:ext>
            </a:extLst>
          </p:cNvPr>
          <p:cNvPicPr>
            <a:picLocks noChangeAspect="1"/>
          </p:cNvPicPr>
          <p:nvPr/>
        </p:nvPicPr>
        <p:blipFill>
          <a:blip r:embed="rId9"/>
          <a:stretch>
            <a:fillRect/>
          </a:stretch>
        </p:blipFill>
        <p:spPr>
          <a:xfrm>
            <a:off x="915285" y="3609634"/>
            <a:ext cx="1715444" cy="2404247"/>
          </a:xfrm>
          <a:prstGeom prst="rect">
            <a:avLst/>
          </a:prstGeom>
        </p:spPr>
      </p:pic>
    </p:spTree>
    <p:extLst>
      <p:ext uri="{BB962C8B-B14F-4D97-AF65-F5344CB8AC3E}">
        <p14:creationId xmlns:p14="http://schemas.microsoft.com/office/powerpoint/2010/main" val="542923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F7F129B-B4E4-94FE-7158-5C112D8DE9C4}"/>
              </a:ext>
            </a:extLst>
          </p:cNvPr>
          <p:cNvPicPr>
            <a:picLocks noChangeAspect="1"/>
          </p:cNvPicPr>
          <p:nvPr/>
        </p:nvPicPr>
        <p:blipFill>
          <a:blip r:embed="rId2"/>
          <a:srcRect/>
          <a:stretch/>
        </p:blipFill>
        <p:spPr>
          <a:xfrm>
            <a:off x="0" y="-28811"/>
            <a:ext cx="9144000" cy="6858000"/>
          </a:xfrm>
          <a:prstGeom prst="rect">
            <a:avLst/>
          </a:prstGeom>
        </p:spPr>
      </p:pic>
      <p:sp>
        <p:nvSpPr>
          <p:cNvPr id="15" name="TextBox 14">
            <a:extLst>
              <a:ext uri="{FF2B5EF4-FFF2-40B4-BE49-F238E27FC236}">
                <a16:creationId xmlns:a16="http://schemas.microsoft.com/office/drawing/2014/main" id="{9B1DA742-1ECE-4849-924E-DD25CD249BD8}"/>
              </a:ext>
            </a:extLst>
          </p:cNvPr>
          <p:cNvSpPr txBox="1"/>
          <p:nvPr/>
        </p:nvSpPr>
        <p:spPr>
          <a:xfrm>
            <a:off x="6011246" y="2623457"/>
            <a:ext cx="2799184" cy="3589615"/>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06EC8186-8B3F-6D74-3B1F-6D55BD84B771}"/>
              </a:ext>
            </a:extLst>
          </p:cNvPr>
          <p:cNvSpPr txBox="1"/>
          <p:nvPr/>
        </p:nvSpPr>
        <p:spPr>
          <a:xfrm>
            <a:off x="735007" y="2171778"/>
            <a:ext cx="4108298" cy="3511943"/>
          </a:xfrm>
          <a:prstGeom prst="rect">
            <a:avLst/>
          </a:prstGeom>
        </p:spPr>
        <p:txBody>
          <a:bodyPr vert="horz" lIns="91440" tIns="45720" rIns="91440" bIns="45720" rtlCol="0" anchor="ctr">
            <a:no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Informed decision making </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Thoughts for upcoming guidance:</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Diabetes, multiple pregnancy, hypertension – I learn on medically complex care;</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Joint guidance on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syntocinon</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use and operative births</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MIDIRs searches on key topics</a:t>
            </a:r>
          </a:p>
        </p:txBody>
      </p:sp>
      <p:pic>
        <p:nvPicPr>
          <p:cNvPr id="17" name="Content Placeholder 4">
            <a:extLst>
              <a:ext uri="{FF2B5EF4-FFF2-40B4-BE49-F238E27FC236}">
                <a16:creationId xmlns:a16="http://schemas.microsoft.com/office/drawing/2014/main" id="{46BF6277-FA74-380C-F5A4-C4D1BCD8193F}"/>
              </a:ext>
            </a:extLst>
          </p:cNvPr>
          <p:cNvPicPr>
            <a:picLocks noGrp="1" noChangeAspect="1"/>
          </p:cNvPicPr>
          <p:nvPr>
            <p:ph idx="1"/>
          </p:nvPr>
        </p:nvPicPr>
        <p:blipFill>
          <a:blip r:embed="rId3"/>
          <a:stretch>
            <a:fillRect/>
          </a:stretch>
        </p:blipFill>
        <p:spPr>
          <a:xfrm>
            <a:off x="5037820" y="2312648"/>
            <a:ext cx="3477530" cy="2902015"/>
          </a:xfrm>
          <a:prstGeom prst="rect">
            <a:avLst/>
          </a:prstGeom>
        </p:spPr>
      </p:pic>
      <p:sp>
        <p:nvSpPr>
          <p:cNvPr id="18" name="Title 1">
            <a:extLst>
              <a:ext uri="{FF2B5EF4-FFF2-40B4-BE49-F238E27FC236}">
                <a16:creationId xmlns:a16="http://schemas.microsoft.com/office/drawing/2014/main" id="{932531D9-1AA6-323F-F8CF-71FD442ED5B5}"/>
              </a:ext>
            </a:extLst>
          </p:cNvPr>
          <p:cNvSpPr txBox="1">
            <a:spLocks noGrp="1"/>
          </p:cNvSpPr>
          <p:nvPr>
            <p:ph type="title"/>
          </p:nvPr>
        </p:nvSpPr>
        <p:spPr>
          <a:xfrm>
            <a:off x="628650" y="365125"/>
            <a:ext cx="7886700" cy="1325563"/>
          </a:xfrm>
          <a:prstGeom prst="rect">
            <a:avLst/>
          </a:prstGeom>
          <a:ln>
            <a:noFill/>
          </a:ln>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A63589"/>
                </a:solidFill>
                <a:effectLst/>
                <a:uLnTx/>
                <a:uFillTx/>
                <a:latin typeface="Arial" panose="020B0604020202020204" pitchFamily="34" charset="0"/>
                <a:ea typeface="+mj-ea"/>
                <a:cs typeface="Arial" panose="020B0604020202020204" pitchFamily="34" charset="0"/>
              </a:rPr>
              <a:t>RCM professional guidance</a:t>
            </a:r>
          </a:p>
        </p:txBody>
      </p:sp>
    </p:spTree>
    <p:extLst>
      <p:ext uri="{BB962C8B-B14F-4D97-AF65-F5344CB8AC3E}">
        <p14:creationId xmlns:p14="http://schemas.microsoft.com/office/powerpoint/2010/main" val="10685587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F95E74B-7F2F-E34B-3F3A-8514321BBB9E}"/>
              </a:ext>
            </a:extLst>
          </p:cNvPr>
          <p:cNvPicPr>
            <a:picLocks noChangeAspect="1"/>
          </p:cNvPicPr>
          <p:nvPr/>
        </p:nvPicPr>
        <p:blipFill>
          <a:blip r:embed="rId2"/>
          <a:srcRect/>
          <a:stretch/>
        </p:blipFill>
        <p:spPr>
          <a:xfrm>
            <a:off x="0" y="-109198"/>
            <a:ext cx="9144000" cy="6858000"/>
          </a:xfrm>
          <a:prstGeom prst="rect">
            <a:avLst/>
          </a:prstGeom>
        </p:spPr>
      </p:pic>
      <p:sp>
        <p:nvSpPr>
          <p:cNvPr id="2" name="Title 1">
            <a:extLst>
              <a:ext uri="{FF2B5EF4-FFF2-40B4-BE49-F238E27FC236}">
                <a16:creationId xmlns:a16="http://schemas.microsoft.com/office/drawing/2014/main" id="{68CB7D5B-A483-1444-A4B3-F181A1F9A490}"/>
              </a:ext>
            </a:extLst>
          </p:cNvPr>
          <p:cNvSpPr>
            <a:spLocks noGrp="1"/>
          </p:cNvSpPr>
          <p:nvPr>
            <p:ph type="title"/>
          </p:nvPr>
        </p:nvSpPr>
        <p:spPr>
          <a:xfrm>
            <a:off x="628650" y="102535"/>
            <a:ext cx="7886700" cy="1325563"/>
          </a:xfrm>
          <a:ln>
            <a:noFill/>
          </a:ln>
        </p:spPr>
        <p:txBody>
          <a:bodyPr>
            <a:normAutofit/>
          </a:bodyPr>
          <a:lstStyle/>
          <a:p>
            <a:r>
              <a:rPr lang="en-US" sz="3600" b="1" dirty="0">
                <a:solidFill>
                  <a:schemeClr val="accent5"/>
                </a:solidFill>
                <a:latin typeface="Arial" panose="020B0604020202020204" pitchFamily="34" charset="0"/>
                <a:cs typeface="Arial" panose="020B0604020202020204" pitchFamily="34" charset="0"/>
              </a:rPr>
              <a:t>The </a:t>
            </a:r>
            <a:r>
              <a:rPr lang="en-US" sz="3600" b="1" dirty="0" err="1">
                <a:solidFill>
                  <a:schemeClr val="accent5"/>
                </a:solidFill>
                <a:latin typeface="Arial" panose="020B0604020202020204" pitchFamily="34" charset="0"/>
                <a:cs typeface="Arial" panose="020B0604020202020204" pitchFamily="34" charset="0"/>
              </a:rPr>
              <a:t>Re:Birth</a:t>
            </a:r>
            <a:r>
              <a:rPr lang="en-US" sz="3600" b="1" dirty="0">
                <a:solidFill>
                  <a:schemeClr val="accent5"/>
                </a:solidFill>
                <a:latin typeface="Arial" panose="020B0604020202020204" pitchFamily="34" charset="0"/>
                <a:cs typeface="Arial" panose="020B0604020202020204" pitchFamily="34" charset="0"/>
              </a:rPr>
              <a:t> project</a:t>
            </a:r>
          </a:p>
        </p:txBody>
      </p:sp>
      <p:sp>
        <p:nvSpPr>
          <p:cNvPr id="3" name="Content Placeholder 2">
            <a:extLst>
              <a:ext uri="{FF2B5EF4-FFF2-40B4-BE49-F238E27FC236}">
                <a16:creationId xmlns:a16="http://schemas.microsoft.com/office/drawing/2014/main" id="{00DB5D4F-8B9B-2B43-A8EC-96EF5590829A}"/>
              </a:ext>
            </a:extLst>
          </p:cNvPr>
          <p:cNvSpPr>
            <a:spLocks noGrp="1"/>
          </p:cNvSpPr>
          <p:nvPr>
            <p:ph idx="1"/>
          </p:nvPr>
        </p:nvSpPr>
        <p:spPr>
          <a:xfrm>
            <a:off x="628650" y="1690689"/>
            <a:ext cx="3123720" cy="3903589"/>
          </a:xfrm>
        </p:spPr>
        <p:txBody>
          <a:bodyPr>
            <a:normAutofit/>
          </a:bodyPr>
          <a:lstStyle/>
          <a:p>
            <a:r>
              <a:rPr lang="en-US" sz="1800" dirty="0">
                <a:latin typeface="Arial" panose="020B0604020202020204" pitchFamily="34" charset="0"/>
                <a:cs typeface="Arial" panose="020B0604020202020204" pitchFamily="34" charset="0"/>
              </a:rPr>
              <a:t>Women have told us that they want professionals to ask them what language they want to use to describe their birth and reflect that back to them;</a:t>
            </a:r>
          </a:p>
          <a:p>
            <a:r>
              <a:rPr lang="en-US" sz="1800" dirty="0">
                <a:latin typeface="Arial" panose="020B0604020202020204" pitchFamily="34" charset="0"/>
                <a:cs typeface="Arial" panose="020B0604020202020204" pitchFamily="34" charset="0"/>
              </a:rPr>
              <a:t>No one type of birth should be </a:t>
            </a:r>
            <a:r>
              <a:rPr lang="en-US" sz="1800" dirty="0" err="1">
                <a:latin typeface="Arial" panose="020B0604020202020204" pitchFamily="34" charset="0"/>
                <a:cs typeface="Arial" panose="020B0604020202020204" pitchFamily="34" charset="0"/>
              </a:rPr>
              <a:t>preferenced</a:t>
            </a:r>
            <a:r>
              <a:rPr lang="en-US" sz="1800" dirty="0">
                <a:latin typeface="Arial" panose="020B0604020202020204" pitchFamily="34" charset="0"/>
                <a:cs typeface="Arial" panose="020B0604020202020204" pitchFamily="34" charset="0"/>
              </a:rPr>
              <a:t> or celebrated more than another; language that implies failure should stop</a:t>
            </a:r>
          </a:p>
          <a:p>
            <a:r>
              <a:rPr lang="en-US" sz="1800" dirty="0">
                <a:latin typeface="Arial" panose="020B0604020202020204" pitchFamily="34" charset="0"/>
                <a:cs typeface="Arial" panose="020B0604020202020204" pitchFamily="34" charset="0"/>
              </a:rPr>
              <a:t>They want evidence based information not opinion</a:t>
            </a:r>
          </a:p>
          <a:p>
            <a:endParaRPr lang="en-US" sz="18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037697F0-1A21-4AE7-BA9C-7988380CC037}"/>
              </a:ext>
            </a:extLst>
          </p:cNvPr>
          <p:cNvPicPr>
            <a:picLocks noChangeAspect="1"/>
          </p:cNvPicPr>
          <p:nvPr/>
        </p:nvPicPr>
        <p:blipFill>
          <a:blip r:embed="rId3"/>
          <a:stretch>
            <a:fillRect/>
          </a:stretch>
        </p:blipFill>
        <p:spPr>
          <a:xfrm>
            <a:off x="3644309" y="1477108"/>
            <a:ext cx="5353321" cy="4050397"/>
          </a:xfrm>
          <a:prstGeom prst="rect">
            <a:avLst/>
          </a:prstGeom>
        </p:spPr>
      </p:pic>
    </p:spTree>
    <p:extLst>
      <p:ext uri="{BB962C8B-B14F-4D97-AF65-F5344CB8AC3E}">
        <p14:creationId xmlns:p14="http://schemas.microsoft.com/office/powerpoint/2010/main" val="18643232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B7D5B-A483-1444-A4B3-F181A1F9A490}"/>
              </a:ext>
            </a:extLst>
          </p:cNvPr>
          <p:cNvSpPr>
            <a:spLocks noGrp="1"/>
          </p:cNvSpPr>
          <p:nvPr>
            <p:ph type="title"/>
          </p:nvPr>
        </p:nvSpPr>
        <p:spPr>
          <a:xfrm>
            <a:off x="628650" y="365126"/>
            <a:ext cx="7886700" cy="850725"/>
          </a:xfrm>
          <a:ln>
            <a:noFill/>
          </a:ln>
        </p:spPr>
        <p:txBody>
          <a:bodyPr>
            <a:normAutofit fontScale="90000"/>
          </a:bodyPr>
          <a:lstStyle/>
          <a:p>
            <a:r>
              <a:rPr lang="en-US" sz="4000" b="1" dirty="0">
                <a:solidFill>
                  <a:schemeClr val="accent5"/>
                </a:solidFill>
                <a:latin typeface="Arial" panose="020B0604020202020204" pitchFamily="34" charset="0"/>
                <a:cs typeface="Arial" panose="020B0604020202020204" pitchFamily="34" charset="0"/>
              </a:rPr>
              <a:t>Recommendations from previous investigations</a:t>
            </a:r>
            <a:endParaRPr lang="en-US" sz="4000" b="1" dirty="0">
              <a:solidFill>
                <a:schemeClr val="accent2"/>
              </a:solidFill>
              <a:latin typeface="Arial" panose="020B0604020202020204" pitchFamily="34" charset="0"/>
              <a:cs typeface="Arial" panose="020B0604020202020204" pitchFamily="34" charset="0"/>
            </a:endParaRPr>
          </a:p>
        </p:txBody>
      </p:sp>
      <p:graphicFrame>
        <p:nvGraphicFramePr>
          <p:cNvPr id="7" name="Content Placeholder 2">
            <a:extLst>
              <a:ext uri="{FF2B5EF4-FFF2-40B4-BE49-F238E27FC236}">
                <a16:creationId xmlns:a16="http://schemas.microsoft.com/office/drawing/2014/main" id="{C93A6884-86FF-482D-AE90-8B7F44A3D5AA}"/>
              </a:ext>
            </a:extLst>
          </p:cNvPr>
          <p:cNvGraphicFramePr>
            <a:graphicFrameLocks noGrp="1"/>
          </p:cNvGraphicFramePr>
          <p:nvPr>
            <p:ph idx="1"/>
            <p:extLst>
              <p:ext uri="{D42A27DB-BD31-4B8C-83A1-F6EECF244321}">
                <p14:modId xmlns:p14="http://schemas.microsoft.com/office/powerpoint/2010/main" val="1783457454"/>
              </p:ext>
            </p:extLst>
          </p:nvPr>
        </p:nvGraphicFramePr>
        <p:xfrm>
          <a:off x="760164" y="1583476"/>
          <a:ext cx="7755186" cy="45761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203184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B7D5B-A483-1444-A4B3-F181A1F9A490}"/>
              </a:ext>
            </a:extLst>
          </p:cNvPr>
          <p:cNvSpPr>
            <a:spLocks noGrp="1"/>
          </p:cNvSpPr>
          <p:nvPr>
            <p:ph type="title"/>
          </p:nvPr>
        </p:nvSpPr>
        <p:spPr>
          <a:xfrm>
            <a:off x="628650" y="311772"/>
            <a:ext cx="7886700" cy="609564"/>
          </a:xfrm>
          <a:ln>
            <a:noFill/>
          </a:ln>
        </p:spPr>
        <p:txBody>
          <a:bodyPr>
            <a:normAutofit fontScale="90000"/>
          </a:bodyPr>
          <a:lstStyle/>
          <a:p>
            <a:r>
              <a:rPr lang="en-US" sz="4000" b="1" dirty="0">
                <a:solidFill>
                  <a:schemeClr val="accent5"/>
                </a:solidFill>
                <a:latin typeface="Arial" panose="020B0604020202020204" pitchFamily="34" charset="0"/>
                <a:cs typeface="Arial" panose="020B0604020202020204" pitchFamily="34" charset="0"/>
              </a:rPr>
              <a:t>Personal culture checklist</a:t>
            </a:r>
          </a:p>
        </p:txBody>
      </p:sp>
      <p:graphicFrame>
        <p:nvGraphicFramePr>
          <p:cNvPr id="16" name="Content Placeholder 15">
            <a:extLst>
              <a:ext uri="{FF2B5EF4-FFF2-40B4-BE49-F238E27FC236}">
                <a16:creationId xmlns:a16="http://schemas.microsoft.com/office/drawing/2014/main" id="{E3BBF20F-6822-4E54-A900-747D0C8EF2ED}"/>
              </a:ext>
            </a:extLst>
          </p:cNvPr>
          <p:cNvGraphicFramePr>
            <a:graphicFrameLocks noGrp="1"/>
          </p:cNvGraphicFramePr>
          <p:nvPr>
            <p:ph idx="1"/>
            <p:extLst>
              <p:ext uri="{D42A27DB-BD31-4B8C-83A1-F6EECF244321}">
                <p14:modId xmlns:p14="http://schemas.microsoft.com/office/powerpoint/2010/main" val="350753773"/>
              </p:ext>
            </p:extLst>
          </p:nvPr>
        </p:nvGraphicFramePr>
        <p:xfrm>
          <a:off x="760163" y="1174381"/>
          <a:ext cx="7660355" cy="4841172"/>
        </p:xfrm>
        <a:graphic>
          <a:graphicData uri="http://schemas.openxmlformats.org/drawingml/2006/table">
            <a:tbl>
              <a:tblPr firstRow="1" firstCol="1" bandRow="1">
                <a:tableStyleId>{5C22544A-7EE6-4342-B048-85BDC9FD1C3A}</a:tableStyleId>
              </a:tblPr>
              <a:tblGrid>
                <a:gridCol w="7660355">
                  <a:extLst>
                    <a:ext uri="{9D8B030D-6E8A-4147-A177-3AD203B41FA5}">
                      <a16:colId xmlns:a16="http://schemas.microsoft.com/office/drawing/2014/main" val="678791094"/>
                    </a:ext>
                  </a:extLst>
                </a:gridCol>
              </a:tblGrid>
              <a:tr h="293412">
                <a:tc>
                  <a:txBody>
                    <a:bodyPr/>
                    <a:lstStyle/>
                    <a:p>
                      <a:pPr>
                        <a:lnSpc>
                          <a:spcPct val="107000"/>
                        </a:lnSpc>
                        <a:spcAft>
                          <a:spcPts val="800"/>
                        </a:spcAft>
                      </a:pPr>
                      <a:r>
                        <a:rPr lang="en-GB" sz="1400" b="0">
                          <a:solidFill>
                            <a:schemeClr val="tx1"/>
                          </a:solidFill>
                          <a:effectLst/>
                          <a:latin typeface="Arial" panose="020B0604020202020204" pitchFamily="34" charset="0"/>
                          <a:ea typeface="Calibri" panose="020F0502020204030204" pitchFamily="34" charset="0"/>
                          <a:cs typeface="Arial" panose="020B0604020202020204" pitchFamily="34" charset="0"/>
                        </a:rPr>
                        <a:t>Smiled and greeted a colleague even though I didn’t know them</a:t>
                      </a:r>
                    </a:p>
                  </a:txBody>
                  <a:tcPr marL="68580" marR="68580" marT="0" marB="0">
                    <a:solidFill>
                      <a:srgbClr val="FF8D1C"/>
                    </a:solidFill>
                  </a:tcPr>
                </a:tc>
                <a:extLst>
                  <a:ext uri="{0D108BD9-81ED-4DB2-BD59-A6C34878D82A}">
                    <a16:rowId xmlns:a16="http://schemas.microsoft.com/office/drawing/2014/main" val="4290711468"/>
                  </a:ext>
                </a:extLst>
              </a:tr>
              <a:tr h="293412">
                <a:tc>
                  <a:txBody>
                    <a:bodyPr/>
                    <a:lstStyle/>
                    <a:p>
                      <a:pPr>
                        <a:lnSpc>
                          <a:spcPct val="107000"/>
                        </a:lnSpc>
                        <a:spcAft>
                          <a:spcPts val="800"/>
                        </a:spcAft>
                      </a:pPr>
                      <a:r>
                        <a:rPr lang="en-GB" sz="1400" b="0">
                          <a:solidFill>
                            <a:schemeClr val="tx1"/>
                          </a:solidFill>
                          <a:effectLst/>
                          <a:latin typeface="Arial" panose="020B0604020202020204" pitchFamily="34" charset="0"/>
                          <a:ea typeface="Calibri" panose="020F0502020204030204" pitchFamily="34" charset="0"/>
                          <a:cs typeface="Arial" panose="020B0604020202020204" pitchFamily="34" charset="0"/>
                        </a:rPr>
                        <a:t>Introduced myself to a colleague who I don't know</a:t>
                      </a:r>
                    </a:p>
                  </a:txBody>
                  <a:tcPr marL="68580" marR="68580" marT="0" marB="0">
                    <a:solidFill>
                      <a:srgbClr val="FF8D1C"/>
                    </a:solidFill>
                  </a:tcPr>
                </a:tc>
                <a:extLst>
                  <a:ext uri="{0D108BD9-81ED-4DB2-BD59-A6C34878D82A}">
                    <a16:rowId xmlns:a16="http://schemas.microsoft.com/office/drawing/2014/main" val="396835903"/>
                  </a:ext>
                </a:extLst>
              </a:tr>
              <a:tr h="293412">
                <a:tc>
                  <a:txBody>
                    <a:bodyPr/>
                    <a:lstStyle/>
                    <a:p>
                      <a:pPr>
                        <a:lnSpc>
                          <a:spcPct val="107000"/>
                        </a:lnSpc>
                        <a:spcAft>
                          <a:spcPts val="800"/>
                        </a:spcAft>
                      </a:pPr>
                      <a:r>
                        <a:rPr lang="en-GB" sz="1400" b="0">
                          <a:solidFill>
                            <a:schemeClr val="tx1"/>
                          </a:solidFill>
                          <a:effectLst/>
                          <a:latin typeface="Arial" panose="020B0604020202020204" pitchFamily="34" charset="0"/>
                          <a:ea typeface="Calibri" panose="020F0502020204030204" pitchFamily="34" charset="0"/>
                          <a:cs typeface="Arial" panose="020B0604020202020204" pitchFamily="34" charset="0"/>
                        </a:rPr>
                        <a:t>Thanked anyone who helped me in some way -even if they were just doing their job</a:t>
                      </a:r>
                    </a:p>
                  </a:txBody>
                  <a:tcPr marL="68580" marR="68580" marT="0" marB="0">
                    <a:solidFill>
                      <a:srgbClr val="FF8D1C"/>
                    </a:solidFill>
                  </a:tcPr>
                </a:tc>
                <a:extLst>
                  <a:ext uri="{0D108BD9-81ED-4DB2-BD59-A6C34878D82A}">
                    <a16:rowId xmlns:a16="http://schemas.microsoft.com/office/drawing/2014/main" val="2109056533"/>
                  </a:ext>
                </a:extLst>
              </a:tr>
              <a:tr h="293412">
                <a:tc>
                  <a:txBody>
                    <a:bodyPr/>
                    <a:lstStyle/>
                    <a:p>
                      <a:pPr>
                        <a:lnSpc>
                          <a:spcPct val="107000"/>
                        </a:lnSpc>
                        <a:spcAft>
                          <a:spcPts val="800"/>
                        </a:spcAft>
                      </a:pPr>
                      <a:r>
                        <a:rPr lang="en-GB" sz="1400" b="0">
                          <a:solidFill>
                            <a:schemeClr val="tx1"/>
                          </a:solidFill>
                          <a:effectLst/>
                          <a:latin typeface="Arial" panose="020B0604020202020204" pitchFamily="34" charset="0"/>
                          <a:ea typeface="Calibri" panose="020F0502020204030204" pitchFamily="34" charset="0"/>
                          <a:cs typeface="Arial" panose="020B0604020202020204" pitchFamily="34" charset="0"/>
                        </a:rPr>
                        <a:t>Thanked or complimented a colleague at the end of a shift for something they did that shift</a:t>
                      </a:r>
                    </a:p>
                  </a:txBody>
                  <a:tcPr marL="68580" marR="68580" marT="0" marB="0">
                    <a:solidFill>
                      <a:srgbClr val="FF8D1C"/>
                    </a:solidFill>
                  </a:tcPr>
                </a:tc>
                <a:extLst>
                  <a:ext uri="{0D108BD9-81ED-4DB2-BD59-A6C34878D82A}">
                    <a16:rowId xmlns:a16="http://schemas.microsoft.com/office/drawing/2014/main" val="3897890944"/>
                  </a:ext>
                </a:extLst>
              </a:tr>
              <a:tr h="293412">
                <a:tc>
                  <a:txBody>
                    <a:bodyPr/>
                    <a:lstStyle/>
                    <a:p>
                      <a:pPr>
                        <a:lnSpc>
                          <a:spcPct val="107000"/>
                        </a:lnSpc>
                        <a:spcAft>
                          <a:spcPts val="800"/>
                        </a:spcAft>
                      </a:pPr>
                      <a:r>
                        <a:rPr lang="en-GB" sz="1400" b="0">
                          <a:solidFill>
                            <a:schemeClr val="tx1"/>
                          </a:solidFill>
                          <a:effectLst/>
                          <a:latin typeface="Arial" panose="020B0604020202020204" pitchFamily="34" charset="0"/>
                          <a:ea typeface="Calibri" panose="020F0502020204030204" pitchFamily="34" charset="0"/>
                          <a:cs typeface="Arial" panose="020B0604020202020204" pitchFamily="34" charset="0"/>
                        </a:rPr>
                        <a:t>Washed up other people's mugs or cleaned up a mess made by someone else without complaining to anyone</a:t>
                      </a:r>
                    </a:p>
                  </a:txBody>
                  <a:tcPr marL="68580" marR="68580" marT="0" marB="0">
                    <a:solidFill>
                      <a:srgbClr val="FF8D1C"/>
                    </a:solidFill>
                  </a:tcPr>
                </a:tc>
                <a:extLst>
                  <a:ext uri="{0D108BD9-81ED-4DB2-BD59-A6C34878D82A}">
                    <a16:rowId xmlns:a16="http://schemas.microsoft.com/office/drawing/2014/main" val="2187813904"/>
                  </a:ext>
                </a:extLst>
              </a:tr>
              <a:tr h="293412">
                <a:tc>
                  <a:txBody>
                    <a:bodyPr/>
                    <a:lstStyle/>
                    <a:p>
                      <a:pPr>
                        <a:lnSpc>
                          <a:spcPct val="107000"/>
                        </a:lnSpc>
                        <a:spcAft>
                          <a:spcPts val="800"/>
                        </a:spcAft>
                      </a:pPr>
                      <a:r>
                        <a:rPr lang="en-GB" sz="1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Made a colleague laugh</a:t>
                      </a:r>
                    </a:p>
                  </a:txBody>
                  <a:tcPr marL="68580" marR="68580" marT="0" marB="0">
                    <a:solidFill>
                      <a:srgbClr val="FF8D1C"/>
                    </a:solidFill>
                  </a:tcPr>
                </a:tc>
                <a:extLst>
                  <a:ext uri="{0D108BD9-81ED-4DB2-BD59-A6C34878D82A}">
                    <a16:rowId xmlns:a16="http://schemas.microsoft.com/office/drawing/2014/main" val="2646920235"/>
                  </a:ext>
                </a:extLst>
              </a:tr>
              <a:tr h="293412">
                <a:tc>
                  <a:txBody>
                    <a:bodyPr/>
                    <a:lstStyle/>
                    <a:p>
                      <a:pPr>
                        <a:lnSpc>
                          <a:spcPct val="107000"/>
                        </a:lnSpc>
                        <a:spcAft>
                          <a:spcPts val="800"/>
                        </a:spcAft>
                      </a:pPr>
                      <a:r>
                        <a:rPr lang="en-GB" sz="1400" b="0">
                          <a:solidFill>
                            <a:schemeClr val="tx1"/>
                          </a:solidFill>
                          <a:effectLst/>
                          <a:latin typeface="Arial" panose="020B0604020202020204" pitchFamily="34" charset="0"/>
                          <a:ea typeface="Calibri" panose="020F0502020204030204" pitchFamily="34" charset="0"/>
                          <a:cs typeface="Arial" panose="020B0604020202020204" pitchFamily="34" charset="0"/>
                        </a:rPr>
                        <a:t>Reached out to a colleague who seemed upset or not themselves, to offer them support</a:t>
                      </a:r>
                    </a:p>
                  </a:txBody>
                  <a:tcPr marL="68580" marR="68580" marT="0" marB="0">
                    <a:solidFill>
                      <a:srgbClr val="FF8D1C"/>
                    </a:solidFill>
                  </a:tcPr>
                </a:tc>
                <a:extLst>
                  <a:ext uri="{0D108BD9-81ED-4DB2-BD59-A6C34878D82A}">
                    <a16:rowId xmlns:a16="http://schemas.microsoft.com/office/drawing/2014/main" val="13548106"/>
                  </a:ext>
                </a:extLst>
              </a:tr>
              <a:tr h="293412">
                <a:tc>
                  <a:txBody>
                    <a:bodyPr/>
                    <a:lstStyle/>
                    <a:p>
                      <a:pPr>
                        <a:lnSpc>
                          <a:spcPct val="107000"/>
                        </a:lnSpc>
                        <a:spcAft>
                          <a:spcPts val="800"/>
                        </a:spcAft>
                      </a:pPr>
                      <a:r>
                        <a:rPr lang="en-GB" sz="1400" b="0">
                          <a:solidFill>
                            <a:schemeClr val="tx1"/>
                          </a:solidFill>
                          <a:effectLst/>
                          <a:latin typeface="Arial" panose="020B0604020202020204" pitchFamily="34" charset="0"/>
                          <a:ea typeface="Calibri" panose="020F0502020204030204" pitchFamily="34" charset="0"/>
                          <a:cs typeface="Arial" panose="020B0604020202020204" pitchFamily="34" charset="0"/>
                        </a:rPr>
                        <a:t>Made a positive suggestion about how to change things for the better</a:t>
                      </a:r>
                    </a:p>
                  </a:txBody>
                  <a:tcPr marL="68580" marR="68580" marT="0" marB="0">
                    <a:solidFill>
                      <a:srgbClr val="FF8D1C"/>
                    </a:solidFill>
                  </a:tcPr>
                </a:tc>
                <a:extLst>
                  <a:ext uri="{0D108BD9-81ED-4DB2-BD59-A6C34878D82A}">
                    <a16:rowId xmlns:a16="http://schemas.microsoft.com/office/drawing/2014/main" val="3809379521"/>
                  </a:ext>
                </a:extLst>
              </a:tr>
              <a:tr h="293412">
                <a:tc>
                  <a:txBody>
                    <a:bodyPr/>
                    <a:lstStyle/>
                    <a:p>
                      <a:pPr>
                        <a:lnSpc>
                          <a:spcPct val="107000"/>
                        </a:lnSpc>
                        <a:spcAft>
                          <a:spcPts val="800"/>
                        </a:spcAft>
                      </a:pPr>
                      <a:r>
                        <a:rPr lang="en-GB" sz="1400" b="0">
                          <a:solidFill>
                            <a:schemeClr val="tx1"/>
                          </a:solidFill>
                          <a:effectLst/>
                          <a:latin typeface="Arial" panose="020B0604020202020204" pitchFamily="34" charset="0"/>
                          <a:ea typeface="Calibri" panose="020F0502020204030204" pitchFamily="34" charset="0"/>
                          <a:cs typeface="Arial" panose="020B0604020202020204" pitchFamily="34" charset="0"/>
                        </a:rPr>
                        <a:t>Challenged a colleague who was talking about someone negatively</a:t>
                      </a:r>
                    </a:p>
                  </a:txBody>
                  <a:tcPr marL="68580" marR="68580" marT="0" marB="0">
                    <a:solidFill>
                      <a:srgbClr val="FF8D1C"/>
                    </a:solidFill>
                  </a:tcPr>
                </a:tc>
                <a:extLst>
                  <a:ext uri="{0D108BD9-81ED-4DB2-BD59-A6C34878D82A}">
                    <a16:rowId xmlns:a16="http://schemas.microsoft.com/office/drawing/2014/main" val="2209130925"/>
                  </a:ext>
                </a:extLst>
              </a:tr>
              <a:tr h="293412">
                <a:tc>
                  <a:txBody>
                    <a:bodyPr/>
                    <a:lstStyle/>
                    <a:p>
                      <a:pPr>
                        <a:lnSpc>
                          <a:spcPct val="107000"/>
                        </a:lnSpc>
                        <a:spcAft>
                          <a:spcPts val="800"/>
                        </a:spcAft>
                      </a:pPr>
                      <a:r>
                        <a:rPr lang="en-GB" sz="1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Challenged a colleague who behaved inappropriately to a colleague / reported it to a manager</a:t>
                      </a:r>
                    </a:p>
                  </a:txBody>
                  <a:tcPr marL="68580" marR="68580" marT="0" marB="0">
                    <a:solidFill>
                      <a:srgbClr val="FF8D1C"/>
                    </a:solidFill>
                  </a:tcPr>
                </a:tc>
                <a:extLst>
                  <a:ext uri="{0D108BD9-81ED-4DB2-BD59-A6C34878D82A}">
                    <a16:rowId xmlns:a16="http://schemas.microsoft.com/office/drawing/2014/main" val="3761010019"/>
                  </a:ext>
                </a:extLst>
              </a:tr>
              <a:tr h="293412">
                <a:tc>
                  <a:txBody>
                    <a:bodyPr/>
                    <a:lstStyle/>
                    <a:p>
                      <a:pPr>
                        <a:lnSpc>
                          <a:spcPct val="107000"/>
                        </a:lnSpc>
                        <a:spcAft>
                          <a:spcPts val="800"/>
                        </a:spcAft>
                      </a:pPr>
                      <a:r>
                        <a:rPr lang="en-GB" sz="1400" b="0">
                          <a:solidFill>
                            <a:schemeClr val="tx1"/>
                          </a:solidFill>
                          <a:effectLst/>
                          <a:latin typeface="Arial" panose="020B0604020202020204" pitchFamily="34" charset="0"/>
                          <a:ea typeface="Calibri" panose="020F0502020204030204" pitchFamily="34" charset="0"/>
                          <a:cs typeface="Arial" panose="020B0604020202020204" pitchFamily="34" charset="0"/>
                        </a:rPr>
                        <a:t>Made tea for my colleagues</a:t>
                      </a:r>
                    </a:p>
                  </a:txBody>
                  <a:tcPr marL="68580" marR="68580" marT="0" marB="0">
                    <a:solidFill>
                      <a:srgbClr val="FF8D1C"/>
                    </a:solidFill>
                  </a:tcPr>
                </a:tc>
                <a:extLst>
                  <a:ext uri="{0D108BD9-81ED-4DB2-BD59-A6C34878D82A}">
                    <a16:rowId xmlns:a16="http://schemas.microsoft.com/office/drawing/2014/main" val="242113133"/>
                  </a:ext>
                </a:extLst>
              </a:tr>
              <a:tr h="293412">
                <a:tc>
                  <a:txBody>
                    <a:bodyPr/>
                    <a:lstStyle/>
                    <a:p>
                      <a:pPr>
                        <a:lnSpc>
                          <a:spcPct val="107000"/>
                        </a:lnSpc>
                        <a:spcAft>
                          <a:spcPts val="800"/>
                        </a:spcAft>
                      </a:pPr>
                      <a:r>
                        <a:rPr lang="en-GB" sz="1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Helped a colleague without being asked</a:t>
                      </a:r>
                    </a:p>
                  </a:txBody>
                  <a:tcPr marL="68580" marR="68580" marT="0" marB="0">
                    <a:solidFill>
                      <a:srgbClr val="FF8D1C"/>
                    </a:solidFill>
                  </a:tcPr>
                </a:tc>
                <a:extLst>
                  <a:ext uri="{0D108BD9-81ED-4DB2-BD59-A6C34878D82A}">
                    <a16:rowId xmlns:a16="http://schemas.microsoft.com/office/drawing/2014/main" val="1766215843"/>
                  </a:ext>
                </a:extLst>
              </a:tr>
              <a:tr h="293412">
                <a:tc>
                  <a:txBody>
                    <a:bodyPr/>
                    <a:lstStyle/>
                    <a:p>
                      <a:pPr>
                        <a:lnSpc>
                          <a:spcPct val="107000"/>
                        </a:lnSpc>
                        <a:spcAft>
                          <a:spcPts val="800"/>
                        </a:spcAft>
                      </a:pPr>
                      <a:r>
                        <a:rPr lang="en-GB" sz="1400" b="0">
                          <a:solidFill>
                            <a:schemeClr val="tx1"/>
                          </a:solidFill>
                          <a:effectLst/>
                          <a:latin typeface="Arial" panose="020B0604020202020204" pitchFamily="34" charset="0"/>
                          <a:ea typeface="Calibri" panose="020F0502020204030204" pitchFamily="34" charset="0"/>
                          <a:cs typeface="Arial" panose="020B0604020202020204" pitchFamily="34" charset="0"/>
                        </a:rPr>
                        <a:t>Swapped a shift with someone when asked -without moaning to them or anyone else</a:t>
                      </a:r>
                    </a:p>
                  </a:txBody>
                  <a:tcPr marL="68580" marR="68580" marT="0" marB="0">
                    <a:solidFill>
                      <a:srgbClr val="FF8D1C"/>
                    </a:solidFill>
                  </a:tcPr>
                </a:tc>
                <a:extLst>
                  <a:ext uri="{0D108BD9-81ED-4DB2-BD59-A6C34878D82A}">
                    <a16:rowId xmlns:a16="http://schemas.microsoft.com/office/drawing/2014/main" val="3598120253"/>
                  </a:ext>
                </a:extLst>
              </a:tr>
              <a:tr h="293412">
                <a:tc>
                  <a:txBody>
                    <a:bodyPr/>
                    <a:lstStyle/>
                    <a:p>
                      <a:pPr>
                        <a:lnSpc>
                          <a:spcPct val="107000"/>
                        </a:lnSpc>
                        <a:spcAft>
                          <a:spcPts val="800"/>
                        </a:spcAft>
                      </a:pPr>
                      <a:r>
                        <a:rPr lang="en-GB" sz="1400" b="0">
                          <a:solidFill>
                            <a:schemeClr val="tx1"/>
                          </a:solidFill>
                          <a:effectLst/>
                          <a:latin typeface="Arial" panose="020B0604020202020204" pitchFamily="34" charset="0"/>
                          <a:ea typeface="Calibri" panose="020F0502020204030204" pitchFamily="34" charset="0"/>
                          <a:cs typeface="Arial" panose="020B0604020202020204" pitchFamily="34" charset="0"/>
                        </a:rPr>
                        <a:t>Backed a colleague (including a manager) publicly who had an idea that I thought was good</a:t>
                      </a:r>
                    </a:p>
                  </a:txBody>
                  <a:tcPr marL="68580" marR="68580" marT="0" marB="0">
                    <a:solidFill>
                      <a:srgbClr val="FF8D1C"/>
                    </a:solidFill>
                  </a:tcPr>
                </a:tc>
                <a:extLst>
                  <a:ext uri="{0D108BD9-81ED-4DB2-BD59-A6C34878D82A}">
                    <a16:rowId xmlns:a16="http://schemas.microsoft.com/office/drawing/2014/main" val="1766834648"/>
                  </a:ext>
                </a:extLst>
              </a:tr>
              <a:tr h="293412">
                <a:tc>
                  <a:txBody>
                    <a:bodyPr/>
                    <a:lstStyle/>
                    <a:p>
                      <a:pPr>
                        <a:lnSpc>
                          <a:spcPct val="107000"/>
                        </a:lnSpc>
                        <a:spcAft>
                          <a:spcPts val="800"/>
                        </a:spcAft>
                      </a:pPr>
                      <a:r>
                        <a:rPr lang="en-GB" sz="1400" b="0">
                          <a:solidFill>
                            <a:schemeClr val="tx1"/>
                          </a:solidFill>
                          <a:effectLst/>
                          <a:latin typeface="Arial" panose="020B0604020202020204" pitchFamily="34" charset="0"/>
                          <a:ea typeface="Calibri" panose="020F0502020204030204" pitchFamily="34" charset="0"/>
                          <a:cs typeface="Arial" panose="020B0604020202020204" pitchFamily="34" charset="0"/>
                        </a:rPr>
                        <a:t>Smiled and greeted a colleague even though I didn’t know them</a:t>
                      </a:r>
                    </a:p>
                  </a:txBody>
                  <a:tcPr marL="68580" marR="68580" marT="0" marB="0">
                    <a:solidFill>
                      <a:srgbClr val="FF8D1C"/>
                    </a:solidFill>
                  </a:tcPr>
                </a:tc>
                <a:extLst>
                  <a:ext uri="{0D108BD9-81ED-4DB2-BD59-A6C34878D82A}">
                    <a16:rowId xmlns:a16="http://schemas.microsoft.com/office/drawing/2014/main" val="4073555127"/>
                  </a:ext>
                </a:extLst>
              </a:tr>
              <a:tr h="293412">
                <a:tc>
                  <a:txBody>
                    <a:bodyPr/>
                    <a:lstStyle/>
                    <a:p>
                      <a:pPr>
                        <a:lnSpc>
                          <a:spcPct val="107000"/>
                        </a:lnSpc>
                        <a:spcAft>
                          <a:spcPts val="800"/>
                        </a:spcAft>
                      </a:pPr>
                      <a:r>
                        <a:rPr lang="en-GB" sz="1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Introduced myself to a colleague who I don't know</a:t>
                      </a:r>
                    </a:p>
                  </a:txBody>
                  <a:tcPr marL="68580" marR="68580" marT="0" marB="0">
                    <a:solidFill>
                      <a:srgbClr val="FF8D1C"/>
                    </a:solidFill>
                  </a:tcPr>
                </a:tc>
                <a:extLst>
                  <a:ext uri="{0D108BD9-81ED-4DB2-BD59-A6C34878D82A}">
                    <a16:rowId xmlns:a16="http://schemas.microsoft.com/office/drawing/2014/main" val="1730225405"/>
                  </a:ext>
                </a:extLst>
              </a:tr>
            </a:tbl>
          </a:graphicData>
        </a:graphic>
      </p:graphicFrame>
    </p:spTree>
    <p:extLst>
      <p:ext uri="{BB962C8B-B14F-4D97-AF65-F5344CB8AC3E}">
        <p14:creationId xmlns:p14="http://schemas.microsoft.com/office/powerpoint/2010/main" val="39057236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B7D5B-A483-1444-A4B3-F181A1F9A490}"/>
              </a:ext>
            </a:extLst>
          </p:cNvPr>
          <p:cNvSpPr>
            <a:spLocks noGrp="1"/>
          </p:cNvSpPr>
          <p:nvPr>
            <p:ph type="title"/>
          </p:nvPr>
        </p:nvSpPr>
        <p:spPr>
          <a:xfrm>
            <a:off x="628650" y="311772"/>
            <a:ext cx="7886700" cy="609564"/>
          </a:xfrm>
          <a:ln>
            <a:noFill/>
          </a:ln>
        </p:spPr>
        <p:txBody>
          <a:bodyPr>
            <a:normAutofit fontScale="90000"/>
          </a:bodyPr>
          <a:lstStyle/>
          <a:p>
            <a:r>
              <a:rPr lang="en-US" sz="4000" b="1" dirty="0">
                <a:solidFill>
                  <a:schemeClr val="accent2"/>
                </a:solidFill>
                <a:latin typeface="Arial" panose="020B0604020202020204" pitchFamily="34" charset="0"/>
                <a:cs typeface="Arial" panose="020B0604020202020204" pitchFamily="34" charset="0"/>
              </a:rPr>
              <a:t>Personal culture checklist</a:t>
            </a:r>
            <a:endParaRPr lang="en-US" sz="4000" b="1" dirty="0">
              <a:solidFill>
                <a:schemeClr val="accent5"/>
              </a:solidFill>
              <a:latin typeface="Arial" panose="020B0604020202020204" pitchFamily="34" charset="0"/>
              <a:cs typeface="Arial" panose="020B0604020202020204" pitchFamily="34" charset="0"/>
            </a:endParaRPr>
          </a:p>
        </p:txBody>
      </p:sp>
      <p:graphicFrame>
        <p:nvGraphicFramePr>
          <p:cNvPr id="16" name="Content Placeholder 15">
            <a:extLst>
              <a:ext uri="{FF2B5EF4-FFF2-40B4-BE49-F238E27FC236}">
                <a16:creationId xmlns:a16="http://schemas.microsoft.com/office/drawing/2014/main" id="{E3BBF20F-6822-4E54-A900-747D0C8EF2ED}"/>
              </a:ext>
            </a:extLst>
          </p:cNvPr>
          <p:cNvGraphicFramePr>
            <a:graphicFrameLocks noGrp="1"/>
          </p:cNvGraphicFramePr>
          <p:nvPr>
            <p:ph idx="1"/>
            <p:extLst>
              <p:ext uri="{D42A27DB-BD31-4B8C-83A1-F6EECF244321}">
                <p14:modId xmlns:p14="http://schemas.microsoft.com/office/powerpoint/2010/main" val="793110706"/>
              </p:ext>
            </p:extLst>
          </p:nvPr>
        </p:nvGraphicFramePr>
        <p:xfrm>
          <a:off x="760164" y="1174381"/>
          <a:ext cx="7296074" cy="4841172"/>
        </p:xfrm>
        <a:graphic>
          <a:graphicData uri="http://schemas.openxmlformats.org/drawingml/2006/table">
            <a:tbl>
              <a:tblPr firstRow="1" firstCol="1" bandRow="1">
                <a:tableStyleId>{5C22544A-7EE6-4342-B048-85BDC9FD1C3A}</a:tableStyleId>
              </a:tblPr>
              <a:tblGrid>
                <a:gridCol w="7296074">
                  <a:extLst>
                    <a:ext uri="{9D8B030D-6E8A-4147-A177-3AD203B41FA5}">
                      <a16:colId xmlns:a16="http://schemas.microsoft.com/office/drawing/2014/main" val="678791094"/>
                    </a:ext>
                  </a:extLst>
                </a:gridCol>
              </a:tblGrid>
              <a:tr h="293412">
                <a:tc>
                  <a:txBody>
                    <a:bodyPr/>
                    <a:lstStyle/>
                    <a:p>
                      <a:pPr>
                        <a:lnSpc>
                          <a:spcPct val="107000"/>
                        </a:lnSpc>
                        <a:spcAft>
                          <a:spcPts val="800"/>
                        </a:spcAft>
                      </a:pPr>
                      <a:r>
                        <a:rPr lang="en-GB" sz="1400" b="0" dirty="0">
                          <a:effectLst/>
                          <a:latin typeface="Arial" panose="020B0604020202020204" pitchFamily="34" charset="0"/>
                          <a:cs typeface="Arial" panose="020B0604020202020204" pitchFamily="34" charset="0"/>
                        </a:rPr>
                        <a:t>Ignored a colleague when they came into the coffee room</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290711468"/>
                  </a:ext>
                </a:extLst>
              </a:tr>
              <a:tr h="293412">
                <a:tc>
                  <a:txBody>
                    <a:bodyPr/>
                    <a:lstStyle/>
                    <a:p>
                      <a:pPr>
                        <a:lnSpc>
                          <a:spcPct val="107000"/>
                        </a:lnSpc>
                        <a:spcAft>
                          <a:spcPts val="800"/>
                        </a:spcAft>
                      </a:pPr>
                      <a:r>
                        <a:rPr lang="en-GB" sz="1400" b="0" dirty="0">
                          <a:effectLst/>
                          <a:latin typeface="Arial" panose="020B0604020202020204" pitchFamily="34" charset="0"/>
                          <a:cs typeface="Arial" panose="020B0604020202020204" pitchFamily="34" charset="0"/>
                        </a:rPr>
                        <a:t>Ignored a colleague when they came into the coffee room</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96835903"/>
                  </a:ext>
                </a:extLst>
              </a:tr>
              <a:tr h="293412">
                <a:tc>
                  <a:txBody>
                    <a:bodyPr/>
                    <a:lstStyle/>
                    <a:p>
                      <a:pPr>
                        <a:lnSpc>
                          <a:spcPct val="107000"/>
                        </a:lnSpc>
                        <a:spcAft>
                          <a:spcPts val="800"/>
                        </a:spcAft>
                      </a:pPr>
                      <a:r>
                        <a:rPr lang="en-GB" sz="1400" b="0" dirty="0">
                          <a:effectLst/>
                          <a:latin typeface="Arial" panose="020B0604020202020204" pitchFamily="34" charset="0"/>
                          <a:cs typeface="Arial" panose="020B0604020202020204" pitchFamily="34" charset="0"/>
                        </a:rPr>
                        <a:t>Criticised a colleague's clinical care to someone else</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09056533"/>
                  </a:ext>
                </a:extLst>
              </a:tr>
              <a:tr h="293412">
                <a:tc>
                  <a:txBody>
                    <a:bodyPr/>
                    <a:lstStyle/>
                    <a:p>
                      <a:pPr>
                        <a:lnSpc>
                          <a:spcPct val="107000"/>
                        </a:lnSpc>
                        <a:spcAft>
                          <a:spcPts val="800"/>
                        </a:spcAft>
                      </a:pPr>
                      <a:r>
                        <a:rPr lang="en-GB" sz="1400" b="0" dirty="0">
                          <a:effectLst/>
                          <a:latin typeface="Arial" panose="020B0604020202020204" pitchFamily="34" charset="0"/>
                          <a:cs typeface="Arial" panose="020B0604020202020204" pitchFamily="34" charset="0"/>
                        </a:rPr>
                        <a:t>Criticised a colleague in front of a woman/patient/family</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97890944"/>
                  </a:ext>
                </a:extLst>
              </a:tr>
              <a:tr h="293412">
                <a:tc>
                  <a:txBody>
                    <a:bodyPr/>
                    <a:lstStyle/>
                    <a:p>
                      <a:pPr>
                        <a:lnSpc>
                          <a:spcPct val="107000"/>
                        </a:lnSpc>
                        <a:spcAft>
                          <a:spcPts val="800"/>
                        </a:spcAft>
                      </a:pPr>
                      <a:r>
                        <a:rPr lang="en-GB" sz="1400" b="0" dirty="0">
                          <a:effectLst/>
                          <a:latin typeface="Arial" panose="020B0604020202020204" pitchFamily="34" charset="0"/>
                          <a:cs typeface="Arial" panose="020B0604020202020204" pitchFamily="34" charset="0"/>
                        </a:rPr>
                        <a:t>Left mess for others to clear up</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87813904"/>
                  </a:ext>
                </a:extLst>
              </a:tr>
              <a:tr h="293412">
                <a:tc>
                  <a:txBody>
                    <a:bodyPr/>
                    <a:lstStyle/>
                    <a:p>
                      <a:pPr>
                        <a:lnSpc>
                          <a:spcPct val="107000"/>
                        </a:lnSpc>
                        <a:spcAft>
                          <a:spcPts val="800"/>
                        </a:spcAft>
                      </a:pPr>
                      <a:r>
                        <a:rPr lang="en-GB" sz="1400" b="0" dirty="0">
                          <a:effectLst/>
                          <a:latin typeface="Arial" panose="020B0604020202020204" pitchFamily="34" charset="0"/>
                          <a:cs typeface="Arial" panose="020B0604020202020204" pitchFamily="34" charset="0"/>
                        </a:rPr>
                        <a:t>Made a colleague l augh at the expense of another member of the team</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46920235"/>
                  </a:ext>
                </a:extLst>
              </a:tr>
              <a:tr h="293412">
                <a:tc>
                  <a:txBody>
                    <a:bodyPr/>
                    <a:lstStyle/>
                    <a:p>
                      <a:pPr>
                        <a:lnSpc>
                          <a:spcPct val="107000"/>
                        </a:lnSpc>
                        <a:spcAft>
                          <a:spcPts val="800"/>
                        </a:spcAft>
                      </a:pPr>
                      <a:r>
                        <a:rPr lang="en-GB" sz="1400" b="0">
                          <a:effectLst/>
                          <a:latin typeface="Arial" panose="020B0604020202020204" pitchFamily="34" charset="0"/>
                          <a:cs typeface="Arial" panose="020B0604020202020204" pitchFamily="34" charset="0"/>
                        </a:rPr>
                        <a:t>Gossiped about a colleague</a:t>
                      </a:r>
                      <a:endParaRPr lang="en-GB" sz="14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3548106"/>
                  </a:ext>
                </a:extLst>
              </a:tr>
              <a:tr h="293412">
                <a:tc>
                  <a:txBody>
                    <a:bodyPr/>
                    <a:lstStyle/>
                    <a:p>
                      <a:pPr>
                        <a:lnSpc>
                          <a:spcPct val="107000"/>
                        </a:lnSpc>
                        <a:spcAft>
                          <a:spcPts val="800"/>
                        </a:spcAft>
                      </a:pPr>
                      <a:r>
                        <a:rPr lang="en-GB" sz="1400" b="0" dirty="0">
                          <a:effectLst/>
                          <a:latin typeface="Arial" panose="020B0604020202020204" pitchFamily="34" charset="0"/>
                          <a:cs typeface="Arial" panose="020B0604020202020204" pitchFamily="34" charset="0"/>
                        </a:rPr>
                        <a:t>Only raised objections and negatives when someone was suggesting a potential  change</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09379521"/>
                  </a:ext>
                </a:extLst>
              </a:tr>
              <a:tr h="293412">
                <a:tc>
                  <a:txBody>
                    <a:bodyPr/>
                    <a:lstStyle/>
                    <a:p>
                      <a:pPr>
                        <a:lnSpc>
                          <a:spcPct val="107000"/>
                        </a:lnSpc>
                        <a:spcAft>
                          <a:spcPts val="800"/>
                        </a:spcAft>
                      </a:pPr>
                      <a:r>
                        <a:rPr lang="en-GB" sz="1400" b="0" dirty="0">
                          <a:effectLst/>
                          <a:latin typeface="Arial" panose="020B0604020202020204" pitchFamily="34" charset="0"/>
                          <a:cs typeface="Arial" panose="020B0604020202020204" pitchFamily="34" charset="0"/>
                        </a:rPr>
                        <a:t>Joined in with a colleague who was talking about someone negatively</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09130925"/>
                  </a:ext>
                </a:extLst>
              </a:tr>
              <a:tr h="293412">
                <a:tc>
                  <a:txBody>
                    <a:bodyPr/>
                    <a:lstStyle/>
                    <a:p>
                      <a:pPr>
                        <a:lnSpc>
                          <a:spcPct val="107000"/>
                        </a:lnSpc>
                        <a:spcAft>
                          <a:spcPts val="800"/>
                        </a:spcAft>
                      </a:pPr>
                      <a:r>
                        <a:rPr lang="en-GB" sz="1400" b="0" dirty="0">
                          <a:effectLst/>
                          <a:latin typeface="Arial" panose="020B0604020202020204" pitchFamily="34" charset="0"/>
                          <a:cs typeface="Arial" panose="020B0604020202020204" pitchFamily="34" charset="0"/>
                        </a:rPr>
                        <a:t>Ignored seeing a colleague belittle, bully, shout or undermine another colleague</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61010019"/>
                  </a:ext>
                </a:extLst>
              </a:tr>
              <a:tr h="293412">
                <a:tc>
                  <a:txBody>
                    <a:bodyPr/>
                    <a:lstStyle/>
                    <a:p>
                      <a:pPr>
                        <a:lnSpc>
                          <a:spcPct val="107000"/>
                        </a:lnSpc>
                        <a:spcAft>
                          <a:spcPts val="800"/>
                        </a:spcAft>
                      </a:pPr>
                      <a:r>
                        <a:rPr lang="en-GB" sz="1400" b="0" dirty="0">
                          <a:effectLst/>
                          <a:latin typeface="Arial" panose="020B0604020202020204" pitchFamily="34" charset="0"/>
                          <a:cs typeface="Arial" panose="020B0604020202020204" pitchFamily="34" charset="0"/>
                        </a:rPr>
                        <a:t>Shown favouritism to my friend on shift when allocating work</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2113133"/>
                  </a:ext>
                </a:extLst>
              </a:tr>
              <a:tr h="293412">
                <a:tc>
                  <a:txBody>
                    <a:bodyPr/>
                    <a:lstStyle/>
                    <a:p>
                      <a:pPr>
                        <a:lnSpc>
                          <a:spcPct val="107000"/>
                        </a:lnSpc>
                        <a:spcAft>
                          <a:spcPts val="800"/>
                        </a:spcAft>
                      </a:pPr>
                      <a:r>
                        <a:rPr lang="en-GB" sz="1400" b="0" dirty="0">
                          <a:effectLst/>
                          <a:latin typeface="Arial" panose="020B0604020202020204" pitchFamily="34" charset="0"/>
                          <a:cs typeface="Arial" panose="020B0604020202020204" pitchFamily="34" charset="0"/>
                        </a:rPr>
                        <a:t>Expected a newly qualified or new member of staff to be able to work independently</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766215843"/>
                  </a:ext>
                </a:extLst>
              </a:tr>
              <a:tr h="293412">
                <a:tc>
                  <a:txBody>
                    <a:bodyPr/>
                    <a:lstStyle/>
                    <a:p>
                      <a:pPr>
                        <a:lnSpc>
                          <a:spcPct val="107000"/>
                        </a:lnSpc>
                        <a:spcAft>
                          <a:spcPts val="800"/>
                        </a:spcAft>
                      </a:pPr>
                      <a:r>
                        <a:rPr lang="en-GB" sz="1400" b="0" dirty="0">
                          <a:effectLst/>
                          <a:latin typeface="Arial" panose="020B0604020202020204" pitchFamily="34" charset="0"/>
                          <a:cs typeface="Arial" panose="020B0604020202020204" pitchFamily="34" charset="0"/>
                        </a:rPr>
                        <a:t>Rolled my eyes when I didn't like what someone had said</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98120253"/>
                  </a:ext>
                </a:extLst>
              </a:tr>
              <a:tr h="293412">
                <a:tc>
                  <a:txBody>
                    <a:bodyPr/>
                    <a:lstStyle/>
                    <a:p>
                      <a:pPr>
                        <a:lnSpc>
                          <a:spcPct val="107000"/>
                        </a:lnSpc>
                        <a:spcAft>
                          <a:spcPts val="800"/>
                        </a:spcAft>
                      </a:pPr>
                      <a:r>
                        <a:rPr lang="en-GB" sz="1400" b="0" dirty="0">
                          <a:effectLst/>
                          <a:latin typeface="Arial" panose="020B0604020202020204" pitchFamily="34" charset="0"/>
                          <a:cs typeface="Arial" panose="020B0604020202020204" pitchFamily="34" charset="0"/>
                        </a:rPr>
                        <a:t>Talked over a colleague at handover  or during other work conversation</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766834648"/>
                  </a:ext>
                </a:extLst>
              </a:tr>
              <a:tr h="293412">
                <a:tc>
                  <a:txBody>
                    <a:bodyPr/>
                    <a:lstStyle/>
                    <a:p>
                      <a:pPr>
                        <a:lnSpc>
                          <a:spcPct val="107000"/>
                        </a:lnSpc>
                        <a:spcAft>
                          <a:spcPts val="800"/>
                        </a:spcAft>
                      </a:pPr>
                      <a:r>
                        <a:rPr lang="en-GB" sz="1400" b="0" dirty="0">
                          <a:effectLst/>
                          <a:latin typeface="Arial" panose="020B0604020202020204" pitchFamily="34" charset="0"/>
                          <a:cs typeface="Arial" panose="020B0604020202020204" pitchFamily="34" charset="0"/>
                        </a:rPr>
                        <a:t>Backed a colleague (including a manager) publicly who had an idea that I thought was good</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73555127"/>
                  </a:ext>
                </a:extLst>
              </a:tr>
              <a:tr h="293412">
                <a:tc>
                  <a:txBody>
                    <a:bodyPr/>
                    <a:lstStyle/>
                    <a:p>
                      <a:pPr>
                        <a:lnSpc>
                          <a:spcPct val="107000"/>
                        </a:lnSpc>
                        <a:spcAft>
                          <a:spcPts val="800"/>
                        </a:spcAft>
                      </a:pPr>
                      <a:r>
                        <a:rPr lang="en-GB" sz="1400" b="0" dirty="0">
                          <a:effectLst/>
                          <a:latin typeface="Arial" panose="020B0604020202020204" pitchFamily="34" charset="0"/>
                          <a:cs typeface="Arial" panose="020B0604020202020204" pitchFamily="34" charset="0"/>
                        </a:rPr>
                        <a:t>Something else that I feel wasn't great</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730225405"/>
                  </a:ext>
                </a:extLst>
              </a:tr>
            </a:tbl>
          </a:graphicData>
        </a:graphic>
      </p:graphicFrame>
    </p:spTree>
    <p:extLst>
      <p:ext uri="{BB962C8B-B14F-4D97-AF65-F5344CB8AC3E}">
        <p14:creationId xmlns:p14="http://schemas.microsoft.com/office/powerpoint/2010/main" val="40518691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B7D5B-A483-1444-A4B3-F181A1F9A490}"/>
              </a:ext>
            </a:extLst>
          </p:cNvPr>
          <p:cNvSpPr>
            <a:spLocks noGrp="1"/>
          </p:cNvSpPr>
          <p:nvPr>
            <p:ph type="title"/>
          </p:nvPr>
        </p:nvSpPr>
        <p:spPr>
          <a:xfrm>
            <a:off x="628650" y="365126"/>
            <a:ext cx="7886700" cy="870821"/>
          </a:xfrm>
          <a:ln>
            <a:noFill/>
          </a:ln>
        </p:spPr>
        <p:txBody>
          <a:bodyPr>
            <a:normAutofit/>
          </a:bodyPr>
          <a:lstStyle/>
          <a:p>
            <a:r>
              <a:rPr lang="en-US" sz="4000" b="1" dirty="0">
                <a:solidFill>
                  <a:schemeClr val="accent5"/>
                </a:solidFill>
                <a:latin typeface="Arial" panose="020B0604020202020204" pitchFamily="34" charset="0"/>
                <a:cs typeface="Arial" panose="020B0604020202020204" pitchFamily="34" charset="0"/>
              </a:rPr>
              <a:t>Workplace culture checklist</a:t>
            </a:r>
          </a:p>
        </p:txBody>
      </p:sp>
      <p:sp>
        <p:nvSpPr>
          <p:cNvPr id="3" name="Content Placeholder 2">
            <a:extLst>
              <a:ext uri="{FF2B5EF4-FFF2-40B4-BE49-F238E27FC236}">
                <a16:creationId xmlns:a16="http://schemas.microsoft.com/office/drawing/2014/main" id="{00DB5D4F-8B9B-2B43-A8EC-96EF5590829A}"/>
              </a:ext>
            </a:extLst>
          </p:cNvPr>
          <p:cNvSpPr>
            <a:spLocks noGrp="1"/>
          </p:cNvSpPr>
          <p:nvPr>
            <p:ph idx="1"/>
          </p:nvPr>
        </p:nvSpPr>
        <p:spPr>
          <a:xfrm>
            <a:off x="628649" y="1396720"/>
            <a:ext cx="8022981" cy="4871877"/>
          </a:xfrm>
        </p:spPr>
        <p:txBody>
          <a:bodyPr>
            <a:normAutofit/>
          </a:bodyPr>
          <a:lstStyle/>
          <a:p>
            <a:pPr marL="0" indent="0">
              <a:spcBef>
                <a:spcPct val="20000"/>
              </a:spcBef>
              <a:buNone/>
            </a:pPr>
            <a:r>
              <a:rPr lang="en-GB" sz="1800" dirty="0">
                <a:latin typeface="Arial" panose="020B0604020202020204" pitchFamily="34" charset="0"/>
                <a:cs typeface="Arial" panose="020B0604020202020204" pitchFamily="34" charset="0"/>
              </a:rPr>
              <a:t>Using the handout describe the culture of your unit. Consider what you see and hear, not what you feel and think. </a:t>
            </a:r>
          </a:p>
          <a:p>
            <a:pPr marL="0" indent="0">
              <a:spcBef>
                <a:spcPct val="20000"/>
              </a:spcBef>
              <a:buNone/>
            </a:pPr>
            <a:endParaRPr lang="en-GB" sz="1800" dirty="0">
              <a:latin typeface="Arial" panose="020B0604020202020204" pitchFamily="34" charset="0"/>
              <a:cs typeface="Arial" panose="020B0604020202020204" pitchFamily="34" charset="0"/>
            </a:endParaRPr>
          </a:p>
          <a:p>
            <a:pPr marL="342900" indent="-342900">
              <a:spcBef>
                <a:spcPct val="20000"/>
              </a:spcBef>
              <a:buFont typeface="+mj-lt"/>
              <a:buAutoNum type="arabicPeriod"/>
            </a:pPr>
            <a:r>
              <a:rPr lang="en-US" sz="1800" dirty="0">
                <a:latin typeface="Arial" panose="020B0604020202020204" pitchFamily="34" charset="0"/>
                <a:cs typeface="Arial" panose="020B0604020202020204" pitchFamily="34" charset="0"/>
              </a:rPr>
              <a:t>Who seems to be accepted and who doesn’t? What is it about those who are accepted as compared to those that aren’t?</a:t>
            </a:r>
          </a:p>
          <a:p>
            <a:pPr marL="342900" indent="-342900">
              <a:spcBef>
                <a:spcPct val="20000"/>
              </a:spcBef>
              <a:buFont typeface="+mj-lt"/>
              <a:buAutoNum type="arabicPeriod"/>
            </a:pPr>
            <a:endParaRPr lang="en-US" sz="1800" dirty="0">
              <a:latin typeface="Arial" panose="020B0604020202020204" pitchFamily="34" charset="0"/>
              <a:cs typeface="Arial" panose="020B0604020202020204" pitchFamily="34" charset="0"/>
            </a:endParaRPr>
          </a:p>
          <a:p>
            <a:pPr marL="342900" indent="-342900">
              <a:spcBef>
                <a:spcPct val="20000"/>
              </a:spcBef>
              <a:buFont typeface="+mj-lt"/>
              <a:buAutoNum type="arabicPeriod"/>
            </a:pPr>
            <a:r>
              <a:rPr lang="en-US" sz="1800" dirty="0">
                <a:latin typeface="Arial" panose="020B0604020202020204" pitchFamily="34" charset="0"/>
                <a:cs typeface="Arial" panose="020B0604020202020204" pitchFamily="34" charset="0"/>
              </a:rPr>
              <a:t>What kinds of </a:t>
            </a:r>
            <a:r>
              <a:rPr lang="en-US" sz="1800" dirty="0" err="1">
                <a:latin typeface="Arial" panose="020B0604020202020204" pitchFamily="34" charset="0"/>
                <a:cs typeface="Arial" panose="020B0604020202020204" pitchFamily="34" charset="0"/>
              </a:rPr>
              <a:t>behaviour</a:t>
            </a:r>
            <a:r>
              <a:rPr lang="en-US" sz="1800" dirty="0">
                <a:latin typeface="Arial" panose="020B0604020202020204" pitchFamily="34" charset="0"/>
                <a:cs typeface="Arial" panose="020B0604020202020204" pitchFamily="34" charset="0"/>
              </a:rPr>
              <a:t> get rewarded? e.g. getting along, getting things done, other </a:t>
            </a:r>
            <a:r>
              <a:rPr lang="en-US" sz="1800" dirty="0" err="1">
                <a:latin typeface="Arial" panose="020B0604020202020204" pitchFamily="34" charset="0"/>
                <a:cs typeface="Arial" panose="020B0604020202020204" pitchFamily="34" charset="0"/>
              </a:rPr>
              <a:t>behaviours</a:t>
            </a:r>
            <a:r>
              <a:rPr lang="en-US" sz="1800" dirty="0">
                <a:latin typeface="Arial" panose="020B0604020202020204" pitchFamily="34" charset="0"/>
                <a:cs typeface="Arial" panose="020B0604020202020204" pitchFamily="34" charset="0"/>
              </a:rPr>
              <a:t>?</a:t>
            </a:r>
          </a:p>
          <a:p>
            <a:pPr marL="342900" indent="-342900">
              <a:spcBef>
                <a:spcPct val="20000"/>
              </a:spcBef>
              <a:buFont typeface="+mj-lt"/>
              <a:buAutoNum type="arabicPeriod"/>
            </a:pPr>
            <a:endParaRPr lang="en-US" sz="1800" dirty="0">
              <a:latin typeface="Arial" panose="020B0604020202020204" pitchFamily="34" charset="0"/>
              <a:cs typeface="Arial" panose="020B0604020202020204" pitchFamily="34" charset="0"/>
            </a:endParaRPr>
          </a:p>
          <a:p>
            <a:pPr marL="342900" indent="-342900">
              <a:spcBef>
                <a:spcPct val="20000"/>
              </a:spcBef>
              <a:buFont typeface="+mj-lt"/>
              <a:buAutoNum type="arabicPeriod"/>
            </a:pPr>
            <a:r>
              <a:rPr lang="en-US" sz="1800" dirty="0">
                <a:latin typeface="Arial" panose="020B0604020202020204" pitchFamily="34" charset="0"/>
                <a:cs typeface="Arial" panose="020B0604020202020204" pitchFamily="34" charset="0"/>
              </a:rPr>
              <a:t>How is the culture reflected in the systems adopted by the unit and the symbols it uses to illustrate the culture?</a:t>
            </a:r>
          </a:p>
          <a:p>
            <a:pPr marL="342900" indent="-342900">
              <a:spcBef>
                <a:spcPct val="20000"/>
              </a:spcBef>
              <a:buFont typeface="+mj-lt"/>
              <a:buAutoNum type="arabicPeriod"/>
            </a:pPr>
            <a:endParaRPr lang="en-US" sz="1800" dirty="0">
              <a:latin typeface="Arial" panose="020B0604020202020204" pitchFamily="34" charset="0"/>
              <a:cs typeface="Arial" panose="020B0604020202020204" pitchFamily="34" charset="0"/>
            </a:endParaRPr>
          </a:p>
          <a:p>
            <a:pPr marL="342900" indent="-342900">
              <a:spcBef>
                <a:spcPct val="20000"/>
              </a:spcBef>
              <a:buFont typeface="+mj-lt"/>
              <a:buAutoNum type="arabicPeriod"/>
            </a:pPr>
            <a:r>
              <a:rPr lang="en-US" sz="1800" dirty="0">
                <a:latin typeface="Arial" panose="020B0604020202020204" pitchFamily="34" charset="0"/>
                <a:cs typeface="Arial" panose="020B0604020202020204" pitchFamily="34" charset="0"/>
              </a:rPr>
              <a:t>What does management pay the most attention to? e.g. budgets, problems, successes, crises, other </a:t>
            </a:r>
            <a:r>
              <a:rPr lang="en-US" sz="1800" dirty="0" err="1">
                <a:latin typeface="Arial" panose="020B0604020202020204" pitchFamily="34" charset="0"/>
                <a:cs typeface="Arial" panose="020B0604020202020204" pitchFamily="34" charset="0"/>
              </a:rPr>
              <a:t>behaviours</a:t>
            </a:r>
            <a:r>
              <a:rPr lang="en-US" sz="1800" dirty="0">
                <a:latin typeface="Arial" panose="020B0604020202020204" pitchFamily="34" charset="0"/>
                <a:cs typeface="Arial" panose="020B0604020202020204" pitchFamily="34" charset="0"/>
              </a:rPr>
              <a:t>?</a:t>
            </a:r>
          </a:p>
          <a:p>
            <a:pPr marL="342900" indent="-342900">
              <a:spcBef>
                <a:spcPct val="20000"/>
              </a:spcBef>
              <a:buFont typeface="+mj-lt"/>
              <a:buAutoNum type="arabicPeriod"/>
            </a:pPr>
            <a:endParaRPr lang="en-US" sz="1800" dirty="0">
              <a:latin typeface="Arial" panose="020B0604020202020204" pitchFamily="34" charset="0"/>
              <a:cs typeface="Arial" panose="020B0604020202020204" pitchFamily="34" charset="0"/>
            </a:endParaRPr>
          </a:p>
          <a:p>
            <a:pPr marL="342900" indent="-342900">
              <a:spcBef>
                <a:spcPct val="20000"/>
              </a:spcBef>
              <a:buFont typeface="+mj-lt"/>
              <a:buAutoNum type="arabicPeriod"/>
            </a:pPr>
            <a:r>
              <a:rPr lang="en-US" sz="1800" dirty="0">
                <a:latin typeface="Arial" panose="020B0604020202020204" pitchFamily="34" charset="0"/>
                <a:cs typeface="Arial" panose="020B0604020202020204" pitchFamily="34" charset="0"/>
              </a:rPr>
              <a:t>Are decisions made? e.g. by one person, discussion and consensus, are decisions made by all?</a:t>
            </a:r>
          </a:p>
          <a:p>
            <a:pPr marL="342900" indent="-342900">
              <a:spcBef>
                <a:spcPct val="20000"/>
              </a:spcBef>
              <a:buFont typeface="+mj-lt"/>
              <a:buAutoNum type="arabicPeriod"/>
            </a:pPr>
            <a:endParaRPr lang="en-GB"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8855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3FC3CCD-EE44-9743-8BB9-DD506FB341F4}"/>
              </a:ext>
            </a:extLst>
          </p:cNvPr>
          <p:cNvSpPr txBox="1">
            <a:spLocks/>
          </p:cNvSpPr>
          <p:nvPr/>
        </p:nvSpPr>
        <p:spPr>
          <a:xfrm>
            <a:off x="1487278" y="1623475"/>
            <a:ext cx="6199712" cy="3150824"/>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endParaRPr lang="en-US" sz="2000" b="1" dirty="0">
              <a:latin typeface="Arial" panose="020B0604020202020204" pitchFamily="34" charset="0"/>
              <a:cs typeface="Arial" panose="020B0604020202020204" pitchFamily="34" charset="0"/>
            </a:endParaRPr>
          </a:p>
          <a:p>
            <a:pPr>
              <a:lnSpc>
                <a:spcPct val="100000"/>
              </a:lnSpc>
            </a:pPr>
            <a:endParaRPr lang="en-US" sz="2000" dirty="0">
              <a:latin typeface="Arial" panose="020B0604020202020204" pitchFamily="34" charset="0"/>
              <a:cs typeface="Arial" panose="020B0604020202020204" pitchFamily="34" charset="0"/>
            </a:endParaRPr>
          </a:p>
          <a:p>
            <a:pPr>
              <a:lnSpc>
                <a:spcPct val="100000"/>
              </a:lnSpc>
            </a:pPr>
            <a:endParaRPr lang="en-US" sz="2000" dirty="0">
              <a:latin typeface="Arial" panose="020B0604020202020204" pitchFamily="34" charset="0"/>
              <a:cs typeface="Arial" panose="020B0604020202020204" pitchFamily="34" charset="0"/>
            </a:endParaRPr>
          </a:p>
        </p:txBody>
      </p:sp>
      <p:pic>
        <p:nvPicPr>
          <p:cNvPr id="4" name="Picture 3" descr="A picture containing clothing, person, outdoor&#10;&#10;Description automatically generated">
            <a:extLst>
              <a:ext uri="{FF2B5EF4-FFF2-40B4-BE49-F238E27FC236}">
                <a16:creationId xmlns:a16="http://schemas.microsoft.com/office/drawing/2014/main" id="{E3934CFA-D4F2-F406-96D7-698049D114DE}"/>
              </a:ext>
            </a:extLst>
          </p:cNvPr>
          <p:cNvPicPr>
            <a:picLocks noChangeAspect="1"/>
          </p:cNvPicPr>
          <p:nvPr/>
        </p:nvPicPr>
        <p:blipFill>
          <a:blip r:embed="rId4"/>
          <a:stretch>
            <a:fillRect/>
          </a:stretch>
        </p:blipFill>
        <p:spPr>
          <a:xfrm>
            <a:off x="804359" y="905899"/>
            <a:ext cx="1714500" cy="2667000"/>
          </a:xfrm>
          <a:prstGeom prst="rect">
            <a:avLst/>
          </a:prstGeom>
        </p:spPr>
      </p:pic>
      <p:pic>
        <p:nvPicPr>
          <p:cNvPr id="11" name="Picture 10" descr="A person smiling with her hand on her face&#10;&#10;Description automatically generated with medium confidence">
            <a:extLst>
              <a:ext uri="{FF2B5EF4-FFF2-40B4-BE49-F238E27FC236}">
                <a16:creationId xmlns:a16="http://schemas.microsoft.com/office/drawing/2014/main" id="{3D57BAB7-ECC9-6270-9A23-CBA15B5D6F15}"/>
              </a:ext>
            </a:extLst>
          </p:cNvPr>
          <p:cNvPicPr>
            <a:picLocks noChangeAspect="1"/>
          </p:cNvPicPr>
          <p:nvPr/>
        </p:nvPicPr>
        <p:blipFill>
          <a:blip r:embed="rId5"/>
          <a:stretch>
            <a:fillRect/>
          </a:stretch>
        </p:blipFill>
        <p:spPr>
          <a:xfrm>
            <a:off x="3201778" y="1138391"/>
            <a:ext cx="2516043" cy="1676707"/>
          </a:xfrm>
          <a:prstGeom prst="rect">
            <a:avLst/>
          </a:prstGeom>
        </p:spPr>
      </p:pic>
      <p:pic>
        <p:nvPicPr>
          <p:cNvPr id="16" name="Picture 15" descr="A person with long hair smiling&#10;&#10;Description automatically generated with low confidence">
            <a:extLst>
              <a:ext uri="{FF2B5EF4-FFF2-40B4-BE49-F238E27FC236}">
                <a16:creationId xmlns:a16="http://schemas.microsoft.com/office/drawing/2014/main" id="{9E8650BF-D830-A376-E738-B023CD80F81D}"/>
              </a:ext>
            </a:extLst>
          </p:cNvPr>
          <p:cNvPicPr>
            <a:picLocks noChangeAspect="1"/>
          </p:cNvPicPr>
          <p:nvPr/>
        </p:nvPicPr>
        <p:blipFill>
          <a:blip r:embed="rId6"/>
          <a:stretch>
            <a:fillRect/>
          </a:stretch>
        </p:blipFill>
        <p:spPr>
          <a:xfrm>
            <a:off x="6512945" y="905899"/>
            <a:ext cx="1743075" cy="2619375"/>
          </a:xfrm>
          <a:prstGeom prst="rect">
            <a:avLst/>
          </a:prstGeom>
        </p:spPr>
      </p:pic>
      <p:pic>
        <p:nvPicPr>
          <p:cNvPr id="20" name="Picture 19" descr="A person with blonde hair&#10;&#10;Description automatically generated with low confidence">
            <a:extLst>
              <a:ext uri="{FF2B5EF4-FFF2-40B4-BE49-F238E27FC236}">
                <a16:creationId xmlns:a16="http://schemas.microsoft.com/office/drawing/2014/main" id="{31C28A34-7BD6-53D8-D0BC-C40E1FE515D8}"/>
              </a:ext>
            </a:extLst>
          </p:cNvPr>
          <p:cNvPicPr>
            <a:picLocks noChangeAspect="1"/>
          </p:cNvPicPr>
          <p:nvPr/>
        </p:nvPicPr>
        <p:blipFill>
          <a:blip r:embed="rId7"/>
          <a:stretch>
            <a:fillRect/>
          </a:stretch>
        </p:blipFill>
        <p:spPr>
          <a:xfrm>
            <a:off x="5208020" y="4042903"/>
            <a:ext cx="2609850" cy="1666633"/>
          </a:xfrm>
          <a:prstGeom prst="rect">
            <a:avLst/>
          </a:prstGeom>
        </p:spPr>
      </p:pic>
      <p:pic>
        <p:nvPicPr>
          <p:cNvPr id="24" name="Picture 23" descr="A person smiling for the camera&#10;&#10;Description automatically generated with low confidence">
            <a:extLst>
              <a:ext uri="{FF2B5EF4-FFF2-40B4-BE49-F238E27FC236}">
                <a16:creationId xmlns:a16="http://schemas.microsoft.com/office/drawing/2014/main" id="{E21EFC4C-E5EC-ED6A-9874-7656AE11C7D4}"/>
              </a:ext>
            </a:extLst>
          </p:cNvPr>
          <p:cNvPicPr>
            <a:picLocks noChangeAspect="1"/>
          </p:cNvPicPr>
          <p:nvPr/>
        </p:nvPicPr>
        <p:blipFill>
          <a:blip r:embed="rId8"/>
          <a:stretch>
            <a:fillRect/>
          </a:stretch>
        </p:blipFill>
        <p:spPr>
          <a:xfrm>
            <a:off x="1457010" y="4075935"/>
            <a:ext cx="2705100" cy="1695450"/>
          </a:xfrm>
          <a:prstGeom prst="rect">
            <a:avLst/>
          </a:prstGeom>
        </p:spPr>
      </p:pic>
      <p:sp>
        <p:nvSpPr>
          <p:cNvPr id="25" name="TextBox 24">
            <a:extLst>
              <a:ext uri="{FF2B5EF4-FFF2-40B4-BE49-F238E27FC236}">
                <a16:creationId xmlns:a16="http://schemas.microsoft.com/office/drawing/2014/main" id="{BA66A640-348C-D964-FD36-335132FD6A44}"/>
              </a:ext>
            </a:extLst>
          </p:cNvPr>
          <p:cNvSpPr txBox="1"/>
          <p:nvPr/>
        </p:nvSpPr>
        <p:spPr>
          <a:xfrm>
            <a:off x="864042" y="3572899"/>
            <a:ext cx="1939332"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Michelle Yeoh</a:t>
            </a:r>
          </a:p>
        </p:txBody>
      </p:sp>
      <p:sp>
        <p:nvSpPr>
          <p:cNvPr id="26" name="TextBox 25">
            <a:extLst>
              <a:ext uri="{FF2B5EF4-FFF2-40B4-BE49-F238E27FC236}">
                <a16:creationId xmlns:a16="http://schemas.microsoft.com/office/drawing/2014/main" id="{A3339F2F-E134-5589-E754-FC282F923D4A}"/>
              </a:ext>
            </a:extLst>
          </p:cNvPr>
          <p:cNvSpPr txBox="1"/>
          <p:nvPr/>
        </p:nvSpPr>
        <p:spPr>
          <a:xfrm>
            <a:off x="3515316" y="2875002"/>
            <a:ext cx="1939332"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Michelle Obama</a:t>
            </a:r>
          </a:p>
        </p:txBody>
      </p:sp>
      <p:sp>
        <p:nvSpPr>
          <p:cNvPr id="27" name="TextBox 26">
            <a:extLst>
              <a:ext uri="{FF2B5EF4-FFF2-40B4-BE49-F238E27FC236}">
                <a16:creationId xmlns:a16="http://schemas.microsoft.com/office/drawing/2014/main" id="{AD332E0F-520D-23A3-6594-B04C9F76A595}"/>
              </a:ext>
            </a:extLst>
          </p:cNvPr>
          <p:cNvSpPr txBox="1"/>
          <p:nvPr/>
        </p:nvSpPr>
        <p:spPr>
          <a:xfrm>
            <a:off x="6589737" y="3479781"/>
            <a:ext cx="1939332"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Jacinda Ardern</a:t>
            </a:r>
          </a:p>
        </p:txBody>
      </p:sp>
      <p:sp>
        <p:nvSpPr>
          <p:cNvPr id="28" name="TextBox 27">
            <a:extLst>
              <a:ext uri="{FF2B5EF4-FFF2-40B4-BE49-F238E27FC236}">
                <a16:creationId xmlns:a16="http://schemas.microsoft.com/office/drawing/2014/main" id="{F2552B81-088B-24FC-6287-BBA3E42AC1EF}"/>
              </a:ext>
            </a:extLst>
          </p:cNvPr>
          <p:cNvSpPr txBox="1"/>
          <p:nvPr/>
        </p:nvSpPr>
        <p:spPr>
          <a:xfrm>
            <a:off x="1896538" y="5850470"/>
            <a:ext cx="2201635"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Emma </a:t>
            </a:r>
            <a:r>
              <a:rPr lang="en-GB" dirty="0" err="1">
                <a:latin typeface="Arial" panose="020B0604020202020204" pitchFamily="34" charset="0"/>
                <a:cs typeface="Arial" panose="020B0604020202020204" pitchFamily="34" charset="0"/>
              </a:rPr>
              <a:t>Raducanu</a:t>
            </a:r>
            <a:endParaRPr lang="en-GB"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4CCE3BDD-B54D-B5EA-027B-0D44D8B97E9C}"/>
              </a:ext>
            </a:extLst>
          </p:cNvPr>
          <p:cNvSpPr txBox="1"/>
          <p:nvPr/>
        </p:nvSpPr>
        <p:spPr>
          <a:xfrm>
            <a:off x="5717821" y="5844940"/>
            <a:ext cx="1529641" cy="369332"/>
          </a:xfrm>
          <a:prstGeom prst="rect">
            <a:avLst/>
          </a:prstGeom>
          <a:noFill/>
        </p:spPr>
        <p:txBody>
          <a:bodyPr wrap="square">
            <a:spAutoFit/>
          </a:bodyPr>
          <a:lstStyle/>
          <a:p>
            <a:r>
              <a:rPr lang="en-GB" dirty="0">
                <a:latin typeface="Arial" panose="020B0604020202020204" pitchFamily="34" charset="0"/>
                <a:cs typeface="Arial" panose="020B0604020202020204" pitchFamily="34" charset="0"/>
              </a:rPr>
              <a:t>Helen Mirren</a:t>
            </a:r>
          </a:p>
        </p:txBody>
      </p:sp>
      <p:sp>
        <p:nvSpPr>
          <p:cNvPr id="33" name="TextBox 32">
            <a:extLst>
              <a:ext uri="{FF2B5EF4-FFF2-40B4-BE49-F238E27FC236}">
                <a16:creationId xmlns:a16="http://schemas.microsoft.com/office/drawing/2014/main" id="{9D8D2B08-9693-84A1-E492-FAB2B11DDDD6}"/>
              </a:ext>
            </a:extLst>
          </p:cNvPr>
          <p:cNvSpPr txBox="1"/>
          <p:nvPr/>
        </p:nvSpPr>
        <p:spPr>
          <a:xfrm>
            <a:off x="792638" y="272942"/>
            <a:ext cx="5844226" cy="646331"/>
          </a:xfrm>
          <a:prstGeom prst="rect">
            <a:avLst/>
          </a:prstGeom>
          <a:noFill/>
        </p:spPr>
        <p:txBody>
          <a:bodyPr wrap="square">
            <a:spAutoFit/>
          </a:bodyPr>
          <a:lstStyle/>
          <a:p>
            <a:r>
              <a:rPr lang="en-US" sz="3600" b="1" dirty="0">
                <a:solidFill>
                  <a:schemeClr val="accent5"/>
                </a:solidFill>
                <a:latin typeface="Arial" panose="020B0604020202020204" pitchFamily="34" charset="0"/>
                <a:cs typeface="Arial" panose="020B0604020202020204" pitchFamily="34" charset="0"/>
              </a:rPr>
              <a:t>Confident people? </a:t>
            </a:r>
            <a:endParaRPr lang="en-GB" sz="3600" dirty="0"/>
          </a:p>
        </p:txBody>
      </p:sp>
    </p:spTree>
    <p:extLst>
      <p:ext uri="{BB962C8B-B14F-4D97-AF65-F5344CB8AC3E}">
        <p14:creationId xmlns:p14="http://schemas.microsoft.com/office/powerpoint/2010/main" val="30731760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B7D5B-A483-1444-A4B3-F181A1F9A490}"/>
              </a:ext>
            </a:extLst>
          </p:cNvPr>
          <p:cNvSpPr>
            <a:spLocks noGrp="1"/>
          </p:cNvSpPr>
          <p:nvPr>
            <p:ph type="title"/>
          </p:nvPr>
        </p:nvSpPr>
        <p:spPr>
          <a:xfrm>
            <a:off x="594911" y="463008"/>
            <a:ext cx="7886700" cy="870821"/>
          </a:xfrm>
          <a:ln>
            <a:noFill/>
          </a:ln>
        </p:spPr>
        <p:txBody>
          <a:bodyPr>
            <a:normAutofit/>
          </a:bodyPr>
          <a:lstStyle/>
          <a:p>
            <a:r>
              <a:rPr lang="en-US" sz="4000" b="1" dirty="0">
                <a:solidFill>
                  <a:schemeClr val="accent2"/>
                </a:solidFill>
                <a:latin typeface="Arial" panose="020B0604020202020204" pitchFamily="34" charset="0"/>
                <a:cs typeface="Arial" panose="020B0604020202020204" pitchFamily="34" charset="0"/>
              </a:rPr>
              <a:t>Advocacy</a:t>
            </a:r>
            <a:endParaRPr lang="en-US" sz="4000" b="1" dirty="0">
              <a:solidFill>
                <a:schemeClr val="accent5"/>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0DB5D4F-8B9B-2B43-A8EC-96EF5590829A}"/>
              </a:ext>
            </a:extLst>
          </p:cNvPr>
          <p:cNvSpPr>
            <a:spLocks noGrp="1"/>
          </p:cNvSpPr>
          <p:nvPr>
            <p:ph idx="1"/>
          </p:nvPr>
        </p:nvSpPr>
        <p:spPr>
          <a:xfrm>
            <a:off x="718593" y="1516514"/>
            <a:ext cx="7552104" cy="4471516"/>
          </a:xfrm>
        </p:spPr>
        <p:txBody>
          <a:bodyPr>
            <a:normAutofit fontScale="92500"/>
          </a:bodyPr>
          <a:lstStyle/>
          <a:p>
            <a:pPr marL="0" indent="0">
              <a:spcBef>
                <a:spcPct val="20000"/>
              </a:spcBef>
              <a:buNone/>
            </a:pPr>
            <a:r>
              <a:rPr lang="en-US" sz="2400" dirty="0">
                <a:latin typeface="Arial" panose="020B0604020202020204" pitchFamily="34" charset="0"/>
                <a:cs typeface="Arial" panose="020B0604020202020204" pitchFamily="34" charset="0"/>
              </a:rPr>
              <a:t>Advocacy means getting support from another person to help you express your views and wishes and help you stand up for your rights. </a:t>
            </a:r>
          </a:p>
          <a:p>
            <a:pPr marL="0" indent="0">
              <a:spcBef>
                <a:spcPct val="20000"/>
              </a:spcBef>
              <a:buNone/>
            </a:pPr>
            <a:endParaRPr lang="en-US" sz="2400" dirty="0">
              <a:latin typeface="Arial" panose="020B0604020202020204" pitchFamily="34" charset="0"/>
              <a:cs typeface="Arial" panose="020B0604020202020204" pitchFamily="34" charset="0"/>
            </a:endParaRPr>
          </a:p>
          <a:p>
            <a:pPr marL="0" indent="0">
              <a:spcBef>
                <a:spcPct val="20000"/>
              </a:spcBef>
              <a:buNone/>
            </a:pPr>
            <a:r>
              <a:rPr lang="en-US" sz="2400" dirty="0">
                <a:latin typeface="Arial" panose="020B0604020202020204" pitchFamily="34" charset="0"/>
                <a:cs typeface="Arial" panose="020B0604020202020204" pitchFamily="34" charset="0"/>
              </a:rPr>
              <a:t>Someone who helps you in this way is called an advocate. Midwives are advocates for women as is the RCM. </a:t>
            </a:r>
          </a:p>
          <a:p>
            <a:pPr marL="0" indent="0">
              <a:spcBef>
                <a:spcPct val="20000"/>
              </a:spcBef>
              <a:buNone/>
            </a:pPr>
            <a:endParaRPr lang="en-US" sz="2400" dirty="0">
              <a:latin typeface="Arial" panose="020B0604020202020204" pitchFamily="34" charset="0"/>
              <a:cs typeface="Arial" panose="020B0604020202020204" pitchFamily="34" charset="0"/>
            </a:endParaRPr>
          </a:p>
          <a:p>
            <a:pPr marL="0" indent="0">
              <a:spcBef>
                <a:spcPct val="20000"/>
              </a:spcBef>
              <a:buNone/>
            </a:pPr>
            <a:r>
              <a:rPr lang="en-US" sz="2400" dirty="0">
                <a:latin typeface="Arial" panose="020B0604020202020204" pitchFamily="34" charset="0"/>
                <a:cs typeface="Arial" panose="020B0604020202020204" pitchFamily="34" charset="0"/>
              </a:rPr>
              <a:t>Example : The RCM advocates for equitable access to midwife–led services for women because we know that midwives are the key to improving health outcomes for women and their baby's during childbirth. It also advocates for women in its campaign against FGM and in trying to increase the number of midwives in practice.</a:t>
            </a:r>
          </a:p>
          <a:p>
            <a:pPr marL="0" indent="0">
              <a:spcBef>
                <a:spcPct val="20000"/>
              </a:spcBef>
              <a:buNone/>
            </a:pPr>
            <a:endParaRPr lang="en-US" sz="2400" dirty="0">
              <a:latin typeface="Arial" panose="020B0604020202020204" pitchFamily="34" charset="0"/>
              <a:cs typeface="Arial" panose="020B0604020202020204" pitchFamily="34" charset="0"/>
            </a:endParaRPr>
          </a:p>
          <a:p>
            <a:pPr marL="342900" indent="-342900">
              <a:spcBef>
                <a:spcPct val="20000"/>
              </a:spcBef>
              <a:buFont typeface="+mj-lt"/>
              <a:buAutoNum type="arabicPeriod"/>
            </a:pPr>
            <a:endParaRPr lang="en-GB"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47421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B7D5B-A483-1444-A4B3-F181A1F9A490}"/>
              </a:ext>
            </a:extLst>
          </p:cNvPr>
          <p:cNvSpPr>
            <a:spLocks noGrp="1"/>
          </p:cNvSpPr>
          <p:nvPr>
            <p:ph type="title"/>
          </p:nvPr>
        </p:nvSpPr>
        <p:spPr>
          <a:xfrm>
            <a:off x="628650" y="435311"/>
            <a:ext cx="7886700" cy="609564"/>
          </a:xfrm>
          <a:ln>
            <a:noFill/>
          </a:ln>
        </p:spPr>
        <p:txBody>
          <a:bodyPr>
            <a:normAutofit fontScale="90000"/>
          </a:bodyPr>
          <a:lstStyle/>
          <a:p>
            <a:r>
              <a:rPr lang="en-US" sz="4000" b="1" dirty="0">
                <a:solidFill>
                  <a:schemeClr val="accent5"/>
                </a:solidFill>
                <a:latin typeface="Arial" panose="020B0604020202020204" pitchFamily="34" charset="0"/>
                <a:cs typeface="Arial" panose="020B0604020202020204" pitchFamily="34" charset="0"/>
              </a:rPr>
              <a:t>How can midwives advocate for women?</a:t>
            </a:r>
          </a:p>
        </p:txBody>
      </p:sp>
      <p:graphicFrame>
        <p:nvGraphicFramePr>
          <p:cNvPr id="7" name="Content Placeholder 2">
            <a:extLst>
              <a:ext uri="{FF2B5EF4-FFF2-40B4-BE49-F238E27FC236}">
                <a16:creationId xmlns:a16="http://schemas.microsoft.com/office/drawing/2014/main" id="{32AEF320-2BA3-4DC7-B37C-D1B255D2A74E}"/>
              </a:ext>
            </a:extLst>
          </p:cNvPr>
          <p:cNvGraphicFramePr>
            <a:graphicFrameLocks/>
          </p:cNvGraphicFramePr>
          <p:nvPr>
            <p:extLst>
              <p:ext uri="{D42A27DB-BD31-4B8C-83A1-F6EECF244321}">
                <p14:modId xmlns:p14="http://schemas.microsoft.com/office/powerpoint/2010/main" val="2362997440"/>
              </p:ext>
            </p:extLst>
          </p:nvPr>
        </p:nvGraphicFramePr>
        <p:xfrm>
          <a:off x="285750" y="1331985"/>
          <a:ext cx="861709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437695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B7D5B-A483-1444-A4B3-F181A1F9A490}"/>
              </a:ext>
            </a:extLst>
          </p:cNvPr>
          <p:cNvSpPr>
            <a:spLocks noGrp="1"/>
          </p:cNvSpPr>
          <p:nvPr>
            <p:ph type="title"/>
          </p:nvPr>
        </p:nvSpPr>
        <p:spPr>
          <a:xfrm>
            <a:off x="628650" y="311772"/>
            <a:ext cx="7886700" cy="609564"/>
          </a:xfrm>
          <a:ln>
            <a:noFill/>
          </a:ln>
        </p:spPr>
        <p:txBody>
          <a:bodyPr>
            <a:normAutofit fontScale="90000"/>
          </a:bodyPr>
          <a:lstStyle/>
          <a:p>
            <a:r>
              <a:rPr lang="en-US" sz="4000" b="1" dirty="0">
                <a:solidFill>
                  <a:schemeClr val="accent2"/>
                </a:solidFill>
                <a:latin typeface="Arial" panose="020B0604020202020204" pitchFamily="34" charset="0"/>
                <a:cs typeface="Arial" panose="020B0604020202020204" pitchFamily="34" charset="0"/>
              </a:rPr>
              <a:t>Escalation</a:t>
            </a:r>
            <a:endParaRPr lang="en-US" sz="4000" b="1" dirty="0">
              <a:solidFill>
                <a:schemeClr val="accent5"/>
              </a:solidFill>
              <a:latin typeface="Arial" panose="020B0604020202020204" pitchFamily="34" charset="0"/>
              <a:cs typeface="Arial" panose="020B0604020202020204" pitchFamily="34" charset="0"/>
            </a:endParaRPr>
          </a:p>
        </p:txBody>
      </p:sp>
      <p:graphicFrame>
        <p:nvGraphicFramePr>
          <p:cNvPr id="9" name="Content Placeholder 2">
            <a:extLst>
              <a:ext uri="{FF2B5EF4-FFF2-40B4-BE49-F238E27FC236}">
                <a16:creationId xmlns:a16="http://schemas.microsoft.com/office/drawing/2014/main" id="{D150B594-344F-4321-9507-8F7237D45A60}"/>
              </a:ext>
            </a:extLst>
          </p:cNvPr>
          <p:cNvGraphicFramePr>
            <a:graphicFrameLocks noGrp="1"/>
          </p:cNvGraphicFramePr>
          <p:nvPr>
            <p:ph idx="1"/>
            <p:extLst>
              <p:ext uri="{D42A27DB-BD31-4B8C-83A1-F6EECF244321}">
                <p14:modId xmlns:p14="http://schemas.microsoft.com/office/powerpoint/2010/main" val="3477740381"/>
              </p:ext>
            </p:extLst>
          </p:nvPr>
        </p:nvGraphicFramePr>
        <p:xfrm>
          <a:off x="457200" y="12600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652882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B7D5B-A483-1444-A4B3-F181A1F9A490}"/>
              </a:ext>
            </a:extLst>
          </p:cNvPr>
          <p:cNvSpPr>
            <a:spLocks noGrp="1"/>
          </p:cNvSpPr>
          <p:nvPr>
            <p:ph type="title"/>
          </p:nvPr>
        </p:nvSpPr>
        <p:spPr>
          <a:xfrm>
            <a:off x="628650" y="311772"/>
            <a:ext cx="7886700" cy="609564"/>
          </a:xfrm>
          <a:ln>
            <a:noFill/>
          </a:ln>
        </p:spPr>
        <p:txBody>
          <a:bodyPr>
            <a:normAutofit fontScale="90000"/>
          </a:bodyPr>
          <a:lstStyle/>
          <a:p>
            <a:r>
              <a:rPr lang="en-US" sz="4000" b="1" dirty="0">
                <a:solidFill>
                  <a:schemeClr val="accent5"/>
                </a:solidFill>
                <a:latin typeface="Arial" panose="020B0604020202020204" pitchFamily="34" charset="0"/>
                <a:cs typeface="Arial" panose="020B0604020202020204" pitchFamily="34" charset="0"/>
              </a:rPr>
              <a:t>Assertiveness</a:t>
            </a:r>
          </a:p>
        </p:txBody>
      </p:sp>
      <p:pic>
        <p:nvPicPr>
          <p:cNvPr id="7" name="Picture 7" descr="Calendar&#10;&#10;Description automatically generated">
            <a:extLst>
              <a:ext uri="{FF2B5EF4-FFF2-40B4-BE49-F238E27FC236}">
                <a16:creationId xmlns:a16="http://schemas.microsoft.com/office/drawing/2014/main" id="{48A4C894-8D7F-4B45-99F2-7DE0B5A97E51}"/>
              </a:ext>
            </a:extLst>
          </p:cNvPr>
          <p:cNvPicPr>
            <a:picLocks noChangeAspect="1"/>
          </p:cNvPicPr>
          <p:nvPr/>
        </p:nvPicPr>
        <p:blipFill>
          <a:blip r:embed="rId4"/>
          <a:stretch>
            <a:fillRect/>
          </a:stretch>
        </p:blipFill>
        <p:spPr>
          <a:xfrm>
            <a:off x="941034" y="1295946"/>
            <a:ext cx="7100573" cy="4722158"/>
          </a:xfrm>
          <a:prstGeom prst="rect">
            <a:avLst/>
          </a:prstGeom>
        </p:spPr>
      </p:pic>
    </p:spTree>
    <p:extLst>
      <p:ext uri="{BB962C8B-B14F-4D97-AF65-F5344CB8AC3E}">
        <p14:creationId xmlns:p14="http://schemas.microsoft.com/office/powerpoint/2010/main" val="14635979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B7D5B-A483-1444-A4B3-F181A1F9A490}"/>
              </a:ext>
            </a:extLst>
          </p:cNvPr>
          <p:cNvSpPr>
            <a:spLocks noGrp="1"/>
          </p:cNvSpPr>
          <p:nvPr>
            <p:ph type="title"/>
          </p:nvPr>
        </p:nvSpPr>
        <p:spPr>
          <a:xfrm>
            <a:off x="561976" y="368492"/>
            <a:ext cx="8296274" cy="609564"/>
          </a:xfrm>
          <a:ln>
            <a:noFill/>
          </a:ln>
        </p:spPr>
        <p:txBody>
          <a:bodyPr>
            <a:normAutofit fontScale="90000"/>
          </a:bodyPr>
          <a:lstStyle/>
          <a:p>
            <a:r>
              <a:rPr lang="en-US" sz="4000" b="1" dirty="0">
                <a:solidFill>
                  <a:schemeClr val="accent2"/>
                </a:solidFill>
                <a:latin typeface="Arial" panose="020B0604020202020204" pitchFamily="34" charset="0"/>
                <a:cs typeface="Arial" panose="020B0604020202020204" pitchFamily="34" charset="0"/>
              </a:rPr>
              <a:t>Civility and kindness</a:t>
            </a:r>
          </a:p>
        </p:txBody>
      </p:sp>
      <p:graphicFrame>
        <p:nvGraphicFramePr>
          <p:cNvPr id="9" name="Content Placeholder 2">
            <a:extLst>
              <a:ext uri="{FF2B5EF4-FFF2-40B4-BE49-F238E27FC236}">
                <a16:creationId xmlns:a16="http://schemas.microsoft.com/office/drawing/2014/main" id="{D150B594-344F-4321-9507-8F7237D45A60}"/>
              </a:ext>
            </a:extLst>
          </p:cNvPr>
          <p:cNvGraphicFramePr>
            <a:graphicFrameLocks noGrp="1"/>
          </p:cNvGraphicFramePr>
          <p:nvPr>
            <p:ph idx="1"/>
          </p:nvPr>
        </p:nvGraphicFramePr>
        <p:xfrm>
          <a:off x="457200" y="12600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4" descr="Text&#10;&#10;Description automatically generated">
            <a:extLst>
              <a:ext uri="{FF2B5EF4-FFF2-40B4-BE49-F238E27FC236}">
                <a16:creationId xmlns:a16="http://schemas.microsoft.com/office/drawing/2014/main" id="{A3C54B51-A811-4747-96BE-D18F121D5053}"/>
              </a:ext>
            </a:extLst>
          </p:cNvPr>
          <p:cNvPicPr>
            <a:picLocks noChangeAspect="1"/>
          </p:cNvPicPr>
          <p:nvPr/>
        </p:nvPicPr>
        <p:blipFill>
          <a:blip r:embed="rId9"/>
          <a:stretch>
            <a:fillRect/>
          </a:stretch>
        </p:blipFill>
        <p:spPr>
          <a:xfrm>
            <a:off x="2738223" y="1072037"/>
            <a:ext cx="3667553" cy="5261252"/>
          </a:xfrm>
          <a:prstGeom prst="rect">
            <a:avLst/>
          </a:prstGeom>
        </p:spPr>
      </p:pic>
    </p:spTree>
    <p:extLst>
      <p:ext uri="{BB962C8B-B14F-4D97-AF65-F5344CB8AC3E}">
        <p14:creationId xmlns:p14="http://schemas.microsoft.com/office/powerpoint/2010/main" val="11880049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B7D5B-A483-1444-A4B3-F181A1F9A490}"/>
              </a:ext>
            </a:extLst>
          </p:cNvPr>
          <p:cNvSpPr>
            <a:spLocks noGrp="1"/>
          </p:cNvSpPr>
          <p:nvPr>
            <p:ph type="title"/>
          </p:nvPr>
        </p:nvSpPr>
        <p:spPr>
          <a:xfrm>
            <a:off x="660668" y="586289"/>
            <a:ext cx="8098086" cy="609564"/>
          </a:xfrm>
          <a:ln>
            <a:noFill/>
          </a:ln>
        </p:spPr>
        <p:txBody>
          <a:bodyPr>
            <a:normAutofit fontScale="90000"/>
          </a:bodyPr>
          <a:lstStyle/>
          <a:p>
            <a:r>
              <a:rPr lang="en-US" sz="4000" b="1" dirty="0">
                <a:solidFill>
                  <a:schemeClr val="accent5"/>
                </a:solidFill>
                <a:latin typeface="Arial" panose="020B0604020202020204" pitchFamily="34" charset="0"/>
                <a:cs typeface="Arial" panose="020B0604020202020204" pitchFamily="34" charset="0"/>
              </a:rPr>
              <a:t>Incivilities</a:t>
            </a:r>
            <a:endParaRPr lang="en-US" sz="4000" b="1" dirty="0">
              <a:solidFill>
                <a:schemeClr val="accent2"/>
              </a:solidFill>
              <a:latin typeface="Arial" panose="020B0604020202020204" pitchFamily="34" charset="0"/>
              <a:cs typeface="Arial" panose="020B0604020202020204" pitchFamily="34" charset="0"/>
            </a:endParaRPr>
          </a:p>
        </p:txBody>
      </p:sp>
      <p:pic>
        <p:nvPicPr>
          <p:cNvPr id="5" name="Picture 5">
            <a:extLst>
              <a:ext uri="{FF2B5EF4-FFF2-40B4-BE49-F238E27FC236}">
                <a16:creationId xmlns:a16="http://schemas.microsoft.com/office/drawing/2014/main" id="{0D4E1104-8B86-4F6B-824D-757D76821C26}"/>
              </a:ext>
            </a:extLst>
          </p:cNvPr>
          <p:cNvPicPr>
            <a:picLocks noGrp="1" noChangeAspect="1"/>
          </p:cNvPicPr>
          <p:nvPr>
            <p:ph idx="1"/>
          </p:nvPr>
        </p:nvPicPr>
        <p:blipFill>
          <a:blip r:embed="rId4"/>
          <a:stretch>
            <a:fillRect/>
          </a:stretch>
        </p:blipFill>
        <p:spPr>
          <a:xfrm>
            <a:off x="660668" y="1723403"/>
            <a:ext cx="7885898" cy="3942949"/>
          </a:xfrm>
        </p:spPr>
      </p:pic>
    </p:spTree>
    <p:extLst>
      <p:ext uri="{BB962C8B-B14F-4D97-AF65-F5344CB8AC3E}">
        <p14:creationId xmlns:p14="http://schemas.microsoft.com/office/powerpoint/2010/main" val="40358789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B7D5B-A483-1444-A4B3-F181A1F9A490}"/>
              </a:ext>
            </a:extLst>
          </p:cNvPr>
          <p:cNvSpPr>
            <a:spLocks noGrp="1"/>
          </p:cNvSpPr>
          <p:nvPr>
            <p:ph type="title"/>
          </p:nvPr>
        </p:nvSpPr>
        <p:spPr>
          <a:xfrm>
            <a:off x="660668" y="586289"/>
            <a:ext cx="8098086" cy="609564"/>
          </a:xfrm>
          <a:ln>
            <a:noFill/>
          </a:ln>
        </p:spPr>
        <p:txBody>
          <a:bodyPr>
            <a:normAutofit fontScale="90000"/>
          </a:bodyPr>
          <a:lstStyle/>
          <a:p>
            <a:r>
              <a:rPr lang="en-US" sz="4000" b="1" dirty="0">
                <a:solidFill>
                  <a:schemeClr val="accent5"/>
                </a:solidFill>
                <a:latin typeface="Arial" panose="020B0604020202020204" pitchFamily="34" charset="0"/>
                <a:cs typeface="Arial" panose="020B0604020202020204" pitchFamily="34" charset="0"/>
              </a:rPr>
              <a:t>Caring for you</a:t>
            </a:r>
            <a:endParaRPr lang="en-US" sz="4000" b="1" dirty="0">
              <a:solidFill>
                <a:schemeClr val="accent2"/>
              </a:solidFill>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8BFD0E22-9FBC-4C39-838B-A169E3128FCF}"/>
              </a:ext>
            </a:extLst>
          </p:cNvPr>
          <p:cNvSpPr>
            <a:spLocks noGrp="1"/>
          </p:cNvSpPr>
          <p:nvPr>
            <p:ph idx="1"/>
          </p:nvPr>
        </p:nvSpPr>
        <p:spPr>
          <a:xfrm>
            <a:off x="760164" y="1667815"/>
            <a:ext cx="7859854" cy="4444484"/>
          </a:xfrm>
        </p:spPr>
        <p:txBody>
          <a:bodyPr>
            <a:normAutofit lnSpcReduction="10000"/>
          </a:bodyPr>
          <a:lstStyle/>
          <a:p>
            <a:pPr marL="285750" indent="-228600">
              <a:lnSpc>
                <a:spcPct val="90000"/>
              </a:lnSpc>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Mental health first aid</a:t>
            </a:r>
          </a:p>
          <a:p>
            <a:pPr marL="285750" indent="-228600">
              <a:lnSpc>
                <a:spcPct val="90000"/>
              </a:lnSpc>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Wellbeing workshop</a:t>
            </a:r>
          </a:p>
          <a:p>
            <a:pPr marL="285750" indent="-228600">
              <a:lnSpc>
                <a:spcPct val="90000"/>
              </a:lnSpc>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Occupational health</a:t>
            </a:r>
          </a:p>
          <a:p>
            <a:pPr marL="285750" indent="-228600">
              <a:lnSpc>
                <a:spcPct val="90000"/>
              </a:lnSpc>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Working with the menopause</a:t>
            </a:r>
          </a:p>
          <a:p>
            <a:pPr marL="285750" indent="-228600">
              <a:lnSpc>
                <a:spcPct val="90000"/>
              </a:lnSpc>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Know your limits – It is okay to say no.  Switch off</a:t>
            </a:r>
          </a:p>
          <a:p>
            <a:pPr marL="285750" indent="-228600">
              <a:lnSpc>
                <a:spcPct val="90000"/>
              </a:lnSpc>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It is ok to have fun</a:t>
            </a:r>
          </a:p>
          <a:p>
            <a:pPr marL="57150" indent="0">
              <a:lnSpc>
                <a:spcPct val="90000"/>
              </a:lnSpc>
              <a:spcAft>
                <a:spcPts val="600"/>
              </a:spcAft>
              <a:buNone/>
            </a:pPr>
            <a:r>
              <a:rPr lang="en-US" sz="2400" dirty="0">
                <a:latin typeface="Arial" panose="020B0604020202020204" pitchFamily="34" charset="0"/>
                <a:cs typeface="Arial" panose="020B0604020202020204" pitchFamily="34" charset="0"/>
              </a:rPr>
              <a:t>RCM caring for you hub </a:t>
            </a:r>
            <a:r>
              <a:rPr lang="en-US" sz="2400" dirty="0">
                <a:latin typeface="Arial" panose="020B0604020202020204" pitchFamily="34" charset="0"/>
                <a:cs typeface="Arial" panose="020B0604020202020204" pitchFamily="34" charset="0"/>
                <a:hlinkClick r:id="rId4"/>
              </a:rPr>
              <a:t>www.rcm.org.uk/caring-for-you-hub-home/</a:t>
            </a:r>
            <a:endParaRPr lang="en-US" sz="2400" dirty="0">
              <a:latin typeface="Arial" panose="020B0604020202020204" pitchFamily="34" charset="0"/>
              <a:cs typeface="Arial" panose="020B0604020202020204" pitchFamily="34" charset="0"/>
            </a:endParaRPr>
          </a:p>
          <a:p>
            <a:pPr marL="57150" indent="0">
              <a:lnSpc>
                <a:spcPct val="90000"/>
              </a:lnSpc>
              <a:spcAft>
                <a:spcPts val="600"/>
              </a:spcAft>
              <a:buNone/>
            </a:pPr>
            <a:r>
              <a:rPr lang="en-US" sz="2400" dirty="0">
                <a:latin typeface="Arial" panose="020B0604020202020204" pitchFamily="34" charset="0"/>
                <a:cs typeface="Arial" panose="020B0604020202020204" pitchFamily="34" charset="0"/>
              </a:rPr>
              <a:t>RCM Podcasts </a:t>
            </a:r>
            <a:r>
              <a:rPr lang="en-US" sz="2400" dirty="0">
                <a:latin typeface="Arial" panose="020B0604020202020204" pitchFamily="34" charset="0"/>
                <a:cs typeface="Arial" panose="020B0604020202020204" pitchFamily="34" charset="0"/>
                <a:hlinkClick r:id="rId5"/>
              </a:rPr>
              <a:t>www.rcm.org.uk/c4y-podcast/</a:t>
            </a:r>
            <a:r>
              <a:rPr lang="en-US" sz="2400" dirty="0">
                <a:latin typeface="Arial" panose="020B0604020202020204" pitchFamily="34" charset="0"/>
                <a:cs typeface="Arial" panose="020B0604020202020204" pitchFamily="34" charset="0"/>
              </a:rPr>
              <a:t>.</a:t>
            </a:r>
          </a:p>
          <a:p>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p:txBody>
      </p:sp>
      <p:pic>
        <p:nvPicPr>
          <p:cNvPr id="5" name="Picture 4" descr="Logo&#10;&#10;Description automatically generated">
            <a:extLst>
              <a:ext uri="{FF2B5EF4-FFF2-40B4-BE49-F238E27FC236}">
                <a16:creationId xmlns:a16="http://schemas.microsoft.com/office/drawing/2014/main" id="{5EDF434F-4E36-4979-4772-FB1354F23CDF}"/>
              </a:ext>
            </a:extLst>
          </p:cNvPr>
          <p:cNvPicPr>
            <a:picLocks noChangeAspect="1"/>
          </p:cNvPicPr>
          <p:nvPr/>
        </p:nvPicPr>
        <p:blipFill>
          <a:blip r:embed="rId6"/>
          <a:stretch>
            <a:fillRect/>
          </a:stretch>
        </p:blipFill>
        <p:spPr>
          <a:xfrm>
            <a:off x="4994031" y="745701"/>
            <a:ext cx="3838470" cy="2159139"/>
          </a:xfrm>
          <a:prstGeom prst="rect">
            <a:avLst/>
          </a:prstGeom>
        </p:spPr>
      </p:pic>
    </p:spTree>
    <p:extLst>
      <p:ext uri="{BB962C8B-B14F-4D97-AF65-F5344CB8AC3E}">
        <p14:creationId xmlns:p14="http://schemas.microsoft.com/office/powerpoint/2010/main" val="7287533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B7D5B-A483-1444-A4B3-F181A1F9A490}"/>
              </a:ext>
            </a:extLst>
          </p:cNvPr>
          <p:cNvSpPr>
            <a:spLocks noGrp="1"/>
          </p:cNvSpPr>
          <p:nvPr>
            <p:ph type="title"/>
          </p:nvPr>
        </p:nvSpPr>
        <p:spPr>
          <a:xfrm>
            <a:off x="594911" y="716917"/>
            <a:ext cx="8098086" cy="609564"/>
          </a:xfrm>
          <a:ln>
            <a:noFill/>
          </a:ln>
        </p:spPr>
        <p:txBody>
          <a:bodyPr>
            <a:normAutofit fontScale="90000"/>
          </a:bodyPr>
          <a:lstStyle/>
          <a:p>
            <a:r>
              <a:rPr lang="en-US" sz="4000" b="1" dirty="0">
                <a:solidFill>
                  <a:schemeClr val="accent2"/>
                </a:solidFill>
                <a:latin typeface="Arial" panose="020B0604020202020204" pitchFamily="34" charset="0"/>
                <a:cs typeface="Arial" panose="020B0604020202020204" pitchFamily="34" charset="0"/>
              </a:rPr>
              <a:t>Immediate and essential actions –</a:t>
            </a:r>
            <a:r>
              <a:rPr lang="en-US" sz="4000" b="1" dirty="0" err="1">
                <a:solidFill>
                  <a:schemeClr val="accent2"/>
                </a:solidFill>
                <a:latin typeface="Arial" panose="020B0604020202020204" pitchFamily="34" charset="0"/>
                <a:cs typeface="Arial" panose="020B0604020202020204" pitchFamily="34" charset="0"/>
              </a:rPr>
              <a:t>Ockenden</a:t>
            </a:r>
            <a:r>
              <a:rPr lang="en-US" sz="4000" b="1" dirty="0">
                <a:solidFill>
                  <a:schemeClr val="accent2"/>
                </a:solidFill>
                <a:latin typeface="Arial" panose="020B0604020202020204" pitchFamily="34" charset="0"/>
                <a:cs typeface="Arial" panose="020B0604020202020204" pitchFamily="34" charset="0"/>
              </a:rPr>
              <a:t> report</a:t>
            </a:r>
          </a:p>
        </p:txBody>
      </p:sp>
      <p:sp>
        <p:nvSpPr>
          <p:cNvPr id="6" name="Content Placeholder 5">
            <a:extLst>
              <a:ext uri="{FF2B5EF4-FFF2-40B4-BE49-F238E27FC236}">
                <a16:creationId xmlns:a16="http://schemas.microsoft.com/office/drawing/2014/main" id="{8BFD0E22-9FBC-4C39-838B-A169E3128FCF}"/>
              </a:ext>
            </a:extLst>
          </p:cNvPr>
          <p:cNvSpPr>
            <a:spLocks noGrp="1"/>
          </p:cNvSpPr>
          <p:nvPr>
            <p:ph idx="1"/>
          </p:nvPr>
        </p:nvSpPr>
        <p:spPr>
          <a:xfrm>
            <a:off x="660667" y="1672390"/>
            <a:ext cx="8098085" cy="4760145"/>
          </a:xfrm>
        </p:spPr>
        <p:txBody>
          <a:bodyPr>
            <a:normAutofit lnSpcReduction="10000"/>
          </a:bodyPr>
          <a:lstStyle/>
          <a:p>
            <a:r>
              <a:rPr lang="en-GB" sz="1800" b="1" dirty="0" err="1">
                <a:latin typeface="Arial" panose="020B0604020202020204" pitchFamily="34" charset="0"/>
                <a:ea typeface="+mn-lt"/>
                <a:cs typeface="Arial" panose="020B0604020202020204" pitchFamily="34" charset="0"/>
              </a:rPr>
              <a:t>i</a:t>
            </a:r>
            <a:r>
              <a:rPr lang="en-GB" sz="1800" b="1" dirty="0">
                <a:latin typeface="Arial" panose="020B0604020202020204" pitchFamily="34" charset="0"/>
                <a:ea typeface="+mn-lt"/>
                <a:cs typeface="Arial" panose="020B0604020202020204" pitchFamily="34" charset="0"/>
              </a:rPr>
              <a:t>-learn module: Human Factors: reducing errors in maternity care</a:t>
            </a:r>
          </a:p>
          <a:p>
            <a:endParaRPr lang="en-GB" sz="1800" b="1"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hlinkClick r:id="rId4"/>
              </a:rPr>
              <a:t>https://qualitysafety.bmj.com/content/early/2020/09/25/bmjqs-2020-010988</a:t>
            </a:r>
          </a:p>
          <a:p>
            <a:endParaRPr lang="en-GB" sz="1800" dirty="0">
              <a:latin typeface="Arial" panose="020B0604020202020204" pitchFamily="34" charset="0"/>
              <a:ea typeface="+mn-lt"/>
              <a:cs typeface="Arial" panose="020B0604020202020204" pitchFamily="34" charset="0"/>
            </a:endParaRPr>
          </a:p>
          <a:p>
            <a:r>
              <a:rPr lang="en-GB" sz="1800" dirty="0">
                <a:latin typeface="Arial" panose="020B0604020202020204" pitchFamily="34" charset="0"/>
                <a:ea typeface="+mn-lt"/>
                <a:cs typeface="Arial" panose="020B0604020202020204" pitchFamily="34" charset="0"/>
                <a:hlinkClick r:id="rId5"/>
              </a:rPr>
              <a:t>https://www.rcog.org.uk/en/careers-training/workplace-workforce-issues/workplace-behaviour/joint-statement-undermining-bullying/</a:t>
            </a:r>
            <a:r>
              <a:rPr lang="en-GB" sz="1800" dirty="0">
                <a:latin typeface="Arial" panose="020B0604020202020204" pitchFamily="34" charset="0"/>
                <a:ea typeface="+mn-lt"/>
                <a:cs typeface="Arial" panose="020B0604020202020204" pitchFamily="34" charset="0"/>
              </a:rPr>
              <a:t>   </a:t>
            </a:r>
          </a:p>
          <a:p>
            <a:endParaRPr lang="en-GB" sz="1800" dirty="0">
              <a:latin typeface="Arial" panose="020B0604020202020204" pitchFamily="34" charset="0"/>
              <a:ea typeface="+mn-lt"/>
              <a:cs typeface="Arial" panose="020B0604020202020204" pitchFamily="34" charset="0"/>
            </a:endParaRPr>
          </a:p>
          <a:p>
            <a:r>
              <a:rPr lang="en-GB" sz="1800" dirty="0">
                <a:latin typeface="Arial" panose="020B0604020202020204" pitchFamily="34" charset="0"/>
                <a:ea typeface="+mn-lt"/>
                <a:cs typeface="Arial" panose="020B0604020202020204" pitchFamily="34" charset="0"/>
                <a:hlinkClick r:id="rId6"/>
              </a:rPr>
              <a:t>www.rcog.org.uk</a:t>
            </a:r>
            <a:r>
              <a:rPr lang="en-GB" sz="1800" b="1" dirty="0">
                <a:latin typeface="Arial" panose="020B0604020202020204" pitchFamily="34" charset="0"/>
                <a:ea typeface="+mn-lt"/>
                <a:cs typeface="Arial" panose="020B0604020202020204" pitchFamily="34" charset="0"/>
                <a:hlinkClick r:id="rId6"/>
              </a:rPr>
              <a:t>/</a:t>
            </a:r>
            <a:r>
              <a:rPr lang="en-GB" sz="1800" dirty="0">
                <a:latin typeface="Arial" panose="020B0604020202020204" pitchFamily="34" charset="0"/>
                <a:ea typeface="+mn-lt"/>
                <a:cs typeface="Arial" panose="020B0604020202020204" pitchFamily="34" charset="0"/>
                <a:hlinkClick r:id="rId6"/>
              </a:rPr>
              <a:t>WPBtoolkit</a:t>
            </a:r>
            <a:r>
              <a:rPr lang="en-GB" sz="1800" dirty="0">
                <a:latin typeface="Arial" panose="020B0604020202020204" pitchFamily="34" charset="0"/>
                <a:ea typeface="+mn-lt"/>
                <a:cs typeface="Arial" panose="020B0604020202020204" pitchFamily="34" charset="0"/>
              </a:rPr>
              <a:t>  this   has loads of tips and  good videos on civility </a:t>
            </a:r>
            <a:endParaRPr lang="en-GB" sz="1800" dirty="0">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hlinkClick r:id="rId4"/>
              </a:rPr>
              <a:t>Seven features of safety in maternity units: a framework based on multisite ethnography and stakeholder consultation | BMJ Quality &amp; Safety</a:t>
            </a:r>
            <a:endParaRPr lang="en-GB" sz="1800" dirty="0">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ea typeface="+mn-lt"/>
                <a:cs typeface="Arial" panose="020B0604020202020204" pitchFamily="34" charset="0"/>
                <a:hlinkClick r:id="rId7"/>
              </a:rPr>
              <a:t>https://www.rcm.org.uk/media-releases/2021/march/effective-and-inclusive-leadership-a-key-factor-in-improving-safety-says-rcm/</a:t>
            </a:r>
            <a:endParaRPr lang="en-GB" sz="1800"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50646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7127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3FC3CCD-EE44-9743-8BB9-DD506FB341F4}"/>
              </a:ext>
            </a:extLst>
          </p:cNvPr>
          <p:cNvSpPr txBox="1">
            <a:spLocks/>
          </p:cNvSpPr>
          <p:nvPr/>
        </p:nvSpPr>
        <p:spPr>
          <a:xfrm>
            <a:off x="1487278" y="1623475"/>
            <a:ext cx="6199712" cy="3150824"/>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endParaRPr lang="en-US" sz="2000" b="1" dirty="0">
              <a:latin typeface="Arial" panose="020B0604020202020204" pitchFamily="34" charset="0"/>
              <a:cs typeface="Arial" panose="020B0604020202020204" pitchFamily="34" charset="0"/>
            </a:endParaRPr>
          </a:p>
          <a:p>
            <a:pPr>
              <a:lnSpc>
                <a:spcPct val="100000"/>
              </a:lnSpc>
            </a:pPr>
            <a:endParaRPr lang="en-US" sz="2000" dirty="0">
              <a:latin typeface="Arial" panose="020B0604020202020204" pitchFamily="34" charset="0"/>
              <a:cs typeface="Arial" panose="020B0604020202020204" pitchFamily="34" charset="0"/>
            </a:endParaRPr>
          </a:p>
          <a:p>
            <a:pPr>
              <a:lnSpc>
                <a:spcPct val="100000"/>
              </a:lnSpc>
            </a:pPr>
            <a:endParaRPr lang="en-US" sz="20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5ABB2205-146E-4E64-8C02-38B43088AE5D}"/>
              </a:ext>
            </a:extLst>
          </p:cNvPr>
          <p:cNvSpPr/>
          <p:nvPr/>
        </p:nvSpPr>
        <p:spPr>
          <a:xfrm>
            <a:off x="1768510" y="1489257"/>
            <a:ext cx="5606980" cy="34192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latin typeface="Arial" panose="020B0604020202020204" pitchFamily="34" charset="0"/>
                <a:cs typeface="Arial" panose="020B0604020202020204" pitchFamily="34" charset="0"/>
              </a:rPr>
              <a:t>What do you think are the qualities of someone who is confident and someone who is not confident?</a:t>
            </a:r>
          </a:p>
        </p:txBody>
      </p:sp>
    </p:spTree>
    <p:extLst>
      <p:ext uri="{BB962C8B-B14F-4D97-AF65-F5344CB8AC3E}">
        <p14:creationId xmlns:p14="http://schemas.microsoft.com/office/powerpoint/2010/main" val="1949384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3FC3CCD-EE44-9743-8BB9-DD506FB341F4}"/>
              </a:ext>
            </a:extLst>
          </p:cNvPr>
          <p:cNvSpPr txBox="1">
            <a:spLocks/>
          </p:cNvSpPr>
          <p:nvPr/>
        </p:nvSpPr>
        <p:spPr>
          <a:xfrm>
            <a:off x="1487278" y="1623475"/>
            <a:ext cx="6199712" cy="3150824"/>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endParaRPr lang="en-US" sz="2000" b="1" dirty="0">
              <a:latin typeface="Arial" panose="020B0604020202020204" pitchFamily="34" charset="0"/>
              <a:cs typeface="Arial" panose="020B0604020202020204" pitchFamily="34" charset="0"/>
            </a:endParaRPr>
          </a:p>
          <a:p>
            <a:pPr>
              <a:lnSpc>
                <a:spcPct val="100000"/>
              </a:lnSpc>
            </a:pPr>
            <a:endParaRPr lang="en-US" sz="2000" dirty="0">
              <a:latin typeface="Arial" panose="020B0604020202020204" pitchFamily="34" charset="0"/>
              <a:cs typeface="Arial" panose="020B0604020202020204" pitchFamily="34" charset="0"/>
            </a:endParaRPr>
          </a:p>
          <a:p>
            <a:pPr>
              <a:lnSpc>
                <a:spcPct val="100000"/>
              </a:lnSpc>
            </a:pPr>
            <a:endParaRPr lang="en-US" sz="2000" dirty="0">
              <a:latin typeface="Arial" panose="020B0604020202020204" pitchFamily="34" charset="0"/>
              <a:cs typeface="Arial" panose="020B0604020202020204" pitchFamily="34" charset="0"/>
            </a:endParaRPr>
          </a:p>
        </p:txBody>
      </p:sp>
      <p:graphicFrame>
        <p:nvGraphicFramePr>
          <p:cNvPr id="4" name="Diagram 3">
            <a:extLst>
              <a:ext uri="{FF2B5EF4-FFF2-40B4-BE49-F238E27FC236}">
                <a16:creationId xmlns:a16="http://schemas.microsoft.com/office/drawing/2014/main" id="{6AE06EE9-9CA3-A802-243E-E7043FBAF69D}"/>
              </a:ext>
            </a:extLst>
          </p:cNvPr>
          <p:cNvGraphicFramePr/>
          <p:nvPr>
            <p:extLst>
              <p:ext uri="{D42A27DB-BD31-4B8C-83A1-F6EECF244321}">
                <p14:modId xmlns:p14="http://schemas.microsoft.com/office/powerpoint/2010/main" val="1983993746"/>
              </p:ext>
            </p:extLst>
          </p:nvPr>
        </p:nvGraphicFramePr>
        <p:xfrm>
          <a:off x="552659" y="1266091"/>
          <a:ext cx="7998045" cy="50248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itle 1">
            <a:extLst>
              <a:ext uri="{FF2B5EF4-FFF2-40B4-BE49-F238E27FC236}">
                <a16:creationId xmlns:a16="http://schemas.microsoft.com/office/drawing/2014/main" id="{E7AD1C24-F5FE-390C-F749-E47A337E53B7}"/>
              </a:ext>
            </a:extLst>
          </p:cNvPr>
          <p:cNvSpPr>
            <a:spLocks noGrp="1"/>
          </p:cNvSpPr>
          <p:nvPr>
            <p:ph type="title"/>
          </p:nvPr>
        </p:nvSpPr>
        <p:spPr>
          <a:xfrm>
            <a:off x="502638" y="477835"/>
            <a:ext cx="8098086" cy="609564"/>
          </a:xfrm>
          <a:ln>
            <a:noFill/>
          </a:ln>
        </p:spPr>
        <p:txBody>
          <a:bodyPr>
            <a:normAutofit fontScale="90000"/>
          </a:bodyPr>
          <a:lstStyle/>
          <a:p>
            <a:r>
              <a:rPr lang="en-US" sz="4000" b="1" dirty="0">
                <a:solidFill>
                  <a:schemeClr val="accent5"/>
                </a:solidFill>
                <a:latin typeface="Arial" panose="020B0604020202020204" pitchFamily="34" charset="0"/>
                <a:cs typeface="Arial" panose="020B0604020202020204" pitchFamily="34" charset="0"/>
              </a:rPr>
              <a:t>Qualities we associate with confident people</a:t>
            </a:r>
          </a:p>
        </p:txBody>
      </p:sp>
    </p:spTree>
    <p:extLst>
      <p:ext uri="{BB962C8B-B14F-4D97-AF65-F5344CB8AC3E}">
        <p14:creationId xmlns:p14="http://schemas.microsoft.com/office/powerpoint/2010/main" val="4276242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3FC3CCD-EE44-9743-8BB9-DD506FB341F4}"/>
              </a:ext>
            </a:extLst>
          </p:cNvPr>
          <p:cNvSpPr txBox="1">
            <a:spLocks/>
          </p:cNvSpPr>
          <p:nvPr/>
        </p:nvSpPr>
        <p:spPr>
          <a:xfrm>
            <a:off x="1487278" y="1623475"/>
            <a:ext cx="6199712" cy="3150824"/>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endParaRPr lang="en-US" sz="2000" b="1" dirty="0">
              <a:latin typeface="Arial" panose="020B0604020202020204" pitchFamily="34" charset="0"/>
              <a:cs typeface="Arial" panose="020B0604020202020204" pitchFamily="34" charset="0"/>
            </a:endParaRPr>
          </a:p>
          <a:p>
            <a:pPr>
              <a:lnSpc>
                <a:spcPct val="100000"/>
              </a:lnSpc>
            </a:pPr>
            <a:endParaRPr lang="en-US" sz="2000" dirty="0">
              <a:latin typeface="Arial" panose="020B0604020202020204" pitchFamily="34" charset="0"/>
              <a:cs typeface="Arial" panose="020B0604020202020204" pitchFamily="34" charset="0"/>
            </a:endParaRPr>
          </a:p>
          <a:p>
            <a:pPr>
              <a:lnSpc>
                <a:spcPct val="100000"/>
              </a:lnSpc>
            </a:pPr>
            <a:endParaRPr lang="en-US" sz="20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AC90A1D-8C59-272D-B0D4-598FA5C5FF63}"/>
              </a:ext>
            </a:extLst>
          </p:cNvPr>
          <p:cNvSpPr txBox="1"/>
          <p:nvPr/>
        </p:nvSpPr>
        <p:spPr>
          <a:xfrm>
            <a:off x="717829" y="1419608"/>
            <a:ext cx="7797521" cy="4893647"/>
          </a:xfrm>
          <a:prstGeom prst="rect">
            <a:avLst/>
          </a:prstGeom>
          <a:noFill/>
        </p:spPr>
        <p:txBody>
          <a:bodyPr wrap="square">
            <a:spAutoFit/>
          </a:bodyPr>
          <a:lstStyle/>
          <a:p>
            <a:pPr marL="342900" indent="-342900">
              <a:buFont typeface="Arial"/>
              <a:buChar char="•"/>
            </a:pPr>
            <a:r>
              <a:rPr lang="en-GB" sz="2400" dirty="0">
                <a:latin typeface="Arial" panose="020B0604020202020204" pitchFamily="34" charset="0"/>
                <a:cs typeface="Arial" panose="020B0604020202020204" pitchFamily="34" charset="0"/>
              </a:rPr>
              <a:t>How has our perception of confidence been influenced by media/social media and celebrity status?</a:t>
            </a:r>
            <a:endParaRPr lang="en-US"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pPr marL="342900" indent="-342900">
              <a:buFont typeface="Arial"/>
              <a:buChar char="•"/>
            </a:pPr>
            <a:r>
              <a:rPr lang="en-GB" sz="2400" dirty="0">
                <a:latin typeface="Arial" panose="020B0604020202020204" pitchFamily="34" charset="0"/>
                <a:cs typeface="Arial" panose="020B0604020202020204" pitchFamily="34" charset="0"/>
              </a:rPr>
              <a:t>Confidence doesn’t always mean being the loudest voice.</a:t>
            </a:r>
          </a:p>
          <a:p>
            <a:endParaRPr lang="en-GB" sz="2400" dirty="0">
              <a:latin typeface="Arial" panose="020B0604020202020204" pitchFamily="34" charset="0"/>
              <a:cs typeface="Arial" panose="020B0604020202020204" pitchFamily="34" charset="0"/>
            </a:endParaRPr>
          </a:p>
          <a:p>
            <a:pPr marL="342900" indent="-342900">
              <a:buFont typeface="Arial"/>
              <a:buChar char="•"/>
            </a:pPr>
            <a:r>
              <a:rPr lang="en-GB" sz="2400" dirty="0">
                <a:latin typeface="Arial" panose="020B0604020202020204" pitchFamily="34" charset="0"/>
                <a:cs typeface="Arial" panose="020B0604020202020204" pitchFamily="34" charset="0"/>
              </a:rPr>
              <a:t>Being loud, headstrong, extroverted, fearless, charismatic and talkative may be signs of a confident person – but these do not define confidence.</a:t>
            </a:r>
          </a:p>
          <a:p>
            <a:endParaRPr lang="en-GB" sz="2400" dirty="0">
              <a:latin typeface="Arial" panose="020B0604020202020204" pitchFamily="34" charset="0"/>
              <a:cs typeface="Arial" panose="020B0604020202020204" pitchFamily="34" charset="0"/>
            </a:endParaRPr>
          </a:p>
          <a:p>
            <a:pPr marL="342900" indent="-342900">
              <a:buFont typeface="Arial"/>
              <a:buChar char="•"/>
            </a:pPr>
            <a:r>
              <a:rPr lang="en-GB" sz="2400" dirty="0">
                <a:latin typeface="Arial" panose="020B0604020202020204" pitchFamily="34" charset="0"/>
                <a:cs typeface="Arial" panose="020B0604020202020204" pitchFamily="34" charset="0"/>
              </a:rPr>
              <a:t>Confidence manifests itself different in every single one of us. </a:t>
            </a:r>
          </a:p>
        </p:txBody>
      </p:sp>
      <p:sp>
        <p:nvSpPr>
          <p:cNvPr id="7" name="Title 6">
            <a:extLst>
              <a:ext uri="{FF2B5EF4-FFF2-40B4-BE49-F238E27FC236}">
                <a16:creationId xmlns:a16="http://schemas.microsoft.com/office/drawing/2014/main" id="{9C82EB46-D480-25EF-039C-442BD5B5A640}"/>
              </a:ext>
            </a:extLst>
          </p:cNvPr>
          <p:cNvSpPr>
            <a:spLocks noGrp="1"/>
          </p:cNvSpPr>
          <p:nvPr>
            <p:ph type="title"/>
          </p:nvPr>
        </p:nvSpPr>
        <p:spPr>
          <a:xfrm>
            <a:off x="717829" y="335729"/>
            <a:ext cx="7886700" cy="849978"/>
          </a:xfrm>
        </p:spPr>
        <p:txBody>
          <a:bodyPr/>
          <a:lstStyle/>
          <a:p>
            <a:r>
              <a:rPr lang="en-US" b="1" dirty="0">
                <a:solidFill>
                  <a:schemeClr val="accent5"/>
                </a:solidFill>
                <a:latin typeface="Arial" panose="020B0604020202020204" pitchFamily="34" charset="0"/>
                <a:cs typeface="Arial" panose="020B0604020202020204" pitchFamily="34" charset="0"/>
              </a:rPr>
              <a:t>Reflection</a:t>
            </a:r>
            <a:endParaRPr lang="en-GB" dirty="0"/>
          </a:p>
        </p:txBody>
      </p:sp>
    </p:spTree>
    <p:extLst>
      <p:ext uri="{BB962C8B-B14F-4D97-AF65-F5344CB8AC3E}">
        <p14:creationId xmlns:p14="http://schemas.microsoft.com/office/powerpoint/2010/main" val="1719107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3FC3CCD-EE44-9743-8BB9-DD506FB341F4}"/>
              </a:ext>
            </a:extLst>
          </p:cNvPr>
          <p:cNvSpPr txBox="1">
            <a:spLocks/>
          </p:cNvSpPr>
          <p:nvPr/>
        </p:nvSpPr>
        <p:spPr>
          <a:xfrm>
            <a:off x="1487278" y="1623475"/>
            <a:ext cx="6199712" cy="3150824"/>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endParaRPr lang="en-US" sz="2000" b="1" dirty="0">
              <a:latin typeface="Arial" panose="020B0604020202020204" pitchFamily="34" charset="0"/>
              <a:cs typeface="Arial" panose="020B0604020202020204" pitchFamily="34" charset="0"/>
            </a:endParaRPr>
          </a:p>
          <a:p>
            <a:pPr>
              <a:lnSpc>
                <a:spcPct val="100000"/>
              </a:lnSpc>
            </a:pPr>
            <a:endParaRPr lang="en-US" sz="2000" dirty="0">
              <a:latin typeface="Arial" panose="020B0604020202020204" pitchFamily="34" charset="0"/>
              <a:cs typeface="Arial" panose="020B0604020202020204" pitchFamily="34" charset="0"/>
            </a:endParaRPr>
          </a:p>
          <a:p>
            <a:pPr>
              <a:lnSpc>
                <a:spcPct val="100000"/>
              </a:lnSpc>
            </a:pPr>
            <a:endParaRPr lang="en-US" sz="20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5ABB2205-146E-4E64-8C02-38B43088AE5D}"/>
              </a:ext>
            </a:extLst>
          </p:cNvPr>
          <p:cNvSpPr/>
          <p:nvPr/>
        </p:nvSpPr>
        <p:spPr>
          <a:xfrm>
            <a:off x="1838848" y="1333482"/>
            <a:ext cx="5041880" cy="37308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latin typeface="Arial" panose="020B0604020202020204" pitchFamily="34" charset="0"/>
                <a:cs typeface="Arial" panose="020B0604020202020204" pitchFamily="34" charset="0"/>
              </a:rPr>
              <a:t>What does a confident midwife /MSW look like?</a:t>
            </a:r>
          </a:p>
        </p:txBody>
      </p:sp>
    </p:spTree>
    <p:extLst>
      <p:ext uri="{BB962C8B-B14F-4D97-AF65-F5344CB8AC3E}">
        <p14:creationId xmlns:p14="http://schemas.microsoft.com/office/powerpoint/2010/main" val="846967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3FC3CCD-EE44-9743-8BB9-DD506FB341F4}"/>
              </a:ext>
            </a:extLst>
          </p:cNvPr>
          <p:cNvSpPr txBox="1">
            <a:spLocks/>
          </p:cNvSpPr>
          <p:nvPr/>
        </p:nvSpPr>
        <p:spPr>
          <a:xfrm>
            <a:off x="1487278" y="1623475"/>
            <a:ext cx="6199712" cy="3150824"/>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endParaRPr lang="en-US" sz="2000" b="1" dirty="0">
              <a:latin typeface="Arial" panose="020B0604020202020204" pitchFamily="34" charset="0"/>
              <a:cs typeface="Arial" panose="020B0604020202020204" pitchFamily="34" charset="0"/>
            </a:endParaRPr>
          </a:p>
          <a:p>
            <a:pPr>
              <a:lnSpc>
                <a:spcPct val="100000"/>
              </a:lnSpc>
            </a:pPr>
            <a:endParaRPr lang="en-US" sz="2000" dirty="0">
              <a:latin typeface="Arial" panose="020B0604020202020204" pitchFamily="34" charset="0"/>
              <a:cs typeface="Arial" panose="020B0604020202020204" pitchFamily="34" charset="0"/>
            </a:endParaRPr>
          </a:p>
          <a:p>
            <a:pPr>
              <a:lnSpc>
                <a:spcPct val="100000"/>
              </a:lnSpc>
            </a:pPr>
            <a:endParaRPr lang="en-US" sz="2000" dirty="0">
              <a:latin typeface="Arial" panose="020B0604020202020204" pitchFamily="34" charset="0"/>
              <a:cs typeface="Arial" panose="020B0604020202020204" pitchFamily="34" charset="0"/>
            </a:endParaRPr>
          </a:p>
        </p:txBody>
      </p:sp>
      <p:graphicFrame>
        <p:nvGraphicFramePr>
          <p:cNvPr id="3" name="Diagram 2">
            <a:extLst>
              <a:ext uri="{FF2B5EF4-FFF2-40B4-BE49-F238E27FC236}">
                <a16:creationId xmlns:a16="http://schemas.microsoft.com/office/drawing/2014/main" id="{E958AD5F-2111-BF83-DCB5-22598BB2008D}"/>
              </a:ext>
            </a:extLst>
          </p:cNvPr>
          <p:cNvGraphicFramePr/>
          <p:nvPr>
            <p:extLst>
              <p:ext uri="{D42A27DB-BD31-4B8C-83A1-F6EECF244321}">
                <p14:modId xmlns:p14="http://schemas.microsoft.com/office/powerpoint/2010/main" val="1247261045"/>
              </p:ext>
            </p:extLst>
          </p:nvPr>
        </p:nvGraphicFramePr>
        <p:xfrm>
          <a:off x="1197125" y="1869896"/>
          <a:ext cx="6950281" cy="39658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6">
            <a:extLst>
              <a:ext uri="{FF2B5EF4-FFF2-40B4-BE49-F238E27FC236}">
                <a16:creationId xmlns:a16="http://schemas.microsoft.com/office/drawing/2014/main" id="{E00738B4-C0A3-B252-4A1C-5129C5E9717D}"/>
              </a:ext>
            </a:extLst>
          </p:cNvPr>
          <p:cNvSpPr>
            <a:spLocks noGrp="1"/>
          </p:cNvSpPr>
          <p:nvPr>
            <p:ph type="title"/>
          </p:nvPr>
        </p:nvSpPr>
        <p:spPr>
          <a:xfrm>
            <a:off x="717829" y="335729"/>
            <a:ext cx="8343978" cy="849978"/>
          </a:xfrm>
        </p:spPr>
        <p:txBody>
          <a:bodyPr>
            <a:normAutofit fontScale="90000"/>
          </a:bodyPr>
          <a:lstStyle/>
          <a:p>
            <a:r>
              <a:rPr lang="en-US" b="1" dirty="0">
                <a:solidFill>
                  <a:schemeClr val="accent5"/>
                </a:solidFill>
                <a:latin typeface="Arial" panose="020B0604020202020204" pitchFamily="34" charset="0"/>
                <a:cs typeface="Arial" panose="020B0604020202020204" pitchFamily="34" charset="0"/>
              </a:rPr>
              <a:t>What does a confident Midwife/MSW look like?</a:t>
            </a:r>
          </a:p>
        </p:txBody>
      </p:sp>
    </p:spTree>
    <p:extLst>
      <p:ext uri="{BB962C8B-B14F-4D97-AF65-F5344CB8AC3E}">
        <p14:creationId xmlns:p14="http://schemas.microsoft.com/office/powerpoint/2010/main" val="2786131855"/>
      </p:ext>
    </p:extLst>
  </p:cSld>
  <p:clrMapOvr>
    <a:masterClrMapping/>
  </p:clrMapOvr>
</p:sld>
</file>

<file path=ppt/theme/theme1.xml><?xml version="1.0" encoding="utf-8"?>
<a:theme xmlns:a="http://schemas.openxmlformats.org/drawingml/2006/main" name="Office Theme">
  <a:themeElements>
    <a:clrScheme name="Berry">
      <a:dk1>
        <a:srgbClr val="000000"/>
      </a:dk1>
      <a:lt1>
        <a:srgbClr val="FFFFFF"/>
      </a:lt1>
      <a:dk2>
        <a:srgbClr val="44546A"/>
      </a:dk2>
      <a:lt2>
        <a:srgbClr val="E7E6E6"/>
      </a:lt2>
      <a:accent1>
        <a:srgbClr val="371488"/>
      </a:accent1>
      <a:accent2>
        <a:srgbClr val="EE6B42"/>
      </a:accent2>
      <a:accent3>
        <a:srgbClr val="F1903D"/>
      </a:accent3>
      <a:accent4>
        <a:srgbClr val="FF3333"/>
      </a:accent4>
      <a:accent5>
        <a:srgbClr val="A63589"/>
      </a:accent5>
      <a:accent6>
        <a:srgbClr val="DD239C"/>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CM powerpoint template" id="{18AB3369-FDE6-4231-944B-480C2F456298}" vid="{DCA15C04-1D31-4937-86A9-0B4140810716}"/>
    </a:ext>
  </a:extLst>
</a:theme>
</file>

<file path=ppt/theme/theme2.xml><?xml version="1.0" encoding="utf-8"?>
<a:theme xmlns:a="http://schemas.openxmlformats.org/drawingml/2006/main" name="1_Office Theme">
  <a:themeElements>
    <a:clrScheme name="Berry">
      <a:dk1>
        <a:srgbClr val="000000"/>
      </a:dk1>
      <a:lt1>
        <a:srgbClr val="FFFFFF"/>
      </a:lt1>
      <a:dk2>
        <a:srgbClr val="44546A"/>
      </a:dk2>
      <a:lt2>
        <a:srgbClr val="E7E6E6"/>
      </a:lt2>
      <a:accent1>
        <a:srgbClr val="371488"/>
      </a:accent1>
      <a:accent2>
        <a:srgbClr val="EE6B42"/>
      </a:accent2>
      <a:accent3>
        <a:srgbClr val="F1903D"/>
      </a:accent3>
      <a:accent4>
        <a:srgbClr val="FF3333"/>
      </a:accent4>
      <a:accent5>
        <a:srgbClr val="A63589"/>
      </a:accent5>
      <a:accent6>
        <a:srgbClr val="DD239C"/>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CM powerpoint template_update  -  Read-Only" id="{AE946F12-6867-44DB-BBD5-0ECD6BB8A6E6}" vid="{498B0E8B-72B1-40D9-A6A9-64546E484BC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C8F2A7E07D1842A196F09D433F46C7" ma:contentTypeVersion="19" ma:contentTypeDescription="Create a new document." ma:contentTypeScope="" ma:versionID="59d991ef7e09e7272b6525d80db4ac92">
  <xsd:schema xmlns:xsd="http://www.w3.org/2001/XMLSchema" xmlns:xs="http://www.w3.org/2001/XMLSchema" xmlns:p="http://schemas.microsoft.com/office/2006/metadata/properties" xmlns:ns2="72668c49-94ea-40d2-beae-2972e9fa7e00" xmlns:ns3="27748eab-0dbd-4733-9124-bc232bc1c31e" targetNamespace="http://schemas.microsoft.com/office/2006/metadata/properties" ma:root="true" ma:fieldsID="101729b34fff8068995c21f5c294303d" ns2:_="" ns3:_="">
    <xsd:import namespace="72668c49-94ea-40d2-beae-2972e9fa7e00"/>
    <xsd:import namespace="27748eab-0dbd-4733-9124-bc232bc1c31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668c49-94ea-40d2-beae-2972e9fa7e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09be131-e051-4104-a245-9491c2d7634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7748eab-0dbd-4733-9124-bc232bc1c31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2ec2af6-9af2-4977-8540-53f05a37e505}" ma:internalName="TaxCatchAll" ma:showField="CatchAllData" ma:web="27748eab-0dbd-4733-9124-bc232bc1c3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7748eab-0dbd-4733-9124-bc232bc1c31e" xsi:nil="true"/>
    <lcf76f155ced4ddcb4097134ff3c332f xmlns="72668c49-94ea-40d2-beae-2972e9fa7e0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4919ECE-5DD2-4989-8103-BEECA0AE6D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668c49-94ea-40d2-beae-2972e9fa7e00"/>
    <ds:schemaRef ds:uri="27748eab-0dbd-4733-9124-bc232bc1c3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5B7111B-D73C-460A-914C-ABEAA84B4BAE}">
  <ds:schemaRefs>
    <ds:schemaRef ds:uri="http://schemas.microsoft.com/sharepoint/v3/contenttype/forms"/>
  </ds:schemaRefs>
</ds:datastoreItem>
</file>

<file path=customXml/itemProps3.xml><?xml version="1.0" encoding="utf-8"?>
<ds:datastoreItem xmlns:ds="http://schemas.openxmlformats.org/officeDocument/2006/customXml" ds:itemID="{319E72C4-1308-4BFA-920C-29F802443F02}">
  <ds:schemaRefs>
    <ds:schemaRef ds:uri="http://schemas.microsoft.com/office/infopath/2007/PartnerControls"/>
    <ds:schemaRef ds:uri="http://purl.org/dc/elements/1.1/"/>
    <ds:schemaRef ds:uri="http://schemas.microsoft.com/office/2006/metadata/properties"/>
    <ds:schemaRef ds:uri="72668c49-94ea-40d2-beae-2972e9fa7e00"/>
    <ds:schemaRef ds:uri="http://schemas.microsoft.com/sharepoint/v3"/>
    <ds:schemaRef ds:uri="http://purl.org/dc/terms/"/>
    <ds:schemaRef ds:uri="27748eab-0dbd-4733-9124-bc232bc1c31e"/>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Building confidence and advocating culture change</Template>
  <TotalTime>0</TotalTime>
  <Words>5220</Words>
  <Application>Microsoft Office PowerPoint</Application>
  <PresentationFormat>On-screen Show (4:3)</PresentationFormat>
  <Paragraphs>437</Paragraphs>
  <Slides>48</Slides>
  <Notes>32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48</vt:i4>
      </vt:variant>
    </vt:vector>
  </HeadingPairs>
  <TitlesOfParts>
    <vt:vector size="53" baseType="lpstr">
      <vt:lpstr>Arial</vt:lpstr>
      <vt:lpstr>Calibri</vt:lpstr>
      <vt:lpstr>Calibri Light</vt:lpstr>
      <vt:lpstr>Office Theme</vt:lpstr>
      <vt:lpstr>1_Office Theme</vt:lpstr>
      <vt:lpstr>Building confidence and advocating culture change   </vt:lpstr>
      <vt:lpstr>Learning outcomes</vt:lpstr>
      <vt:lpstr>PowerPoint Presentation</vt:lpstr>
      <vt:lpstr>PowerPoint Presentation</vt:lpstr>
      <vt:lpstr>PowerPoint Presentation</vt:lpstr>
      <vt:lpstr>Qualities we associate with confident people</vt:lpstr>
      <vt:lpstr>Reflection</vt:lpstr>
      <vt:lpstr>PowerPoint Presentation</vt:lpstr>
      <vt:lpstr>What does a confident Midwife/MSW look like?</vt:lpstr>
      <vt:lpstr>PowerPoint Presentation</vt:lpstr>
      <vt:lpstr>Consequences of lack of confidence</vt:lpstr>
      <vt:lpstr>What can we do when our confidence has taken a knock?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Issue 1: lack of Internal oversight, governance or external accountability. </vt:lpstr>
      <vt:lpstr>PowerPoint Presentation</vt:lpstr>
      <vt:lpstr>Key issue 2: Significant, chronic staff shortages</vt:lpstr>
      <vt:lpstr>PowerPoint Presentation</vt:lpstr>
      <vt:lpstr>Key Issue 3: Poor workplace culture and bullying</vt:lpstr>
      <vt:lpstr>PowerPoint Presentation</vt:lpstr>
      <vt:lpstr>Key Issue 4: Poor clinical care</vt:lpstr>
      <vt:lpstr>PowerPoint Presentation</vt:lpstr>
      <vt:lpstr>PowerPoint Presentation</vt:lpstr>
      <vt:lpstr>The RCM response</vt:lpstr>
      <vt:lpstr>PowerPoint Presentation</vt:lpstr>
      <vt:lpstr>Solution Series: Leadership, learning from reviews, human factors, culture   Standing up for high standards  Safer staffing and Raising concerns position statements  </vt:lpstr>
      <vt:lpstr>RCM professional guidance</vt:lpstr>
      <vt:lpstr>The Re:Birth project</vt:lpstr>
      <vt:lpstr>Recommendations from previous investigations</vt:lpstr>
      <vt:lpstr>Personal culture checklist</vt:lpstr>
      <vt:lpstr>Personal culture checklist</vt:lpstr>
      <vt:lpstr>Workplace culture checklist</vt:lpstr>
      <vt:lpstr>Advocacy</vt:lpstr>
      <vt:lpstr>How can midwives advocate for women?</vt:lpstr>
      <vt:lpstr>Escalation</vt:lpstr>
      <vt:lpstr>Assertiveness</vt:lpstr>
      <vt:lpstr>Civility and kindness</vt:lpstr>
      <vt:lpstr>Incivilities</vt:lpstr>
      <vt:lpstr>Caring for you</vt:lpstr>
      <vt:lpstr>Immediate and essential actions –Ockenden report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confidence and advocating culture change  Liverpool John Moores 29/3/2022</dc:title>
  <dc:creator>Rae Trotter</dc:creator>
  <cp:lastModifiedBy>Emma Barr</cp:lastModifiedBy>
  <cp:revision>20</cp:revision>
  <dcterms:created xsi:type="dcterms:W3CDTF">2022-03-22T13:32:00Z</dcterms:created>
  <dcterms:modified xsi:type="dcterms:W3CDTF">2024-09-30T14:32:16Z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0x0101009BC8F2A7E07D1842A196F09D433F46C7</vt:lpwstr>
  </property>
  <property fmtid="{D5CDD505-2E9C-101B-9397-08002B2CF9AE}" pid="3" name="RCM Thesaurus">
    <vt:lpwstr/>
  </property>
</Properties>
</file>