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4" r:id="rId5"/>
  </p:sldMasterIdLst>
  <p:notesMasterIdLst>
    <p:notesMasterId r:id="rId27"/>
  </p:notesMasterIdLst>
  <p:sldIdLst>
    <p:sldId id="256" r:id="rId6"/>
    <p:sldId id="259" r:id="rId7"/>
    <p:sldId id="284" r:id="rId8"/>
    <p:sldId id="261" r:id="rId9"/>
    <p:sldId id="285" r:id="rId10"/>
    <p:sldId id="286" r:id="rId11"/>
    <p:sldId id="268" r:id="rId12"/>
    <p:sldId id="269" r:id="rId13"/>
    <p:sldId id="264" r:id="rId14"/>
    <p:sldId id="287" r:id="rId15"/>
    <p:sldId id="266" r:id="rId16"/>
    <p:sldId id="288" r:id="rId17"/>
    <p:sldId id="265" r:id="rId18"/>
    <p:sldId id="289" r:id="rId19"/>
    <p:sldId id="270" r:id="rId20"/>
    <p:sldId id="271" r:id="rId21"/>
    <p:sldId id="267" r:id="rId22"/>
    <p:sldId id="272" r:id="rId23"/>
    <p:sldId id="273" r:id="rId24"/>
    <p:sldId id="274" r:id="rId25"/>
    <p:sldId id="263"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86604" autoAdjust="0"/>
  </p:normalViewPr>
  <p:slideViewPr>
    <p:cSldViewPr snapToGrid="0" snapToObjects="1">
      <p:cViewPr>
        <p:scale>
          <a:sx n="105" d="100"/>
          <a:sy n="105" d="100"/>
        </p:scale>
        <p:origin x="182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image" Target="../media/image7.jpeg"/><Relationship Id="rId4" Type="http://schemas.openxmlformats.org/officeDocument/2006/relationships/image" Target="../media/image10.jp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image" Target="../media/image7.jpeg"/><Relationship Id="rId4" Type="http://schemas.openxmlformats.org/officeDocument/2006/relationships/image" Target="../media/image10.jp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D38A24-952E-4D0F-A699-72B640077392}" type="doc">
      <dgm:prSet loTypeId="urn:microsoft.com/office/officeart/2005/8/layout/vList4" loCatId="list" qsTypeId="urn:microsoft.com/office/officeart/2005/8/quickstyle/simple1" qsCatId="simple" csTypeId="urn:microsoft.com/office/officeart/2005/8/colors/accent2_1" csCatId="accent2" phldr="1"/>
      <dgm:spPr/>
      <dgm:t>
        <a:bodyPr/>
        <a:lstStyle/>
        <a:p>
          <a:endParaRPr lang="en-GB"/>
        </a:p>
      </dgm:t>
    </dgm:pt>
    <dgm:pt modelId="{A483EC72-A915-4B24-8487-FD0A9AFEF4C2}">
      <dgm:prSet phldrT="[Text]"/>
      <dgm:spPr/>
      <dgm:t>
        <a:bodyPr/>
        <a:lstStyle/>
        <a:p>
          <a:r>
            <a:rPr lang="en-GB" dirty="0"/>
            <a:t>Self-discovery</a:t>
          </a:r>
        </a:p>
      </dgm:t>
    </dgm:pt>
    <dgm:pt modelId="{567A809D-826E-4826-AF6A-395E3502B587}" type="parTrans" cxnId="{5F22F025-181E-442C-9404-316FE3AB5AA3}">
      <dgm:prSet/>
      <dgm:spPr/>
      <dgm:t>
        <a:bodyPr/>
        <a:lstStyle/>
        <a:p>
          <a:endParaRPr lang="en-GB"/>
        </a:p>
      </dgm:t>
    </dgm:pt>
    <dgm:pt modelId="{27884BF5-B6B4-4C61-955D-A9790C9EB178}" type="sibTrans" cxnId="{5F22F025-181E-442C-9404-316FE3AB5AA3}">
      <dgm:prSet/>
      <dgm:spPr/>
      <dgm:t>
        <a:bodyPr/>
        <a:lstStyle/>
        <a:p>
          <a:endParaRPr lang="en-GB"/>
        </a:p>
      </dgm:t>
    </dgm:pt>
    <dgm:pt modelId="{99E208E5-AA69-4BA0-A0DB-199A818704B1}">
      <dgm:prSet phldrT="[Text]"/>
      <dgm:spPr/>
      <dgm:t>
        <a:bodyPr/>
        <a:lstStyle/>
        <a:p>
          <a:pPr algn="l">
            <a:buNone/>
          </a:pPr>
          <a:r>
            <a:rPr lang="en-GB" dirty="0"/>
            <a:t>Knowing your core beliefs and values, and living by them</a:t>
          </a:r>
        </a:p>
      </dgm:t>
    </dgm:pt>
    <dgm:pt modelId="{B7DF7FD1-9134-400D-9280-8963FCDFB89C}" type="parTrans" cxnId="{C5FFE22A-68CC-40B8-B21A-2259524F5B2A}">
      <dgm:prSet/>
      <dgm:spPr/>
      <dgm:t>
        <a:bodyPr/>
        <a:lstStyle/>
        <a:p>
          <a:endParaRPr lang="en-GB"/>
        </a:p>
      </dgm:t>
    </dgm:pt>
    <dgm:pt modelId="{4958887D-D498-4521-938F-26F1EC415559}" type="sibTrans" cxnId="{C5FFE22A-68CC-40B8-B21A-2259524F5B2A}">
      <dgm:prSet/>
      <dgm:spPr/>
      <dgm:t>
        <a:bodyPr/>
        <a:lstStyle/>
        <a:p>
          <a:endParaRPr lang="en-GB"/>
        </a:p>
      </dgm:t>
    </dgm:pt>
    <dgm:pt modelId="{641F94C9-86C3-4BEA-B77D-1F112CE45494}">
      <dgm:prSet phldrT="[Text]"/>
      <dgm:spPr/>
      <dgm:t>
        <a:bodyPr/>
        <a:lstStyle/>
        <a:p>
          <a:r>
            <a:rPr lang="en-GB" dirty="0"/>
            <a:t>Self-acceptance</a:t>
          </a:r>
        </a:p>
      </dgm:t>
    </dgm:pt>
    <dgm:pt modelId="{84F34B75-BE73-4CE4-B746-2E3512A666EE}" type="parTrans" cxnId="{BE8C72DC-2B17-4590-823E-2CBFBD3EBDCA}">
      <dgm:prSet/>
      <dgm:spPr/>
      <dgm:t>
        <a:bodyPr/>
        <a:lstStyle/>
        <a:p>
          <a:endParaRPr lang="en-GB"/>
        </a:p>
      </dgm:t>
    </dgm:pt>
    <dgm:pt modelId="{4F79C21A-81E4-40FE-B211-1A8729A05A19}" type="sibTrans" cxnId="{BE8C72DC-2B17-4590-823E-2CBFBD3EBDCA}">
      <dgm:prSet/>
      <dgm:spPr/>
      <dgm:t>
        <a:bodyPr/>
        <a:lstStyle/>
        <a:p>
          <a:endParaRPr lang="en-GB"/>
        </a:p>
      </dgm:t>
    </dgm:pt>
    <dgm:pt modelId="{AB525234-86D1-4A1D-9EC5-519702511E93}">
      <dgm:prSet phldrT="[Text]"/>
      <dgm:spPr/>
      <dgm:t>
        <a:bodyPr/>
        <a:lstStyle/>
        <a:p>
          <a:pPr>
            <a:buNone/>
          </a:pPr>
          <a:r>
            <a:rPr lang="en-GB" dirty="0"/>
            <a:t>Accepting your strengths as well as your weaknesses – and learning from both</a:t>
          </a:r>
        </a:p>
      </dgm:t>
    </dgm:pt>
    <dgm:pt modelId="{718036B1-0EBC-4D63-9EBD-159E3A723915}" type="parTrans" cxnId="{A1F8B6F4-E2F1-4BF1-82FA-5312C85915FB}">
      <dgm:prSet/>
      <dgm:spPr/>
      <dgm:t>
        <a:bodyPr/>
        <a:lstStyle/>
        <a:p>
          <a:endParaRPr lang="en-GB"/>
        </a:p>
      </dgm:t>
    </dgm:pt>
    <dgm:pt modelId="{9545C235-DF61-4A6F-9982-0EB4E2E1CFE8}" type="sibTrans" cxnId="{A1F8B6F4-E2F1-4BF1-82FA-5312C85915FB}">
      <dgm:prSet/>
      <dgm:spPr/>
      <dgm:t>
        <a:bodyPr/>
        <a:lstStyle/>
        <a:p>
          <a:endParaRPr lang="en-GB"/>
        </a:p>
      </dgm:t>
    </dgm:pt>
    <dgm:pt modelId="{D8C32E07-0B4D-4365-872C-94E7CBE4C991}">
      <dgm:prSet phldrT="[Text]"/>
      <dgm:spPr/>
      <dgm:t>
        <a:bodyPr/>
        <a:lstStyle/>
        <a:p>
          <a:r>
            <a:rPr lang="en-GB" dirty="0"/>
            <a:t>Self-management</a:t>
          </a:r>
        </a:p>
      </dgm:t>
    </dgm:pt>
    <dgm:pt modelId="{E191C88C-22BE-4C45-9C1A-70B867037E1E}" type="parTrans" cxnId="{A9F58D52-DF21-44EE-BF0A-2654DDAFC46B}">
      <dgm:prSet/>
      <dgm:spPr/>
      <dgm:t>
        <a:bodyPr/>
        <a:lstStyle/>
        <a:p>
          <a:endParaRPr lang="en-GB"/>
        </a:p>
      </dgm:t>
    </dgm:pt>
    <dgm:pt modelId="{93FB32C2-3853-404B-93DC-E0825BDE7C42}" type="sibTrans" cxnId="{A9F58D52-DF21-44EE-BF0A-2654DDAFC46B}">
      <dgm:prSet/>
      <dgm:spPr/>
      <dgm:t>
        <a:bodyPr/>
        <a:lstStyle/>
        <a:p>
          <a:endParaRPr lang="en-GB"/>
        </a:p>
      </dgm:t>
    </dgm:pt>
    <dgm:pt modelId="{16E82167-FA13-4790-9853-FC96A7874476}">
      <dgm:prSet phldrT="[Text]"/>
      <dgm:spPr/>
      <dgm:t>
        <a:bodyPr/>
        <a:lstStyle/>
        <a:p>
          <a:pPr>
            <a:buNone/>
          </a:pPr>
          <a:r>
            <a:rPr lang="en-GB" dirty="0"/>
            <a:t>Holding yourself accountable, ensuring you manage your time and resources effectively</a:t>
          </a:r>
        </a:p>
      </dgm:t>
    </dgm:pt>
    <dgm:pt modelId="{8D9605A3-F3E8-49CC-A368-CF8945672EC7}" type="parTrans" cxnId="{437457EE-B935-4AEB-B4A1-02563EF75A26}">
      <dgm:prSet/>
      <dgm:spPr/>
      <dgm:t>
        <a:bodyPr/>
        <a:lstStyle/>
        <a:p>
          <a:endParaRPr lang="en-GB"/>
        </a:p>
      </dgm:t>
    </dgm:pt>
    <dgm:pt modelId="{B8BE38B1-1A36-4F33-8E2F-0A71D6B74B95}" type="sibTrans" cxnId="{437457EE-B935-4AEB-B4A1-02563EF75A26}">
      <dgm:prSet/>
      <dgm:spPr/>
      <dgm:t>
        <a:bodyPr/>
        <a:lstStyle/>
        <a:p>
          <a:endParaRPr lang="en-GB"/>
        </a:p>
      </dgm:t>
    </dgm:pt>
    <dgm:pt modelId="{0BFB6A91-29B2-466D-B112-1FAC29287AA1}">
      <dgm:prSet phldrT="[Text]" custT="1"/>
      <dgm:spPr/>
      <dgm:t>
        <a:bodyPr/>
        <a:lstStyle/>
        <a:p>
          <a:r>
            <a:rPr lang="en-GB" sz="2300" dirty="0"/>
            <a:t>Self-growth</a:t>
          </a:r>
        </a:p>
        <a:p>
          <a:r>
            <a:rPr lang="en-GB" sz="1800" dirty="0"/>
            <a:t>Continually striving to improve yourself, creating development plans, being open to feedback, remaining curious</a:t>
          </a:r>
        </a:p>
      </dgm:t>
    </dgm:pt>
    <dgm:pt modelId="{DF0E9EA4-7254-44D8-B687-8C9AE8A018B9}" type="parTrans" cxnId="{44182306-335D-4884-A58A-51B3D733DCD8}">
      <dgm:prSet/>
      <dgm:spPr/>
      <dgm:t>
        <a:bodyPr/>
        <a:lstStyle/>
        <a:p>
          <a:endParaRPr lang="en-GB"/>
        </a:p>
      </dgm:t>
    </dgm:pt>
    <dgm:pt modelId="{E1AAEE30-D9F4-4B36-A52E-6CAF2AD92013}" type="sibTrans" cxnId="{44182306-335D-4884-A58A-51B3D733DCD8}">
      <dgm:prSet/>
      <dgm:spPr/>
      <dgm:t>
        <a:bodyPr/>
        <a:lstStyle/>
        <a:p>
          <a:endParaRPr lang="en-GB"/>
        </a:p>
      </dgm:t>
    </dgm:pt>
    <dgm:pt modelId="{757A38F5-223B-44E6-9846-03B2C4DC453E}" type="pres">
      <dgm:prSet presAssocID="{E3D38A24-952E-4D0F-A699-72B640077392}" presName="linear" presStyleCnt="0">
        <dgm:presLayoutVars>
          <dgm:dir/>
          <dgm:resizeHandles val="exact"/>
        </dgm:presLayoutVars>
      </dgm:prSet>
      <dgm:spPr/>
    </dgm:pt>
    <dgm:pt modelId="{F69DA531-7469-4550-AF63-B0A9E3ED2BAC}" type="pres">
      <dgm:prSet presAssocID="{A483EC72-A915-4B24-8487-FD0A9AFEF4C2}" presName="comp" presStyleCnt="0"/>
      <dgm:spPr/>
    </dgm:pt>
    <dgm:pt modelId="{9F2497AF-F2B0-4F2E-B737-3E587E8F0752}" type="pres">
      <dgm:prSet presAssocID="{A483EC72-A915-4B24-8487-FD0A9AFEF4C2}" presName="box" presStyleLbl="node1" presStyleIdx="0" presStyleCnt="4"/>
      <dgm:spPr/>
    </dgm:pt>
    <dgm:pt modelId="{6D1B267E-ABC1-460A-BB7E-167B772ABFF8}" type="pres">
      <dgm:prSet presAssocID="{A483EC72-A915-4B24-8487-FD0A9AFEF4C2}" presName="img"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dgm:spPr>
    </dgm:pt>
    <dgm:pt modelId="{001E2A5C-0B1B-40B8-81D3-BFAE5BB11475}" type="pres">
      <dgm:prSet presAssocID="{A483EC72-A915-4B24-8487-FD0A9AFEF4C2}" presName="text" presStyleLbl="node1" presStyleIdx="0" presStyleCnt="4">
        <dgm:presLayoutVars>
          <dgm:bulletEnabled val="1"/>
        </dgm:presLayoutVars>
      </dgm:prSet>
      <dgm:spPr/>
    </dgm:pt>
    <dgm:pt modelId="{79A3BF0A-CD59-4A61-B0C6-8AC77B6D04D2}" type="pres">
      <dgm:prSet presAssocID="{27884BF5-B6B4-4C61-955D-A9790C9EB178}" presName="spacer" presStyleCnt="0"/>
      <dgm:spPr/>
    </dgm:pt>
    <dgm:pt modelId="{BCAB60DB-1359-41E4-A4FA-8B2396B768E9}" type="pres">
      <dgm:prSet presAssocID="{641F94C9-86C3-4BEA-B77D-1F112CE45494}" presName="comp" presStyleCnt="0"/>
      <dgm:spPr/>
    </dgm:pt>
    <dgm:pt modelId="{7A0C25AF-32D0-4B09-A413-434CACA979B2}" type="pres">
      <dgm:prSet presAssocID="{641F94C9-86C3-4BEA-B77D-1F112CE45494}" presName="box" presStyleLbl="node1" presStyleIdx="1" presStyleCnt="4"/>
      <dgm:spPr/>
    </dgm:pt>
    <dgm:pt modelId="{A01F3CEE-1A64-4B84-B292-A40A8FDF45C9}" type="pres">
      <dgm:prSet presAssocID="{641F94C9-86C3-4BEA-B77D-1F112CE45494}" presName="img"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dgm:spPr>
    </dgm:pt>
    <dgm:pt modelId="{939F6EBC-C348-4837-AD86-A67487F271D4}" type="pres">
      <dgm:prSet presAssocID="{641F94C9-86C3-4BEA-B77D-1F112CE45494}" presName="text" presStyleLbl="node1" presStyleIdx="1" presStyleCnt="4">
        <dgm:presLayoutVars>
          <dgm:bulletEnabled val="1"/>
        </dgm:presLayoutVars>
      </dgm:prSet>
      <dgm:spPr/>
    </dgm:pt>
    <dgm:pt modelId="{DCBA3763-448E-4C5E-AE57-4B87C5C8B73A}" type="pres">
      <dgm:prSet presAssocID="{4F79C21A-81E4-40FE-B211-1A8729A05A19}" presName="spacer" presStyleCnt="0"/>
      <dgm:spPr/>
    </dgm:pt>
    <dgm:pt modelId="{AADDCE70-EF82-46D7-93CB-65BA64DC9E6C}" type="pres">
      <dgm:prSet presAssocID="{D8C32E07-0B4D-4365-872C-94E7CBE4C991}" presName="comp" presStyleCnt="0"/>
      <dgm:spPr/>
    </dgm:pt>
    <dgm:pt modelId="{BD0E2D78-0B4B-4CA0-9AB7-1559435EC1DC}" type="pres">
      <dgm:prSet presAssocID="{D8C32E07-0B4D-4365-872C-94E7CBE4C991}" presName="box" presStyleLbl="node1" presStyleIdx="2" presStyleCnt="4"/>
      <dgm:spPr/>
    </dgm:pt>
    <dgm:pt modelId="{128311E9-00AB-4DD5-AC82-DACAA06C3FF8}" type="pres">
      <dgm:prSet presAssocID="{D8C32E07-0B4D-4365-872C-94E7CBE4C991}" presName="img"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0000" b="-10000"/>
          </a:stretch>
        </a:blipFill>
      </dgm:spPr>
    </dgm:pt>
    <dgm:pt modelId="{7768C31A-4711-4B42-BF9E-86B910F6AF9E}" type="pres">
      <dgm:prSet presAssocID="{D8C32E07-0B4D-4365-872C-94E7CBE4C991}" presName="text" presStyleLbl="node1" presStyleIdx="2" presStyleCnt="4">
        <dgm:presLayoutVars>
          <dgm:bulletEnabled val="1"/>
        </dgm:presLayoutVars>
      </dgm:prSet>
      <dgm:spPr/>
    </dgm:pt>
    <dgm:pt modelId="{962A7EEB-6CB8-4368-BDB6-76430FC37293}" type="pres">
      <dgm:prSet presAssocID="{93FB32C2-3853-404B-93DC-E0825BDE7C42}" presName="spacer" presStyleCnt="0"/>
      <dgm:spPr/>
    </dgm:pt>
    <dgm:pt modelId="{39708EDA-EAFF-4D5B-9B02-7C5F71CEE34E}" type="pres">
      <dgm:prSet presAssocID="{0BFB6A91-29B2-466D-B112-1FAC29287AA1}" presName="comp" presStyleCnt="0"/>
      <dgm:spPr/>
    </dgm:pt>
    <dgm:pt modelId="{8276D5DF-069B-414A-9D52-8087F0F0367C}" type="pres">
      <dgm:prSet presAssocID="{0BFB6A91-29B2-466D-B112-1FAC29287AA1}" presName="box" presStyleLbl="node1" presStyleIdx="3" presStyleCnt="4"/>
      <dgm:spPr/>
    </dgm:pt>
    <dgm:pt modelId="{EA739538-1D6E-404E-83DD-FCB66007BC42}" type="pres">
      <dgm:prSet presAssocID="{0BFB6A91-29B2-466D-B112-1FAC29287AA1}" presName="img"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52000" b="-52000"/>
          </a:stretch>
        </a:blipFill>
      </dgm:spPr>
    </dgm:pt>
    <dgm:pt modelId="{57088FE5-6CED-4FC6-A375-9EA03241EFCB}" type="pres">
      <dgm:prSet presAssocID="{0BFB6A91-29B2-466D-B112-1FAC29287AA1}" presName="text" presStyleLbl="node1" presStyleIdx="3" presStyleCnt="4">
        <dgm:presLayoutVars>
          <dgm:bulletEnabled val="1"/>
        </dgm:presLayoutVars>
      </dgm:prSet>
      <dgm:spPr/>
    </dgm:pt>
  </dgm:ptLst>
  <dgm:cxnLst>
    <dgm:cxn modelId="{44182306-335D-4884-A58A-51B3D733DCD8}" srcId="{E3D38A24-952E-4D0F-A699-72B640077392}" destId="{0BFB6A91-29B2-466D-B112-1FAC29287AA1}" srcOrd="3" destOrd="0" parTransId="{DF0E9EA4-7254-44D8-B687-8C9AE8A018B9}" sibTransId="{E1AAEE30-D9F4-4B36-A52E-6CAF2AD92013}"/>
    <dgm:cxn modelId="{8810CF10-AEA1-4DD9-AA8C-5600C67DBD29}" type="presOf" srcId="{0BFB6A91-29B2-466D-B112-1FAC29287AA1}" destId="{8276D5DF-069B-414A-9D52-8087F0F0367C}" srcOrd="0" destOrd="0" presId="urn:microsoft.com/office/officeart/2005/8/layout/vList4"/>
    <dgm:cxn modelId="{D71F191F-631F-415A-A1F4-3D8273543B17}" type="presOf" srcId="{16E82167-FA13-4790-9853-FC96A7874476}" destId="{7768C31A-4711-4B42-BF9E-86B910F6AF9E}" srcOrd="1" destOrd="1" presId="urn:microsoft.com/office/officeart/2005/8/layout/vList4"/>
    <dgm:cxn modelId="{5F22F025-181E-442C-9404-316FE3AB5AA3}" srcId="{E3D38A24-952E-4D0F-A699-72B640077392}" destId="{A483EC72-A915-4B24-8487-FD0A9AFEF4C2}" srcOrd="0" destOrd="0" parTransId="{567A809D-826E-4826-AF6A-395E3502B587}" sibTransId="{27884BF5-B6B4-4C61-955D-A9790C9EB178}"/>
    <dgm:cxn modelId="{C5FFE22A-68CC-40B8-B21A-2259524F5B2A}" srcId="{A483EC72-A915-4B24-8487-FD0A9AFEF4C2}" destId="{99E208E5-AA69-4BA0-A0DB-199A818704B1}" srcOrd="0" destOrd="0" parTransId="{B7DF7FD1-9134-400D-9280-8963FCDFB89C}" sibTransId="{4958887D-D498-4521-938F-26F1EC415559}"/>
    <dgm:cxn modelId="{81615067-3476-4BC6-A2AE-497594055396}" type="presOf" srcId="{D8C32E07-0B4D-4365-872C-94E7CBE4C991}" destId="{7768C31A-4711-4B42-BF9E-86B910F6AF9E}" srcOrd="1" destOrd="0" presId="urn:microsoft.com/office/officeart/2005/8/layout/vList4"/>
    <dgm:cxn modelId="{EDBE914A-A604-4797-AF16-7C2749040223}" type="presOf" srcId="{641F94C9-86C3-4BEA-B77D-1F112CE45494}" destId="{939F6EBC-C348-4837-AD86-A67487F271D4}" srcOrd="1" destOrd="0" presId="urn:microsoft.com/office/officeart/2005/8/layout/vList4"/>
    <dgm:cxn modelId="{6195604B-B2A4-4AE0-888A-94DB7C4C23F4}" type="presOf" srcId="{AB525234-86D1-4A1D-9EC5-519702511E93}" destId="{7A0C25AF-32D0-4B09-A413-434CACA979B2}" srcOrd="0" destOrd="1" presId="urn:microsoft.com/office/officeart/2005/8/layout/vList4"/>
    <dgm:cxn modelId="{71742770-C1F2-4CB6-AF5B-F6A152D02FD6}" type="presOf" srcId="{AB525234-86D1-4A1D-9EC5-519702511E93}" destId="{939F6EBC-C348-4837-AD86-A67487F271D4}" srcOrd="1" destOrd="1" presId="urn:microsoft.com/office/officeart/2005/8/layout/vList4"/>
    <dgm:cxn modelId="{A9F58D52-DF21-44EE-BF0A-2654DDAFC46B}" srcId="{E3D38A24-952E-4D0F-A699-72B640077392}" destId="{D8C32E07-0B4D-4365-872C-94E7CBE4C991}" srcOrd="2" destOrd="0" parTransId="{E191C88C-22BE-4C45-9C1A-70B867037E1E}" sibTransId="{93FB32C2-3853-404B-93DC-E0825BDE7C42}"/>
    <dgm:cxn modelId="{1F204A7F-AFF3-45B0-9188-06DADFFE6F2C}" type="presOf" srcId="{A483EC72-A915-4B24-8487-FD0A9AFEF4C2}" destId="{9F2497AF-F2B0-4F2E-B737-3E587E8F0752}" srcOrd="0" destOrd="0" presId="urn:microsoft.com/office/officeart/2005/8/layout/vList4"/>
    <dgm:cxn modelId="{7A7D1F95-6402-463B-93C6-38B3FE420B67}" type="presOf" srcId="{641F94C9-86C3-4BEA-B77D-1F112CE45494}" destId="{7A0C25AF-32D0-4B09-A413-434CACA979B2}" srcOrd="0" destOrd="0" presId="urn:microsoft.com/office/officeart/2005/8/layout/vList4"/>
    <dgm:cxn modelId="{58394A9E-D86E-4B92-8DC5-CBD08D972B49}" type="presOf" srcId="{99E208E5-AA69-4BA0-A0DB-199A818704B1}" destId="{001E2A5C-0B1B-40B8-81D3-BFAE5BB11475}" srcOrd="1" destOrd="1" presId="urn:microsoft.com/office/officeart/2005/8/layout/vList4"/>
    <dgm:cxn modelId="{4987D69E-0A1B-4814-A6F7-4F10CB9BFA65}" type="presOf" srcId="{A483EC72-A915-4B24-8487-FD0A9AFEF4C2}" destId="{001E2A5C-0B1B-40B8-81D3-BFAE5BB11475}" srcOrd="1" destOrd="0" presId="urn:microsoft.com/office/officeart/2005/8/layout/vList4"/>
    <dgm:cxn modelId="{66467BBD-50BC-430F-9EA1-050916D2790A}" type="presOf" srcId="{16E82167-FA13-4790-9853-FC96A7874476}" destId="{BD0E2D78-0B4B-4CA0-9AB7-1559435EC1DC}" srcOrd="0" destOrd="1" presId="urn:microsoft.com/office/officeart/2005/8/layout/vList4"/>
    <dgm:cxn modelId="{4E3CADCA-884B-4732-9ADE-ACC4E00D5CF1}" type="presOf" srcId="{D8C32E07-0B4D-4365-872C-94E7CBE4C991}" destId="{BD0E2D78-0B4B-4CA0-9AB7-1559435EC1DC}" srcOrd="0" destOrd="0" presId="urn:microsoft.com/office/officeart/2005/8/layout/vList4"/>
    <dgm:cxn modelId="{B02B25CE-6F24-4668-BC7F-145A39BB8F0B}" type="presOf" srcId="{99E208E5-AA69-4BA0-A0DB-199A818704B1}" destId="{9F2497AF-F2B0-4F2E-B737-3E587E8F0752}" srcOrd="0" destOrd="1" presId="urn:microsoft.com/office/officeart/2005/8/layout/vList4"/>
    <dgm:cxn modelId="{E222F0D8-A9BB-4406-A398-09FFA58EB05A}" type="presOf" srcId="{0BFB6A91-29B2-466D-B112-1FAC29287AA1}" destId="{57088FE5-6CED-4FC6-A375-9EA03241EFCB}" srcOrd="1" destOrd="0" presId="urn:microsoft.com/office/officeart/2005/8/layout/vList4"/>
    <dgm:cxn modelId="{BE8C72DC-2B17-4590-823E-2CBFBD3EBDCA}" srcId="{E3D38A24-952E-4D0F-A699-72B640077392}" destId="{641F94C9-86C3-4BEA-B77D-1F112CE45494}" srcOrd="1" destOrd="0" parTransId="{84F34B75-BE73-4CE4-B746-2E3512A666EE}" sibTransId="{4F79C21A-81E4-40FE-B211-1A8729A05A19}"/>
    <dgm:cxn modelId="{437457EE-B935-4AEB-B4A1-02563EF75A26}" srcId="{D8C32E07-0B4D-4365-872C-94E7CBE4C991}" destId="{16E82167-FA13-4790-9853-FC96A7874476}" srcOrd="0" destOrd="0" parTransId="{8D9605A3-F3E8-49CC-A368-CF8945672EC7}" sibTransId="{B8BE38B1-1A36-4F33-8E2F-0A71D6B74B95}"/>
    <dgm:cxn modelId="{A1F8B6F4-E2F1-4BF1-82FA-5312C85915FB}" srcId="{641F94C9-86C3-4BEA-B77D-1F112CE45494}" destId="{AB525234-86D1-4A1D-9EC5-519702511E93}" srcOrd="0" destOrd="0" parTransId="{718036B1-0EBC-4D63-9EBD-159E3A723915}" sibTransId="{9545C235-DF61-4A6F-9982-0EB4E2E1CFE8}"/>
    <dgm:cxn modelId="{90D810F6-EAEF-4CD5-8FB3-DAF0D8A6926E}" type="presOf" srcId="{E3D38A24-952E-4D0F-A699-72B640077392}" destId="{757A38F5-223B-44E6-9846-03B2C4DC453E}" srcOrd="0" destOrd="0" presId="urn:microsoft.com/office/officeart/2005/8/layout/vList4"/>
    <dgm:cxn modelId="{91C17878-E04A-40C2-A7C5-63FC1ABB9FBF}" type="presParOf" srcId="{757A38F5-223B-44E6-9846-03B2C4DC453E}" destId="{F69DA531-7469-4550-AF63-B0A9E3ED2BAC}" srcOrd="0" destOrd="0" presId="urn:microsoft.com/office/officeart/2005/8/layout/vList4"/>
    <dgm:cxn modelId="{74210DA7-30C8-41A3-A54D-6D134738AFF6}" type="presParOf" srcId="{F69DA531-7469-4550-AF63-B0A9E3ED2BAC}" destId="{9F2497AF-F2B0-4F2E-B737-3E587E8F0752}" srcOrd="0" destOrd="0" presId="urn:microsoft.com/office/officeart/2005/8/layout/vList4"/>
    <dgm:cxn modelId="{C759FB11-ABEB-4A09-BB09-004EE1AF0C37}" type="presParOf" srcId="{F69DA531-7469-4550-AF63-B0A9E3ED2BAC}" destId="{6D1B267E-ABC1-460A-BB7E-167B772ABFF8}" srcOrd="1" destOrd="0" presId="urn:microsoft.com/office/officeart/2005/8/layout/vList4"/>
    <dgm:cxn modelId="{287BF412-C7FD-41F5-A534-701F040EE2B6}" type="presParOf" srcId="{F69DA531-7469-4550-AF63-B0A9E3ED2BAC}" destId="{001E2A5C-0B1B-40B8-81D3-BFAE5BB11475}" srcOrd="2" destOrd="0" presId="urn:microsoft.com/office/officeart/2005/8/layout/vList4"/>
    <dgm:cxn modelId="{3BA9440A-2D41-4698-859F-C9394C448111}" type="presParOf" srcId="{757A38F5-223B-44E6-9846-03B2C4DC453E}" destId="{79A3BF0A-CD59-4A61-B0C6-8AC77B6D04D2}" srcOrd="1" destOrd="0" presId="urn:microsoft.com/office/officeart/2005/8/layout/vList4"/>
    <dgm:cxn modelId="{7B3F1505-B33E-42CE-9348-EC899692D2C4}" type="presParOf" srcId="{757A38F5-223B-44E6-9846-03B2C4DC453E}" destId="{BCAB60DB-1359-41E4-A4FA-8B2396B768E9}" srcOrd="2" destOrd="0" presId="urn:microsoft.com/office/officeart/2005/8/layout/vList4"/>
    <dgm:cxn modelId="{55FD436C-AE3D-4006-B623-9F7E656737A3}" type="presParOf" srcId="{BCAB60DB-1359-41E4-A4FA-8B2396B768E9}" destId="{7A0C25AF-32D0-4B09-A413-434CACA979B2}" srcOrd="0" destOrd="0" presId="urn:microsoft.com/office/officeart/2005/8/layout/vList4"/>
    <dgm:cxn modelId="{E3540673-FC5F-4B3C-8461-7930D62611DC}" type="presParOf" srcId="{BCAB60DB-1359-41E4-A4FA-8B2396B768E9}" destId="{A01F3CEE-1A64-4B84-B292-A40A8FDF45C9}" srcOrd="1" destOrd="0" presId="urn:microsoft.com/office/officeart/2005/8/layout/vList4"/>
    <dgm:cxn modelId="{B05433D0-B3C0-4212-9D19-95463E1FE95A}" type="presParOf" srcId="{BCAB60DB-1359-41E4-A4FA-8B2396B768E9}" destId="{939F6EBC-C348-4837-AD86-A67487F271D4}" srcOrd="2" destOrd="0" presId="urn:microsoft.com/office/officeart/2005/8/layout/vList4"/>
    <dgm:cxn modelId="{F2D6923A-5E33-4583-9985-38DBFAAF4D8E}" type="presParOf" srcId="{757A38F5-223B-44E6-9846-03B2C4DC453E}" destId="{DCBA3763-448E-4C5E-AE57-4B87C5C8B73A}" srcOrd="3" destOrd="0" presId="urn:microsoft.com/office/officeart/2005/8/layout/vList4"/>
    <dgm:cxn modelId="{FE2AA7A1-A765-4FEF-BCAA-8418AF16CFD9}" type="presParOf" srcId="{757A38F5-223B-44E6-9846-03B2C4DC453E}" destId="{AADDCE70-EF82-46D7-93CB-65BA64DC9E6C}" srcOrd="4" destOrd="0" presId="urn:microsoft.com/office/officeart/2005/8/layout/vList4"/>
    <dgm:cxn modelId="{43289172-D75C-4C8A-826E-B4314C511F37}" type="presParOf" srcId="{AADDCE70-EF82-46D7-93CB-65BA64DC9E6C}" destId="{BD0E2D78-0B4B-4CA0-9AB7-1559435EC1DC}" srcOrd="0" destOrd="0" presId="urn:microsoft.com/office/officeart/2005/8/layout/vList4"/>
    <dgm:cxn modelId="{74B1331F-80B0-437A-AB4C-2AC6ECB3BF59}" type="presParOf" srcId="{AADDCE70-EF82-46D7-93CB-65BA64DC9E6C}" destId="{128311E9-00AB-4DD5-AC82-DACAA06C3FF8}" srcOrd="1" destOrd="0" presId="urn:microsoft.com/office/officeart/2005/8/layout/vList4"/>
    <dgm:cxn modelId="{1C700868-2E1C-4BD5-BE9D-9C6D4BA80770}" type="presParOf" srcId="{AADDCE70-EF82-46D7-93CB-65BA64DC9E6C}" destId="{7768C31A-4711-4B42-BF9E-86B910F6AF9E}" srcOrd="2" destOrd="0" presId="urn:microsoft.com/office/officeart/2005/8/layout/vList4"/>
    <dgm:cxn modelId="{A34AC0C9-4B69-4DC4-A48F-9C8F87DD1FA5}" type="presParOf" srcId="{757A38F5-223B-44E6-9846-03B2C4DC453E}" destId="{962A7EEB-6CB8-4368-BDB6-76430FC37293}" srcOrd="5" destOrd="0" presId="urn:microsoft.com/office/officeart/2005/8/layout/vList4"/>
    <dgm:cxn modelId="{CE1D1046-349F-484D-8D0B-91AE35D99F71}" type="presParOf" srcId="{757A38F5-223B-44E6-9846-03B2C4DC453E}" destId="{39708EDA-EAFF-4D5B-9B02-7C5F71CEE34E}" srcOrd="6" destOrd="0" presId="urn:microsoft.com/office/officeart/2005/8/layout/vList4"/>
    <dgm:cxn modelId="{EC74C875-B7F5-443B-8503-C61D261CAE60}" type="presParOf" srcId="{39708EDA-EAFF-4D5B-9B02-7C5F71CEE34E}" destId="{8276D5DF-069B-414A-9D52-8087F0F0367C}" srcOrd="0" destOrd="0" presId="urn:microsoft.com/office/officeart/2005/8/layout/vList4"/>
    <dgm:cxn modelId="{03465856-21C1-4FE6-BDD7-26E7C8B8DF4C}" type="presParOf" srcId="{39708EDA-EAFF-4D5B-9B02-7C5F71CEE34E}" destId="{EA739538-1D6E-404E-83DD-FCB66007BC42}" srcOrd="1" destOrd="0" presId="urn:microsoft.com/office/officeart/2005/8/layout/vList4"/>
    <dgm:cxn modelId="{3A44F046-E625-41A4-AE43-8C43D9D7384A}" type="presParOf" srcId="{39708EDA-EAFF-4D5B-9B02-7C5F71CEE34E}" destId="{57088FE5-6CED-4FC6-A375-9EA03241EFCB}" srcOrd="2" destOrd="0" presId="urn:microsoft.com/office/officeart/2005/8/layout/vList4"/>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497AF-F2B0-4F2E-B737-3E587E8F0752}">
      <dsp:nvSpPr>
        <dsp:cNvPr id="0" name=""/>
        <dsp:cNvSpPr/>
      </dsp:nvSpPr>
      <dsp:spPr>
        <a:xfrm>
          <a:off x="0" y="0"/>
          <a:ext cx="7886700" cy="1079038"/>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dirty="0"/>
            <a:t>Self-discovery</a:t>
          </a:r>
        </a:p>
        <a:p>
          <a:pPr marL="171450" lvl="1" indent="-171450" algn="l" defTabSz="755650">
            <a:lnSpc>
              <a:spcPct val="90000"/>
            </a:lnSpc>
            <a:spcBef>
              <a:spcPct val="0"/>
            </a:spcBef>
            <a:spcAft>
              <a:spcPct val="15000"/>
            </a:spcAft>
            <a:buNone/>
          </a:pPr>
          <a:r>
            <a:rPr lang="en-GB" sz="1700" kern="1200" dirty="0"/>
            <a:t>Knowing your core beliefs and values, and living by them</a:t>
          </a:r>
        </a:p>
      </dsp:txBody>
      <dsp:txXfrm>
        <a:off x="1685243" y="0"/>
        <a:ext cx="6201456" cy="1079038"/>
      </dsp:txXfrm>
    </dsp:sp>
    <dsp:sp modelId="{6D1B267E-ABC1-460A-BB7E-167B772ABFF8}">
      <dsp:nvSpPr>
        <dsp:cNvPr id="0" name=""/>
        <dsp:cNvSpPr/>
      </dsp:nvSpPr>
      <dsp:spPr>
        <a:xfrm>
          <a:off x="107903" y="107903"/>
          <a:ext cx="1577340" cy="86323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0C25AF-32D0-4B09-A413-434CACA979B2}">
      <dsp:nvSpPr>
        <dsp:cNvPr id="0" name=""/>
        <dsp:cNvSpPr/>
      </dsp:nvSpPr>
      <dsp:spPr>
        <a:xfrm>
          <a:off x="0" y="1186942"/>
          <a:ext cx="7886700" cy="1079038"/>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dirty="0"/>
            <a:t>Self-acceptance</a:t>
          </a:r>
        </a:p>
        <a:p>
          <a:pPr marL="171450" lvl="1" indent="-171450" algn="l" defTabSz="755650">
            <a:lnSpc>
              <a:spcPct val="90000"/>
            </a:lnSpc>
            <a:spcBef>
              <a:spcPct val="0"/>
            </a:spcBef>
            <a:spcAft>
              <a:spcPct val="15000"/>
            </a:spcAft>
            <a:buNone/>
          </a:pPr>
          <a:r>
            <a:rPr lang="en-GB" sz="1700" kern="1200" dirty="0"/>
            <a:t>Accepting your strengths as well as your weaknesses – and learning from both</a:t>
          </a:r>
        </a:p>
      </dsp:txBody>
      <dsp:txXfrm>
        <a:off x="1685243" y="1186942"/>
        <a:ext cx="6201456" cy="1079038"/>
      </dsp:txXfrm>
    </dsp:sp>
    <dsp:sp modelId="{A01F3CEE-1A64-4B84-B292-A40A8FDF45C9}">
      <dsp:nvSpPr>
        <dsp:cNvPr id="0" name=""/>
        <dsp:cNvSpPr/>
      </dsp:nvSpPr>
      <dsp:spPr>
        <a:xfrm>
          <a:off x="107903" y="1294845"/>
          <a:ext cx="1577340" cy="86323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0E2D78-0B4B-4CA0-9AB7-1559435EC1DC}">
      <dsp:nvSpPr>
        <dsp:cNvPr id="0" name=""/>
        <dsp:cNvSpPr/>
      </dsp:nvSpPr>
      <dsp:spPr>
        <a:xfrm>
          <a:off x="0" y="2373884"/>
          <a:ext cx="7886700" cy="1079038"/>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dirty="0"/>
            <a:t>Self-management</a:t>
          </a:r>
        </a:p>
        <a:p>
          <a:pPr marL="171450" lvl="1" indent="-171450" algn="l" defTabSz="755650">
            <a:lnSpc>
              <a:spcPct val="90000"/>
            </a:lnSpc>
            <a:spcBef>
              <a:spcPct val="0"/>
            </a:spcBef>
            <a:spcAft>
              <a:spcPct val="15000"/>
            </a:spcAft>
            <a:buNone/>
          </a:pPr>
          <a:r>
            <a:rPr lang="en-GB" sz="1700" kern="1200" dirty="0"/>
            <a:t>Holding yourself accountable, ensuring you manage your time and resources effectively</a:t>
          </a:r>
        </a:p>
      </dsp:txBody>
      <dsp:txXfrm>
        <a:off x="1685243" y="2373884"/>
        <a:ext cx="6201456" cy="1079038"/>
      </dsp:txXfrm>
    </dsp:sp>
    <dsp:sp modelId="{128311E9-00AB-4DD5-AC82-DACAA06C3FF8}">
      <dsp:nvSpPr>
        <dsp:cNvPr id="0" name=""/>
        <dsp:cNvSpPr/>
      </dsp:nvSpPr>
      <dsp:spPr>
        <a:xfrm>
          <a:off x="107903" y="2481788"/>
          <a:ext cx="1577340" cy="86323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0000" b="-1000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76D5DF-069B-414A-9D52-8087F0F0367C}">
      <dsp:nvSpPr>
        <dsp:cNvPr id="0" name=""/>
        <dsp:cNvSpPr/>
      </dsp:nvSpPr>
      <dsp:spPr>
        <a:xfrm>
          <a:off x="0" y="3560826"/>
          <a:ext cx="7886700" cy="1079038"/>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Self-growth</a:t>
          </a:r>
        </a:p>
        <a:p>
          <a:pPr marL="0" lvl="0" indent="0" algn="l" defTabSz="1022350">
            <a:lnSpc>
              <a:spcPct val="90000"/>
            </a:lnSpc>
            <a:spcBef>
              <a:spcPct val="0"/>
            </a:spcBef>
            <a:spcAft>
              <a:spcPct val="35000"/>
            </a:spcAft>
            <a:buNone/>
          </a:pPr>
          <a:r>
            <a:rPr lang="en-GB" sz="1800" kern="1200" dirty="0"/>
            <a:t>Continually striving to improve yourself, creating development plans, being open to feedback, remaining curious</a:t>
          </a:r>
        </a:p>
      </dsp:txBody>
      <dsp:txXfrm>
        <a:off x="1685243" y="3560826"/>
        <a:ext cx="6201456" cy="1079038"/>
      </dsp:txXfrm>
    </dsp:sp>
    <dsp:sp modelId="{EA739538-1D6E-404E-83DD-FCB66007BC42}">
      <dsp:nvSpPr>
        <dsp:cNvPr id="0" name=""/>
        <dsp:cNvSpPr/>
      </dsp:nvSpPr>
      <dsp:spPr>
        <a:xfrm>
          <a:off x="107903" y="3668730"/>
          <a:ext cx="1577340" cy="86323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52000" b="-5200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2BCB11-A53C-4021-AA12-1459381AA5ED}" type="datetimeFigureOut">
              <a:rPr lang="en-GB" smtClean="0"/>
              <a:t>30/09/2024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8C4BA-2925-44FC-BF85-F767329A4F7F}" type="slidenum">
              <a:rPr lang="en-GB" smtClean="0"/>
              <a:t>‹#›</a:t>
            </a:fld>
            <a:endParaRPr lang="en-GB"/>
          </a:p>
        </p:txBody>
      </p:sp>
    </p:spTree>
    <p:extLst>
      <p:ext uri="{BB962C8B-B14F-4D97-AF65-F5344CB8AC3E}">
        <p14:creationId xmlns:p14="http://schemas.microsoft.com/office/powerpoint/2010/main" val="1087320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CSHO9VdVRfg&amp;feature=youtu.b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talk a lot about leadership and self leadership but a big par of that is understanding how we lead ourselves, its about how we set a course for our lives , how we might follow that course and then how we might need to correct as we go along the way.  Is very much around self understanding and self reflection and what we’re going to do here before the rest of the presentation is take a bit of a deep dive int the issue of self care and what that really means. </a:t>
            </a:r>
          </a:p>
          <a:p>
            <a:endParaRPr lang="en-GB" dirty="0"/>
          </a:p>
        </p:txBody>
      </p:sp>
      <p:sp>
        <p:nvSpPr>
          <p:cNvPr id="4" name="Slide Number Placeholder 3"/>
          <p:cNvSpPr>
            <a:spLocks noGrp="1"/>
          </p:cNvSpPr>
          <p:nvPr>
            <p:ph type="sldNum" sz="quarter" idx="5"/>
          </p:nvPr>
        </p:nvSpPr>
        <p:spPr/>
        <p:txBody>
          <a:bodyPr/>
          <a:lstStyle/>
          <a:p>
            <a:fld id="{863C40A4-C08E-44BA-8ACA-8C93A0D6EE09}" type="slidenum">
              <a:rPr lang="en-GB" smtClean="0"/>
              <a:t>3</a:t>
            </a:fld>
            <a:endParaRPr lang="en-GB"/>
          </a:p>
        </p:txBody>
      </p:sp>
    </p:spTree>
    <p:extLst>
      <p:ext uri="{BB962C8B-B14F-4D97-AF65-F5344CB8AC3E}">
        <p14:creationId xmlns:p14="http://schemas.microsoft.com/office/powerpoint/2010/main" val="2067073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you may be familiar with this poster, and you’re probably already aware that the UK government recommends 115 minutes of moderate or 75 minutes of vigorous exercise per week or UK adults, however we know that only about 50% of people actually achieve this and when we look at strength training where its recommended that at least 2 days a week are spent on this it drops to around 25% of all UK adults achieving this.  It’s thought that people didn’t realise it was and </a:t>
            </a:r>
            <a:r>
              <a:rPr lang="en-GB" dirty="0" err="1"/>
              <a:t>AND</a:t>
            </a:r>
            <a:r>
              <a:rPr lang="en-GB" dirty="0"/>
              <a:t> not an either or, therefore the Government have now reversed their information and they are now putting strength training about aerobic exercise as it’s now recognised as being the most important for your overall lasting health.  From the age of about 30 your muscle strength starts to decline and by the age of 70, it’s declined so much that it could affect your ability to live independently.  If you think about it, you need muscle strength to do anything required to take care of yourself, washing, dressing, toileting, etc so if you are not able to do that because of lack of muscle strength then you cannot live on your own.  So strength training is really important, especially as you get older.  The other great thing about strength training it that it does burn calories, and it continues to burn calories after the fact as it raises your basal metabolic rate, whereby you're burning calories as your body ‘repairs’ your muscles. </a:t>
            </a:r>
          </a:p>
          <a:p>
            <a:endParaRPr lang="en-GB" dirty="0"/>
          </a:p>
          <a:p>
            <a:r>
              <a:rPr lang="en-GB" dirty="0"/>
              <a:t>However even if you do your strength training and aerobic exercise for the week but spend the majority of the rest of the time sitting then you have completely lost the benefit of that exercise.  You may have heard the phrase that sitting is the new smoking and the research coming out now certainly backs this theory up.  So do remain as active as you can. </a:t>
            </a:r>
          </a:p>
          <a:p>
            <a:endParaRPr lang="en-GB" dirty="0"/>
          </a:p>
          <a:p>
            <a:endParaRPr lang="en-GB" dirty="0"/>
          </a:p>
          <a:p>
            <a:r>
              <a:rPr lang="en-GB" dirty="0"/>
              <a:t>NOTES: The UK Government now lists strength training before aerobic exercise. About 50% of the UK population get enough aerobic exercise but only 25% get enough strength exercise.  The case for strength training is strong. Stronger muscles decreases the chance of getting heart disease, type 2 diabetes and cancer. It can improve your memory and prevent cognitive decline. Age related muscle loss starts around the age of 30 with 5% of muscle mass loss per decade. This accelerates at 70 years of age. The decline can be reduced or halted by strength training. Strength training can help regulate the body’s glucose levels. Strength training burns calories by raising the basal metabolic rate at rest.</a:t>
            </a:r>
          </a:p>
          <a:p>
            <a:endParaRPr lang="en-GB" dirty="0"/>
          </a:p>
        </p:txBody>
      </p:sp>
      <p:sp>
        <p:nvSpPr>
          <p:cNvPr id="4" name="Slide Number Placeholder 3"/>
          <p:cNvSpPr>
            <a:spLocks noGrp="1"/>
          </p:cNvSpPr>
          <p:nvPr>
            <p:ph type="sldNum" sz="quarter" idx="5"/>
          </p:nvPr>
        </p:nvSpPr>
        <p:spPr/>
        <p:txBody>
          <a:bodyPr/>
          <a:lstStyle/>
          <a:p>
            <a:fld id="{7128C4BA-2925-44FC-BF85-F767329A4F7F}" type="slidenum">
              <a:rPr lang="en-GB" smtClean="0"/>
              <a:t>13</a:t>
            </a:fld>
            <a:endParaRPr lang="en-GB"/>
          </a:p>
        </p:txBody>
      </p:sp>
    </p:spTree>
    <p:extLst>
      <p:ext uri="{BB962C8B-B14F-4D97-AF65-F5344CB8AC3E}">
        <p14:creationId xmlns:p14="http://schemas.microsoft.com/office/powerpoint/2010/main" val="240119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3C40A4-C08E-44BA-8ACA-8C93A0D6EE09}" type="slidenum">
              <a:rPr lang="en-GB" smtClean="0"/>
              <a:t>14</a:t>
            </a:fld>
            <a:endParaRPr lang="en-GB"/>
          </a:p>
        </p:txBody>
      </p:sp>
    </p:spTree>
    <p:extLst>
      <p:ext uri="{BB962C8B-B14F-4D97-AF65-F5344CB8AC3E}">
        <p14:creationId xmlns:p14="http://schemas.microsoft.com/office/powerpoint/2010/main" val="665734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have to share any experiences if you don’t wish to.</a:t>
            </a:r>
          </a:p>
          <a:p>
            <a:r>
              <a:rPr lang="en-GB" dirty="0"/>
              <a:t>One group to discuss pressures inside of work.</a:t>
            </a:r>
          </a:p>
          <a:p>
            <a:r>
              <a:rPr lang="en-GB" dirty="0"/>
              <a:t>One group to discuss pressures outside of work.</a:t>
            </a:r>
          </a:p>
          <a:p>
            <a:r>
              <a:rPr lang="en-GB" dirty="0"/>
              <a:t>Feedback</a:t>
            </a:r>
          </a:p>
          <a:p>
            <a:r>
              <a:rPr lang="en-GB" dirty="0"/>
              <a:t>Then get into groups and discuss possible solutions to issues then feedback.</a:t>
            </a:r>
          </a:p>
          <a:p>
            <a:endParaRPr lang="en-GB" dirty="0"/>
          </a:p>
        </p:txBody>
      </p:sp>
      <p:sp>
        <p:nvSpPr>
          <p:cNvPr id="4" name="Slide Number Placeholder 3"/>
          <p:cNvSpPr>
            <a:spLocks noGrp="1"/>
          </p:cNvSpPr>
          <p:nvPr>
            <p:ph type="sldNum" sz="quarter" idx="5"/>
          </p:nvPr>
        </p:nvSpPr>
        <p:spPr/>
        <p:txBody>
          <a:bodyPr/>
          <a:lstStyle/>
          <a:p>
            <a:fld id="{7128C4BA-2925-44FC-BF85-F767329A4F7F}" type="slidenum">
              <a:rPr lang="en-GB" smtClean="0"/>
              <a:t>15</a:t>
            </a:fld>
            <a:endParaRPr lang="en-GB"/>
          </a:p>
        </p:txBody>
      </p:sp>
    </p:spTree>
    <p:extLst>
      <p:ext uri="{BB962C8B-B14F-4D97-AF65-F5344CB8AC3E}">
        <p14:creationId xmlns:p14="http://schemas.microsoft.com/office/powerpoint/2010/main" val="2941325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Meditation can appear to be one of those buzz words that gets banded about, along with self-care and resilience and yet the concept of it can seem unknown.  Meditation doesn’t mean you have to sit in an uncomfortable yoga position with incense burning, it is the practice of allowing yourself and giving yourself time.  Time to focus on yourself, your body, your feelings and it’s a way of connecting with yourself without outside influences.</a:t>
            </a:r>
          </a:p>
          <a:p>
            <a:endParaRPr lang="en-GB" dirty="0"/>
          </a:p>
          <a:p>
            <a:r>
              <a:rPr lang="en-GB" dirty="0"/>
              <a:t>Effective meditation doesn’t and shouldn’t take a lot of effort, breathing techniques are one type of meditation and can be a really effective and quick way of calming our minds, particularly if we are feeling anxious or stressed.  And I’m sure a lot of you feel anxious or overwhelmed at least at one point on a shift in our every day lives.  We want to engage that parasympathetic nervous system and breathing techniques can help with this.  </a:t>
            </a:r>
          </a:p>
          <a:p>
            <a:endParaRPr lang="en-GB" dirty="0"/>
          </a:p>
        </p:txBody>
      </p:sp>
      <p:sp>
        <p:nvSpPr>
          <p:cNvPr id="4" name="Slide Number Placeholder 3"/>
          <p:cNvSpPr>
            <a:spLocks noGrp="1"/>
          </p:cNvSpPr>
          <p:nvPr>
            <p:ph type="sldNum" sz="quarter" idx="5"/>
          </p:nvPr>
        </p:nvSpPr>
        <p:spPr/>
        <p:txBody>
          <a:bodyPr/>
          <a:lstStyle/>
          <a:p>
            <a:fld id="{7128C4BA-2925-44FC-BF85-F767329A4F7F}" type="slidenum">
              <a:rPr lang="en-GB" smtClean="0"/>
              <a:t>17</a:t>
            </a:fld>
            <a:endParaRPr lang="en-GB"/>
          </a:p>
        </p:txBody>
      </p:sp>
    </p:spTree>
    <p:extLst>
      <p:ext uri="{BB962C8B-B14F-4D97-AF65-F5344CB8AC3E}">
        <p14:creationId xmlns:p14="http://schemas.microsoft.com/office/powerpoint/2010/main" val="4001961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Being mindful or mindfulness is just a state of being, it doesn’t take any work, its about just being present in the task that you are doing, so reading a book and focusing entirely on that, playing with the kids and not being distracted by your phone or that moment when you are truly with woman and your thoughts are nowhere else.</a:t>
            </a:r>
          </a:p>
          <a:p>
            <a:endParaRPr lang="en-GB" sz="1200" dirty="0"/>
          </a:p>
          <a:p>
            <a:r>
              <a:rPr lang="en-GB" sz="1200" dirty="0"/>
              <a:t>Gratitude Jar is a simple way of allowing your colleagues to feel appreciated.</a:t>
            </a:r>
          </a:p>
          <a:p>
            <a:endParaRPr lang="en-GB" sz="1200" dirty="0"/>
          </a:p>
          <a:p>
            <a:r>
              <a:rPr lang="en-GB" sz="1200" dirty="0"/>
              <a:t>Fill a Jar with quotes, sayings or affirmations, let people add to this as they wish (although nothing personal), leave it in an accessible yet somewhat private space so people can have a moment to themselves if needed.  Encourage people to lucky dip as they need throughout the shift to hopefully help give them a boost.  Ideas include:</a:t>
            </a:r>
          </a:p>
          <a:p>
            <a:endParaRPr lang="en-GB" sz="1200" dirty="0"/>
          </a:p>
          <a:p>
            <a:r>
              <a:rPr lang="en-GB" sz="1200" dirty="0"/>
              <a:t>Remember to just breathe</a:t>
            </a:r>
          </a:p>
          <a:p>
            <a:r>
              <a:rPr lang="en-GB" sz="1200" dirty="0"/>
              <a:t>You are enough</a:t>
            </a:r>
          </a:p>
          <a:p>
            <a:r>
              <a:rPr lang="en-GB" sz="1200" dirty="0"/>
              <a:t>You can only ever do your best</a:t>
            </a:r>
          </a:p>
          <a:p>
            <a:r>
              <a:rPr lang="en-GB" sz="1200" dirty="0"/>
              <a:t>You are beautiful</a:t>
            </a:r>
          </a:p>
          <a:p>
            <a:r>
              <a:rPr lang="en-GB" sz="1200" dirty="0"/>
              <a:t>Thank you for being here</a:t>
            </a:r>
          </a:p>
          <a:p>
            <a:r>
              <a:rPr lang="en-GB" sz="1200" dirty="0"/>
              <a:t>We all appreciate you</a:t>
            </a:r>
          </a:p>
          <a:p>
            <a:r>
              <a:rPr lang="en-GB" sz="1200" dirty="0"/>
              <a:t>Smile, it lights up your eyes</a:t>
            </a:r>
          </a:p>
          <a:p>
            <a:endParaRPr lang="en-GB" sz="1200" dirty="0"/>
          </a:p>
          <a:p>
            <a:endParaRPr lang="en-GB" sz="1200" dirty="0"/>
          </a:p>
          <a:p>
            <a:endParaRPr lang="en-GB" dirty="0"/>
          </a:p>
        </p:txBody>
      </p:sp>
      <p:sp>
        <p:nvSpPr>
          <p:cNvPr id="4" name="Slide Number Placeholder 3"/>
          <p:cNvSpPr>
            <a:spLocks noGrp="1"/>
          </p:cNvSpPr>
          <p:nvPr>
            <p:ph type="sldNum" sz="quarter" idx="5"/>
          </p:nvPr>
        </p:nvSpPr>
        <p:spPr/>
        <p:txBody>
          <a:bodyPr/>
          <a:lstStyle/>
          <a:p>
            <a:fld id="{7128C4BA-2925-44FC-BF85-F767329A4F7F}" type="slidenum">
              <a:rPr lang="en-GB" smtClean="0"/>
              <a:t>18</a:t>
            </a:fld>
            <a:endParaRPr lang="en-GB"/>
          </a:p>
        </p:txBody>
      </p:sp>
    </p:spTree>
    <p:extLst>
      <p:ext uri="{BB962C8B-B14F-4D97-AF65-F5344CB8AC3E}">
        <p14:creationId xmlns:p14="http://schemas.microsoft.com/office/powerpoint/2010/main" val="2217279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Starting off with a new activity can always seem dauting so we are going to do a little activity now.  A simple breathing exercise.</a:t>
            </a:r>
          </a:p>
          <a:p>
            <a:endParaRPr lang="en-GB" dirty="0"/>
          </a:p>
          <a:p>
            <a:endParaRPr lang="en-GB" dirty="0"/>
          </a:p>
          <a:p>
            <a:r>
              <a:rPr lang="en-GB" dirty="0"/>
              <a:t>If you can sit comfortably in a chair with a straightened back, put both feet on the floor, lower your chin slightly so your neck is not extended and if you feel comfortable gently close your eyes, or lower your gaze to the floor.  Take a moment to think about how you are feeling right now, this could be sad, happy, bored, whatever.</a:t>
            </a:r>
          </a:p>
          <a:p>
            <a:endParaRPr lang="en-GB" dirty="0"/>
          </a:p>
          <a:p>
            <a:r>
              <a:rPr lang="en-GB" dirty="0"/>
              <a:t>Place one hand over your heart, either hand doesn’t matter, and the other over your stomach.  And just breathe, listen to your breath, feel the movement of your hands as your lungs expand and compress.</a:t>
            </a:r>
          </a:p>
          <a:p>
            <a:endParaRPr lang="en-GB" dirty="0"/>
          </a:p>
          <a:p>
            <a:r>
              <a:rPr lang="en-GB" dirty="0"/>
              <a:t>Take a big breath in through your nose, feel your hands moving as you inhale, take a breath all the way down to your stomach and feel that hand rise, then sigh out your breath through your mouth.  I want you to do this in your own time 3 more times.</a:t>
            </a:r>
          </a:p>
          <a:p>
            <a:endParaRPr lang="en-GB" dirty="0"/>
          </a:p>
          <a:p>
            <a:r>
              <a:rPr lang="en-GB" dirty="0"/>
              <a:t>Return your breathing to normal, this time as you inhale I want you to think of the number 1 and as you breathe out through your nose also the number one, the next breath in think of the number 2 and as you breathe out think of the number 2, do this in your own time until you reach 10.</a:t>
            </a:r>
          </a:p>
          <a:p>
            <a:endParaRPr lang="en-GB" dirty="0"/>
          </a:p>
          <a:p>
            <a:r>
              <a:rPr lang="en-GB" dirty="0"/>
              <a:t>Once you’ve reached 10 start to bring your awareness back to the room, wriggle your fingers, have a stretch or a yawn whatever feels natural.</a:t>
            </a:r>
          </a:p>
          <a:p>
            <a:endParaRPr lang="en-GB" dirty="0"/>
          </a:p>
          <a:p>
            <a:endParaRPr lang="en-GB" dirty="0"/>
          </a:p>
        </p:txBody>
      </p:sp>
      <p:sp>
        <p:nvSpPr>
          <p:cNvPr id="4" name="Slide Number Placeholder 3"/>
          <p:cNvSpPr>
            <a:spLocks noGrp="1"/>
          </p:cNvSpPr>
          <p:nvPr>
            <p:ph type="sldNum" sz="quarter" idx="5"/>
          </p:nvPr>
        </p:nvSpPr>
        <p:spPr/>
        <p:txBody>
          <a:bodyPr/>
          <a:lstStyle/>
          <a:p>
            <a:fld id="{7128C4BA-2925-44FC-BF85-F767329A4F7F}" type="slidenum">
              <a:rPr lang="en-GB" smtClean="0"/>
              <a:t>19</a:t>
            </a:fld>
            <a:endParaRPr lang="en-GB"/>
          </a:p>
        </p:txBody>
      </p:sp>
    </p:spTree>
    <p:extLst>
      <p:ext uri="{BB962C8B-B14F-4D97-AF65-F5344CB8AC3E}">
        <p14:creationId xmlns:p14="http://schemas.microsoft.com/office/powerpoint/2010/main" val="1911741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there’s been described these 4 pillars of self leadership and there's a lot of the word self in here.  Which for some can be a bit uncomfortable., it can be difficult to examine ourself and our own behaviour at times, but a lot of what were thinking about is how we can understanding our own lives and what we can do to improve certain elements within that.  So these 4 pillars are really starting with self discovery, whenever we talk about self discovery we always say this is begins with understanding ourselves and that a central theme in emotional intelligence the importance here of taking time to learn and understand your values and if you can start from there then you can look at </a:t>
            </a:r>
            <a:r>
              <a:rPr lang="en-GB" dirty="0" err="1"/>
              <a:t>whats</a:t>
            </a:r>
            <a:r>
              <a:rPr lang="en-GB" dirty="0"/>
              <a:t> working and not working so well.  The second pillar is self acceptance and this is about accepting your strengths as well as weaknesses.  Sometimes weaknesses are call ‘areas for development’ however I tend to think, </a:t>
            </a:r>
            <a:r>
              <a:rPr lang="en-GB" dirty="0" err="1"/>
              <a:t>whats</a:t>
            </a:r>
            <a:r>
              <a:rPr lang="en-GB" dirty="0"/>
              <a:t> wrong with having weaknesses were not meant to be super human and this is about stopping the self criticism and self sabotage that we sometimes fall prey to.  We sometimes focus too much on our weaknesses and as such end up not seeing all the positive or strengths that we do have.  We all need to learn what is and isn’t possible to change and then act on that.  So for example, if you know you have a tendency to take on too much you might see this as a weakness, but you don’t have to. What you can to is think about it as just a part of yourself.  Its just a tendency that you have and then you can think about what you can do about it.  The 3</a:t>
            </a:r>
            <a:r>
              <a:rPr lang="en-GB" baseline="30000" dirty="0"/>
              <a:t>rd</a:t>
            </a:r>
            <a:r>
              <a:rPr lang="en-GB" dirty="0"/>
              <a:t> pillar is about self management and really this is about your responsibility to care for yourself as you would care for other people.  How many times do you have a conversation with a friend where they ask for your advice?  Think about what advice would you give someone else in your situation and then apply it to you.  Although taking our own advice if often a very hard thing to do.</a:t>
            </a:r>
          </a:p>
          <a:p>
            <a:endParaRPr lang="en-GB" dirty="0"/>
          </a:p>
          <a:p>
            <a:r>
              <a:rPr lang="en-GB" dirty="0"/>
              <a:t>And the final pillar is self growth and this is just about the idea that we can develop ourselves.  We can improve on what we are already doing, we can create plans, we can be curious about the world around us.  A part of this is self growth is that you have to be open to feedback and as I mentioned a minute ago we all have a tendency to be over self critical or to hear things in a negative way but what you need to do and train yourself to do it to actually hear the positive feedback too.  You may be surprised if you do because positive feedback can be incredibly strengthening in our own self growth because we can then take ownership of the things that are good.</a:t>
            </a:r>
          </a:p>
          <a:p>
            <a:endParaRPr lang="en-GB" dirty="0"/>
          </a:p>
        </p:txBody>
      </p:sp>
      <p:sp>
        <p:nvSpPr>
          <p:cNvPr id="4" name="Slide Number Placeholder 3"/>
          <p:cNvSpPr>
            <a:spLocks noGrp="1"/>
          </p:cNvSpPr>
          <p:nvPr>
            <p:ph type="sldNum" sz="quarter" idx="5"/>
          </p:nvPr>
        </p:nvSpPr>
        <p:spPr/>
        <p:txBody>
          <a:bodyPr/>
          <a:lstStyle/>
          <a:p>
            <a:fld id="{7128C4BA-2925-44FC-BF85-F767329A4F7F}" type="slidenum">
              <a:rPr lang="en-GB" smtClean="0"/>
              <a:t>4</a:t>
            </a:fld>
            <a:endParaRPr lang="en-GB"/>
          </a:p>
        </p:txBody>
      </p:sp>
    </p:spTree>
    <p:extLst>
      <p:ext uri="{BB962C8B-B14F-4D97-AF65-F5344CB8AC3E}">
        <p14:creationId xmlns:p14="http://schemas.microsoft.com/office/powerpoint/2010/main" val="1742151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really when you’re thinking about practising self leadership if you take those 4 pillars it makes it sound likes it’s a very easy thing to do but of course in the process of our normal everyday lives its never that simple.  There are always lots of other things going on but really that’s the beauty of this idea because self leadership is and should be a lifelong process, where we’ll have different pressures and responsibilities at different times and these will shift at various points but the point is that if we have this idea of self leadership going on then we are always prepared for the next thing that comes along….  The quote at the top of the page from Bryant and Kazan who write a lot about self leadership and the idea that it is intentionally influencing, so really the idea is that you have control of your life if you enable yourself to take some control, of course there will always be things in our lives we can’t control but there is so much that we can.  </a:t>
            </a:r>
          </a:p>
          <a:p>
            <a:endParaRPr lang="en-GB" dirty="0"/>
          </a:p>
          <a:p>
            <a:r>
              <a:rPr lang="en-GB" dirty="0"/>
              <a:t>So in summary:</a:t>
            </a:r>
          </a:p>
          <a:p>
            <a:r>
              <a:rPr lang="en-GB" dirty="0"/>
              <a:t>Reflect and think about your values, what is your ‘bottom line’ in any situation.  Examine this and then look at what is working and now working so well</a:t>
            </a:r>
          </a:p>
          <a:p>
            <a:r>
              <a:rPr lang="en-GB" dirty="0"/>
              <a:t>Be open to feedback and train yourself to hear the positives, let go of your self criticism and negativity towards your ‘weaknesses’.  </a:t>
            </a:r>
          </a:p>
          <a:p>
            <a:r>
              <a:rPr lang="en-GB" dirty="0"/>
              <a:t>Take your own advice</a:t>
            </a:r>
          </a:p>
          <a:p>
            <a:r>
              <a:rPr lang="en-GB" dirty="0"/>
              <a:t>Self leadership is a lifelong process not a task that we start and stop</a:t>
            </a:r>
          </a:p>
        </p:txBody>
      </p:sp>
      <p:sp>
        <p:nvSpPr>
          <p:cNvPr id="4" name="Slide Number Placeholder 3"/>
          <p:cNvSpPr>
            <a:spLocks noGrp="1"/>
          </p:cNvSpPr>
          <p:nvPr>
            <p:ph type="sldNum" sz="quarter" idx="5"/>
          </p:nvPr>
        </p:nvSpPr>
        <p:spPr/>
        <p:txBody>
          <a:bodyPr/>
          <a:lstStyle/>
          <a:p>
            <a:fld id="{7128C4BA-2925-44FC-BF85-F767329A4F7F}" type="slidenum">
              <a:rPr lang="en-GB" smtClean="0"/>
              <a:t>5</a:t>
            </a:fld>
            <a:endParaRPr lang="en-GB"/>
          </a:p>
        </p:txBody>
      </p:sp>
    </p:spTree>
    <p:extLst>
      <p:ext uri="{BB962C8B-B14F-4D97-AF65-F5344CB8AC3E}">
        <p14:creationId xmlns:p14="http://schemas.microsoft.com/office/powerpoint/2010/main" val="4136403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3C40A4-C08E-44BA-8ACA-8C93A0D6EE09}" type="slidenum">
              <a:rPr lang="en-GB" smtClean="0"/>
              <a:t>6</a:t>
            </a:fld>
            <a:endParaRPr lang="en-GB"/>
          </a:p>
        </p:txBody>
      </p:sp>
    </p:spTree>
    <p:extLst>
      <p:ext uri="{BB962C8B-B14F-4D97-AF65-F5344CB8AC3E}">
        <p14:creationId xmlns:p14="http://schemas.microsoft.com/office/powerpoint/2010/main" val="557275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Without staff that are well and at work, the NHS could not deliver quality and effective care to patients. </a:t>
            </a:r>
          </a:p>
          <a:p>
            <a:endParaRPr lang="en-GB" dirty="0"/>
          </a:p>
          <a:p>
            <a:r>
              <a:rPr lang="en-GB" dirty="0"/>
              <a:t>We need to ensure that staff are provided with an environment and opportunities that encourage and enable them to lead healthy lives and make choices that support their wellbeing. </a:t>
            </a:r>
          </a:p>
          <a:p>
            <a:endParaRPr lang="en-GB" dirty="0"/>
          </a:p>
          <a:p>
            <a:r>
              <a:rPr lang="en-GB" dirty="0"/>
              <a:t>It is more important than ever that NHS workplaces become environments that support staff to do this.</a:t>
            </a:r>
          </a:p>
          <a:p>
            <a:endParaRPr lang="en-GB" dirty="0"/>
          </a:p>
          <a:p>
            <a:r>
              <a:rPr lang="en-GB" dirty="0"/>
              <a:t>The Health and Wellbeing Framework sets out the standards for what NHS organisations need to do to support staff to feel well, healthy and happy at work. It sets out clear actionable steps and provides guidance for organisations to develop and deliver a staff health and wellbeing plan.</a:t>
            </a:r>
          </a:p>
          <a:p>
            <a:endParaRPr lang="en-GB" dirty="0"/>
          </a:p>
        </p:txBody>
      </p:sp>
      <p:sp>
        <p:nvSpPr>
          <p:cNvPr id="4" name="Slide Number Placeholder 3"/>
          <p:cNvSpPr>
            <a:spLocks noGrp="1"/>
          </p:cNvSpPr>
          <p:nvPr>
            <p:ph type="sldNum" sz="quarter" idx="5"/>
          </p:nvPr>
        </p:nvSpPr>
        <p:spPr/>
        <p:txBody>
          <a:bodyPr/>
          <a:lstStyle/>
          <a:p>
            <a:fld id="{7128C4BA-2925-44FC-BF85-F767329A4F7F}" type="slidenum">
              <a:rPr lang="en-GB" smtClean="0"/>
              <a:t>7</a:t>
            </a:fld>
            <a:endParaRPr lang="en-GB"/>
          </a:p>
        </p:txBody>
      </p:sp>
    </p:spTree>
    <p:extLst>
      <p:ext uri="{BB962C8B-B14F-4D97-AF65-F5344CB8AC3E}">
        <p14:creationId xmlns:p14="http://schemas.microsoft.com/office/powerpoint/2010/main" val="2791291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not about loosing weight, we all know what we should and what we shouldn’t eat, this is about making the right choices, the healthier choices.</a:t>
            </a:r>
          </a:p>
          <a:p>
            <a:endParaRPr lang="en-GB" dirty="0"/>
          </a:p>
          <a:p>
            <a:r>
              <a:rPr lang="en-GB" dirty="0">
                <a:hlinkClick r:id="rId3"/>
              </a:rPr>
              <a:t>How to manage your mood with food | 8 tips - YouTube</a:t>
            </a:r>
            <a:endParaRPr lang="en-GB" dirty="0"/>
          </a:p>
          <a:p>
            <a:endParaRPr lang="en-GB" dirty="0"/>
          </a:p>
        </p:txBody>
      </p:sp>
      <p:sp>
        <p:nvSpPr>
          <p:cNvPr id="4" name="Slide Number Placeholder 3"/>
          <p:cNvSpPr>
            <a:spLocks noGrp="1"/>
          </p:cNvSpPr>
          <p:nvPr>
            <p:ph type="sldNum" sz="quarter" idx="5"/>
          </p:nvPr>
        </p:nvSpPr>
        <p:spPr/>
        <p:txBody>
          <a:bodyPr/>
          <a:lstStyle/>
          <a:p>
            <a:fld id="{7128C4BA-2925-44FC-BF85-F767329A4F7F}" type="slidenum">
              <a:rPr lang="en-GB" smtClean="0"/>
              <a:t>9</a:t>
            </a:fld>
            <a:endParaRPr lang="en-GB"/>
          </a:p>
        </p:txBody>
      </p:sp>
    </p:spTree>
    <p:extLst>
      <p:ext uri="{BB962C8B-B14F-4D97-AF65-F5344CB8AC3E}">
        <p14:creationId xmlns:p14="http://schemas.microsoft.com/office/powerpoint/2010/main" val="1013667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to self motivate. What are your motivators? How you can motivate each other.</a:t>
            </a:r>
          </a:p>
          <a:p>
            <a:endParaRPr lang="en-GB" dirty="0"/>
          </a:p>
        </p:txBody>
      </p:sp>
      <p:sp>
        <p:nvSpPr>
          <p:cNvPr id="4" name="Slide Number Placeholder 3"/>
          <p:cNvSpPr>
            <a:spLocks noGrp="1"/>
          </p:cNvSpPr>
          <p:nvPr>
            <p:ph type="sldNum" sz="quarter" idx="5"/>
          </p:nvPr>
        </p:nvSpPr>
        <p:spPr/>
        <p:txBody>
          <a:bodyPr/>
          <a:lstStyle/>
          <a:p>
            <a:fld id="{863C40A4-C08E-44BA-8ACA-8C93A0D6EE09}" type="slidenum">
              <a:rPr lang="en-GB" smtClean="0"/>
              <a:t>10</a:t>
            </a:fld>
            <a:endParaRPr lang="en-GB"/>
          </a:p>
        </p:txBody>
      </p:sp>
    </p:spTree>
    <p:extLst>
      <p:ext uri="{BB962C8B-B14F-4D97-AF65-F5344CB8AC3E}">
        <p14:creationId xmlns:p14="http://schemas.microsoft.com/office/powerpoint/2010/main" val="2993016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Exercise isn’t all about spending hours doing cardio at the gym, this can be exercise of the mind as well as the body.  Small movements throughout the day, even having a stretch can help our bodies to get moving, particularly if we have been sitting for a while.</a:t>
            </a:r>
          </a:p>
          <a:p>
            <a:endParaRPr lang="en-GB" dirty="0"/>
          </a:p>
        </p:txBody>
      </p:sp>
      <p:sp>
        <p:nvSpPr>
          <p:cNvPr id="4" name="Slide Number Placeholder 3"/>
          <p:cNvSpPr>
            <a:spLocks noGrp="1"/>
          </p:cNvSpPr>
          <p:nvPr>
            <p:ph type="sldNum" sz="quarter" idx="5"/>
          </p:nvPr>
        </p:nvSpPr>
        <p:spPr/>
        <p:txBody>
          <a:bodyPr/>
          <a:lstStyle/>
          <a:p>
            <a:fld id="{7128C4BA-2925-44FC-BF85-F767329A4F7F}" type="slidenum">
              <a:rPr lang="en-GB" smtClean="0"/>
              <a:t>11</a:t>
            </a:fld>
            <a:endParaRPr lang="en-GB"/>
          </a:p>
        </p:txBody>
      </p:sp>
    </p:spTree>
    <p:extLst>
      <p:ext uri="{BB962C8B-B14F-4D97-AF65-F5344CB8AC3E}">
        <p14:creationId xmlns:p14="http://schemas.microsoft.com/office/powerpoint/2010/main" val="1154290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Exercise isn’t So exercise as mentioned isn’t necessarily something just of the body but of the mind as the quote says and when you read through these bullet point most of them I’m sure are no surprise to you.</a:t>
            </a:r>
          </a:p>
          <a:p>
            <a:endParaRPr lang="en-GB" dirty="0"/>
          </a:p>
          <a:p>
            <a:r>
              <a:rPr lang="en-GB" dirty="0"/>
              <a:t>But as we are still very much in the middle of a pandemic I want to just pull one of them out.  Strengthen your immune systems it may seem a strange one that </a:t>
            </a:r>
            <a:r>
              <a:rPr lang="en-GB" dirty="0" err="1"/>
              <a:t>excersie</a:t>
            </a:r>
            <a:r>
              <a:rPr lang="en-GB" dirty="0"/>
              <a:t> would do this but of course if you are a little run down because of extra shifts, home schooling and just general life pressures, of course it wont protect you from the virus but it could well protect you again any secondary infections that you may pick up as a consequence of contracting covid and it’s often these secondary infections that cause more long term problems. </a:t>
            </a:r>
          </a:p>
          <a:p>
            <a:endParaRPr lang="en-GB" dirty="0"/>
          </a:p>
        </p:txBody>
      </p:sp>
      <p:sp>
        <p:nvSpPr>
          <p:cNvPr id="4" name="Slide Number Placeholder 3"/>
          <p:cNvSpPr>
            <a:spLocks noGrp="1"/>
          </p:cNvSpPr>
          <p:nvPr>
            <p:ph type="sldNum" sz="quarter" idx="5"/>
          </p:nvPr>
        </p:nvSpPr>
        <p:spPr/>
        <p:txBody>
          <a:bodyPr/>
          <a:lstStyle/>
          <a:p>
            <a:fld id="{7128C4BA-2925-44FC-BF85-F767329A4F7F}" type="slidenum">
              <a:rPr lang="en-GB" smtClean="0"/>
              <a:t>12</a:t>
            </a:fld>
            <a:endParaRPr lang="en-GB"/>
          </a:p>
        </p:txBody>
      </p:sp>
    </p:spTree>
    <p:extLst>
      <p:ext uri="{BB962C8B-B14F-4D97-AF65-F5344CB8AC3E}">
        <p14:creationId xmlns:p14="http://schemas.microsoft.com/office/powerpoint/2010/main" val="2762970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06D76D-26C1-7849-83A7-877757F8A927}"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2831724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06D76D-26C1-7849-83A7-877757F8A927}"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3184832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06D76D-26C1-7849-83A7-877757F8A927}"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1315079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906D76D-26C1-7849-83A7-877757F8A927}"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993240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06D76D-26C1-7849-83A7-877757F8A927}"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993240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06D76D-26C1-7849-83A7-877757F8A927}"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3985709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06D76D-26C1-7849-83A7-877757F8A927}" type="datetimeFigureOut">
              <a:rPr lang="en-US" smtClean="0"/>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178516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06D76D-26C1-7849-83A7-877757F8A927}" type="datetimeFigureOut">
              <a:rPr lang="en-US" smtClean="0"/>
              <a:t>9/30/2024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753864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06D76D-26C1-7849-83A7-877757F8A927}" type="datetimeFigureOut">
              <a:rPr lang="en-US" smtClean="0"/>
              <a:t>9/30/2024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667182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06D76D-26C1-7849-83A7-877757F8A927}" type="datetimeFigureOut">
              <a:rPr lang="en-US" smtClean="0"/>
              <a:t>9/30/2024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1242250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06D76D-26C1-7849-83A7-877757F8A927}" type="datetimeFigureOut">
              <a:rPr lang="en-US" smtClean="0"/>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549618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06D76D-26C1-7849-83A7-877757F8A927}" type="datetimeFigureOut">
              <a:rPr lang="en-US" smtClean="0"/>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6803D-388B-EB4B-A550-2641E0990F60}" type="slidenum">
              <a:rPr lang="en-US" smtClean="0"/>
              <a:t>‹#›</a:t>
            </a:fld>
            <a:endParaRPr lang="en-US"/>
          </a:p>
        </p:txBody>
      </p:sp>
    </p:spTree>
    <p:extLst>
      <p:ext uri="{BB962C8B-B14F-4D97-AF65-F5344CB8AC3E}">
        <p14:creationId xmlns:p14="http://schemas.microsoft.com/office/powerpoint/2010/main" val="4273213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6D76D-26C1-7849-83A7-877757F8A927}" type="datetimeFigureOut">
              <a:rPr lang="en-US" smtClean="0"/>
              <a:t>9/30/2024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F6803D-388B-EB4B-A550-2641E0990F60}" type="slidenum">
              <a:rPr lang="en-US" smtClean="0"/>
              <a:t>‹#›</a:t>
            </a:fld>
            <a:endParaRPr lang="en-US"/>
          </a:p>
        </p:txBody>
      </p:sp>
    </p:spTree>
    <p:extLst>
      <p:ext uri="{BB962C8B-B14F-4D97-AF65-F5344CB8AC3E}">
        <p14:creationId xmlns:p14="http://schemas.microsoft.com/office/powerpoint/2010/main" val="396306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6D76D-26C1-7849-83A7-877757F8A927}" type="datetimeFigureOut">
              <a:rPr lang="en-US" smtClean="0"/>
              <a:t>9/30/2024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F6803D-388B-EB4B-A550-2641E0990F60}" type="slidenum">
              <a:rPr lang="en-US" smtClean="0"/>
              <a:t>‹#›</a:t>
            </a:fld>
            <a:endParaRPr lang="en-US"/>
          </a:p>
        </p:txBody>
      </p:sp>
    </p:spTree>
    <p:extLst>
      <p:ext uri="{BB962C8B-B14F-4D97-AF65-F5344CB8AC3E}">
        <p14:creationId xmlns:p14="http://schemas.microsoft.com/office/powerpoint/2010/main" val="396306176"/>
      </p:ext>
    </p:extLst>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rcm.org.uk/" TargetMode="External"/><Relationship Id="rId5" Type="http://schemas.openxmlformats.org/officeDocument/2006/relationships/image" Target="../media/image2.jp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hyperlink" Target="https://www.nhsemployers.org/case-studies-and-resources/2018/05/nhs-health-and-wellbeing-framework" TargetMode="External"/><Relationship Id="rId5" Type="http://schemas.openxmlformats.org/officeDocument/2006/relationships/image" Target="../media/image15.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hyperlink" Target="https://www.youtube.com/watch?v=CSHO9VdVRfg&amp;feature=youtu.b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67CC4-4133-EA45-B050-CEEFAADE70E6}"/>
              </a:ext>
            </a:extLst>
          </p:cNvPr>
          <p:cNvSpPr>
            <a:spLocks noGrp="1"/>
          </p:cNvSpPr>
          <p:nvPr>
            <p:ph type="ctrTitle"/>
          </p:nvPr>
        </p:nvSpPr>
        <p:spPr>
          <a:xfrm>
            <a:off x="392186" y="2856098"/>
            <a:ext cx="7772400" cy="1311007"/>
          </a:xfrm>
        </p:spPr>
        <p:txBody>
          <a:bodyPr anchor="t">
            <a:normAutofit/>
          </a:bodyPr>
          <a:lstStyle/>
          <a:p>
            <a:r>
              <a:rPr lang="en-US" sz="4000" dirty="0">
                <a:solidFill>
                  <a:schemeClr val="bg1"/>
                </a:solidFill>
                <a:latin typeface="Arial" panose="020B0604020202020204" pitchFamily="34" charset="0"/>
                <a:cs typeface="Arial" panose="020B0604020202020204" pitchFamily="34" charset="0"/>
              </a:rPr>
              <a:t>Wellbeing</a:t>
            </a:r>
          </a:p>
        </p:txBody>
      </p:sp>
    </p:spTree>
    <p:extLst>
      <p:ext uri="{BB962C8B-B14F-4D97-AF65-F5344CB8AC3E}">
        <p14:creationId xmlns:p14="http://schemas.microsoft.com/office/powerpoint/2010/main" val="2742502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59F782-4AED-4173-AAF1-DF7D94652A28}"/>
              </a:ext>
            </a:extLst>
          </p:cNvPr>
          <p:cNvSpPr txBox="1"/>
          <p:nvPr/>
        </p:nvSpPr>
        <p:spPr>
          <a:xfrm>
            <a:off x="1799925" y="2959768"/>
            <a:ext cx="6106816" cy="2585323"/>
          </a:xfrm>
          <a:prstGeom prst="rect">
            <a:avLst/>
          </a:prstGeom>
          <a:noFill/>
        </p:spPr>
        <p:txBody>
          <a:bodyPr wrap="square">
            <a:spAutoFit/>
          </a:bodyPr>
          <a:lstStyle/>
          <a:p>
            <a:pPr algn="ctr"/>
            <a:r>
              <a:rPr lang="en-US" sz="5400" dirty="0">
                <a:solidFill>
                  <a:schemeClr val="bg1"/>
                </a:solidFill>
                <a:latin typeface="Arial" panose="020B0604020202020204" pitchFamily="34" charset="0"/>
                <a:cs typeface="Arial" panose="020B0604020202020204" pitchFamily="34" charset="0"/>
              </a:rPr>
              <a:t>How exercise can improve your wellbeing</a:t>
            </a:r>
            <a:endParaRPr lang="en-GB" sz="5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0087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962526" y="491965"/>
            <a:ext cx="7552824" cy="875442"/>
          </a:xfrm>
          <a:ln>
            <a:noFill/>
          </a:ln>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Ways to relax</a:t>
            </a:r>
          </a:p>
        </p:txBody>
      </p:sp>
      <p:sp>
        <p:nvSpPr>
          <p:cNvPr id="10" name="TextBox 9">
            <a:extLst>
              <a:ext uri="{FF2B5EF4-FFF2-40B4-BE49-F238E27FC236}">
                <a16:creationId xmlns:a16="http://schemas.microsoft.com/office/drawing/2014/main" id="{3FE92D06-BEA7-ED4A-8EBF-72CA667CDDA8}"/>
              </a:ext>
            </a:extLst>
          </p:cNvPr>
          <p:cNvSpPr txBox="1"/>
          <p:nvPr/>
        </p:nvSpPr>
        <p:spPr>
          <a:xfrm>
            <a:off x="429658" y="6268598"/>
            <a:ext cx="330506" cy="307777"/>
          </a:xfrm>
          <a:prstGeom prst="rect">
            <a:avLst/>
          </a:prstGeom>
          <a:noFill/>
          <a:ln>
            <a:noFill/>
          </a:ln>
        </p:spPr>
        <p:txBody>
          <a:bodyPr wrap="square" rtlCol="0">
            <a:spAutoFit/>
          </a:bodyPr>
          <a:lstStyle/>
          <a:p>
            <a:r>
              <a:rPr lang="en-US" sz="1400" b="1" dirty="0">
                <a:solidFill>
                  <a:schemeClr val="accent2"/>
                </a:solidFill>
                <a:latin typeface="Arial" panose="020B0604020202020204" pitchFamily="34" charset="0"/>
                <a:cs typeface="Arial" panose="020B0604020202020204" pitchFamily="34" charset="0"/>
              </a:rPr>
              <a:t>A</a:t>
            </a:r>
          </a:p>
        </p:txBody>
      </p:sp>
      <p:sp>
        <p:nvSpPr>
          <p:cNvPr id="4" name="TextBox 3">
            <a:extLst>
              <a:ext uri="{FF2B5EF4-FFF2-40B4-BE49-F238E27FC236}">
                <a16:creationId xmlns:a16="http://schemas.microsoft.com/office/drawing/2014/main" id="{0B01BC70-944A-45D7-8901-99A4E01A2A60}"/>
              </a:ext>
            </a:extLst>
          </p:cNvPr>
          <p:cNvSpPr txBox="1"/>
          <p:nvPr/>
        </p:nvSpPr>
        <p:spPr>
          <a:xfrm>
            <a:off x="962526" y="1992429"/>
            <a:ext cx="4543125" cy="3139321"/>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Simple stretches, yoga, Pilates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Have a virtual chat with a friend, even better do this while walking</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Reflection journal</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Adult colouring or learn a new craft skill like knitting or crochet</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Sit or walk outside, being in nature can be one of the most restorative things for our health</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Try breathing exercises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Meditation and mindfulness</a:t>
            </a:r>
          </a:p>
        </p:txBody>
      </p:sp>
      <p:pic>
        <p:nvPicPr>
          <p:cNvPr id="6" name="Picture 5" descr="A person standing in front of a waterfall&#10;&#10;Description automatically generated with medium confidence">
            <a:extLst>
              <a:ext uri="{FF2B5EF4-FFF2-40B4-BE49-F238E27FC236}">
                <a16:creationId xmlns:a16="http://schemas.microsoft.com/office/drawing/2014/main" id="{DE82E6CE-93B4-4B85-B4E6-F9A6FAD3A353}"/>
              </a:ext>
            </a:extLst>
          </p:cNvPr>
          <p:cNvPicPr>
            <a:picLocks noChangeAspect="1"/>
          </p:cNvPicPr>
          <p:nvPr/>
        </p:nvPicPr>
        <p:blipFill>
          <a:blip r:embed="rId4"/>
          <a:stretch>
            <a:fillRect/>
          </a:stretch>
        </p:blipFill>
        <p:spPr>
          <a:xfrm>
            <a:off x="6239069" y="2118760"/>
            <a:ext cx="1746986" cy="2620479"/>
          </a:xfrm>
          <a:prstGeom prst="rect">
            <a:avLst/>
          </a:prstGeom>
        </p:spPr>
      </p:pic>
      <p:pic>
        <p:nvPicPr>
          <p:cNvPr id="8" name="Picture 7" descr="Shape&#10;&#10;Description automatically generated">
            <a:extLst>
              <a:ext uri="{FF2B5EF4-FFF2-40B4-BE49-F238E27FC236}">
                <a16:creationId xmlns:a16="http://schemas.microsoft.com/office/drawing/2014/main" id="{352FCB82-201E-4453-AF2A-99F906B6F856}"/>
              </a:ext>
            </a:extLst>
          </p:cNvPr>
          <p:cNvPicPr>
            <a:picLocks noChangeAspect="1"/>
          </p:cNvPicPr>
          <p:nvPr/>
        </p:nvPicPr>
        <p:blipFill>
          <a:blip r:embed="rId5"/>
          <a:stretch>
            <a:fillRect/>
          </a:stretch>
        </p:blipFill>
        <p:spPr>
          <a:xfrm rot="5400000">
            <a:off x="6657791" y="896529"/>
            <a:ext cx="909542" cy="2598691"/>
          </a:xfrm>
          <a:prstGeom prst="rect">
            <a:avLst/>
          </a:prstGeom>
        </p:spPr>
      </p:pic>
      <p:pic>
        <p:nvPicPr>
          <p:cNvPr id="9" name="Picture 8" descr="Shape, background pattern&#10;&#10;Description automatically generated with medium confidence">
            <a:extLst>
              <a:ext uri="{FF2B5EF4-FFF2-40B4-BE49-F238E27FC236}">
                <a16:creationId xmlns:a16="http://schemas.microsoft.com/office/drawing/2014/main" id="{225EDB20-37BA-4370-B07F-A399AF3E3E74}"/>
              </a:ext>
            </a:extLst>
          </p:cNvPr>
          <p:cNvPicPr>
            <a:picLocks noChangeAspect="1"/>
          </p:cNvPicPr>
          <p:nvPr/>
        </p:nvPicPr>
        <p:blipFill>
          <a:blip r:embed="rId6"/>
          <a:stretch>
            <a:fillRect/>
          </a:stretch>
        </p:blipFill>
        <p:spPr>
          <a:xfrm rot="5400000">
            <a:off x="6657977" y="3247312"/>
            <a:ext cx="909742" cy="2599263"/>
          </a:xfrm>
          <a:prstGeom prst="rect">
            <a:avLst/>
          </a:prstGeom>
        </p:spPr>
      </p:pic>
    </p:spTree>
    <p:extLst>
      <p:ext uri="{BB962C8B-B14F-4D97-AF65-F5344CB8AC3E}">
        <p14:creationId xmlns:p14="http://schemas.microsoft.com/office/powerpoint/2010/main" val="2015117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person, swimsuit&#10;&#10;Description automatically generated">
            <a:extLst>
              <a:ext uri="{FF2B5EF4-FFF2-40B4-BE49-F238E27FC236}">
                <a16:creationId xmlns:a16="http://schemas.microsoft.com/office/drawing/2014/main" id="{17183242-E040-4DD6-AAE8-72D263581172}"/>
              </a:ext>
            </a:extLst>
          </p:cNvPr>
          <p:cNvPicPr>
            <a:picLocks noChangeAspect="1"/>
          </p:cNvPicPr>
          <p:nvPr/>
        </p:nvPicPr>
        <p:blipFill rotWithShape="1">
          <a:blip r:embed="rId4"/>
          <a:srcRect l="17854" t="3651"/>
          <a:stretch/>
        </p:blipFill>
        <p:spPr>
          <a:xfrm>
            <a:off x="5933467" y="2046036"/>
            <a:ext cx="2358190" cy="2765927"/>
          </a:xfrm>
          <a:prstGeom prst="rect">
            <a:avLst/>
          </a:prstGeom>
        </p:spPr>
      </p:pic>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628650" y="491965"/>
            <a:ext cx="7886700" cy="875442"/>
          </a:xfrm>
          <a:ln>
            <a:noFill/>
          </a:ln>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The benefits of exercise</a:t>
            </a:r>
          </a:p>
        </p:txBody>
      </p:sp>
      <p:sp>
        <p:nvSpPr>
          <p:cNvPr id="10" name="TextBox 9">
            <a:extLst>
              <a:ext uri="{FF2B5EF4-FFF2-40B4-BE49-F238E27FC236}">
                <a16:creationId xmlns:a16="http://schemas.microsoft.com/office/drawing/2014/main" id="{3FE92D06-BEA7-ED4A-8EBF-72CA667CDDA8}"/>
              </a:ext>
            </a:extLst>
          </p:cNvPr>
          <p:cNvSpPr txBox="1"/>
          <p:nvPr/>
        </p:nvSpPr>
        <p:spPr>
          <a:xfrm>
            <a:off x="429658" y="6268598"/>
            <a:ext cx="330506" cy="307777"/>
          </a:xfrm>
          <a:prstGeom prst="rect">
            <a:avLst/>
          </a:prstGeom>
          <a:noFill/>
          <a:ln>
            <a:noFill/>
          </a:ln>
        </p:spPr>
        <p:txBody>
          <a:bodyPr wrap="square" rtlCol="0">
            <a:spAutoFit/>
          </a:bodyPr>
          <a:lstStyle/>
          <a:p>
            <a:r>
              <a:rPr lang="en-US" sz="1400" b="1" dirty="0">
                <a:solidFill>
                  <a:schemeClr val="accent2"/>
                </a:solidFill>
                <a:latin typeface="Arial" panose="020B0604020202020204" pitchFamily="34" charset="0"/>
                <a:cs typeface="Arial" panose="020B0604020202020204" pitchFamily="34" charset="0"/>
              </a:rPr>
              <a:t>A</a:t>
            </a:r>
          </a:p>
        </p:txBody>
      </p:sp>
      <p:sp>
        <p:nvSpPr>
          <p:cNvPr id="4" name="TextBox 3">
            <a:extLst>
              <a:ext uri="{FF2B5EF4-FFF2-40B4-BE49-F238E27FC236}">
                <a16:creationId xmlns:a16="http://schemas.microsoft.com/office/drawing/2014/main" id="{0B01BC70-944A-45D7-8901-99A4E01A2A60}"/>
              </a:ext>
            </a:extLst>
          </p:cNvPr>
          <p:cNvSpPr txBox="1"/>
          <p:nvPr/>
        </p:nvSpPr>
        <p:spPr>
          <a:xfrm>
            <a:off x="672537" y="1388970"/>
            <a:ext cx="5075993" cy="5101397"/>
          </a:xfrm>
          <a:prstGeom prst="rect">
            <a:avLst/>
          </a:prstGeom>
          <a:noFill/>
        </p:spPr>
        <p:txBody>
          <a:bodyPr wrap="square" rtlCol="0">
            <a:spAutoFit/>
          </a:bodyPr>
          <a:lstStyle/>
          <a:p>
            <a:pPr marL="12700">
              <a:lnSpc>
                <a:spcPct val="100000"/>
              </a:lnSpc>
              <a:spcBef>
                <a:spcPts val="530"/>
              </a:spcBef>
            </a:pPr>
            <a:r>
              <a:rPr lang="en-US" i="1" dirty="0">
                <a:latin typeface="Arial" panose="020B0604020202020204" pitchFamily="34" charset="0"/>
                <a:cs typeface="Arial" panose="020B0604020202020204" pitchFamily="34" charset="0"/>
              </a:rPr>
              <a:t>‘</a:t>
            </a:r>
            <a:r>
              <a:rPr lang="en-US" sz="1800" i="1" dirty="0">
                <a:latin typeface="Arial" panose="020B0604020202020204" pitchFamily="34" charset="0"/>
                <a:cs typeface="Arial" panose="020B0604020202020204" pitchFamily="34" charset="0"/>
              </a:rPr>
              <a:t>Exercise not only changes your body, it changes your mind, your attitude, and your mood’</a:t>
            </a:r>
          </a:p>
          <a:p>
            <a:pPr marL="12700">
              <a:lnSpc>
                <a:spcPct val="100000"/>
              </a:lnSpc>
              <a:spcBef>
                <a:spcPts val="530"/>
              </a:spcBef>
            </a:pPr>
            <a:endParaRPr lang="en-US" sz="1800" i="1" dirty="0">
              <a:latin typeface="Arial" panose="020B0604020202020204" pitchFamily="34" charset="0"/>
              <a:cs typeface="Arial" panose="020B0604020202020204" pitchFamily="34" charset="0"/>
            </a:endParaRPr>
          </a:p>
          <a:p>
            <a:pPr marL="12700">
              <a:lnSpc>
                <a:spcPct val="100000"/>
              </a:lnSpc>
              <a:spcBef>
                <a:spcPts val="530"/>
              </a:spcBef>
            </a:pPr>
            <a:r>
              <a:rPr lang="en-US" sz="1800" dirty="0">
                <a:latin typeface="Arial" panose="020B0604020202020204" pitchFamily="34" charset="0"/>
                <a:cs typeface="Arial" panose="020B0604020202020204" pitchFamily="34" charset="0"/>
              </a:rPr>
              <a:t>Regular exercise will:</a:t>
            </a:r>
          </a:p>
          <a:p>
            <a:pPr marL="355600" indent="-342900">
              <a:lnSpc>
                <a:spcPct val="100000"/>
              </a:lnSpc>
              <a:spcBef>
                <a:spcPts val="530"/>
              </a:spcBef>
              <a:buFont typeface="Arial" panose="020B0604020202020204" pitchFamily="34" charset="0"/>
              <a:buChar char="•"/>
            </a:pPr>
            <a:r>
              <a:rPr lang="en-US" sz="1800" dirty="0">
                <a:latin typeface="Arial" panose="020B0604020202020204" pitchFamily="34" charset="0"/>
                <a:cs typeface="Arial" panose="020B0604020202020204" pitchFamily="34" charset="0"/>
              </a:rPr>
              <a:t>Reduce the risk of many long term chronic conditions (heart disease, type 2 diabetes, stroke  and some cancers)</a:t>
            </a:r>
          </a:p>
          <a:p>
            <a:pPr marL="355600" indent="-342900">
              <a:lnSpc>
                <a:spcPct val="100000"/>
              </a:lnSpc>
              <a:spcBef>
                <a:spcPts val="530"/>
              </a:spcBef>
              <a:buFont typeface="Arial" panose="020B0604020202020204" pitchFamily="34" charset="0"/>
              <a:buChar char="•"/>
            </a:pPr>
            <a:r>
              <a:rPr lang="en-US" sz="1800" dirty="0">
                <a:latin typeface="Arial" panose="020B0604020202020204" pitchFamily="34" charset="0"/>
                <a:cs typeface="Arial" panose="020B0604020202020204" pitchFamily="34" charset="0"/>
              </a:rPr>
              <a:t>Support the building of strong muscles and bones</a:t>
            </a:r>
          </a:p>
          <a:p>
            <a:pPr marL="355600" indent="-342900">
              <a:lnSpc>
                <a:spcPct val="100000"/>
              </a:lnSpc>
              <a:spcBef>
                <a:spcPts val="530"/>
              </a:spcBef>
              <a:buFont typeface="Arial" panose="020B0604020202020204" pitchFamily="34" charset="0"/>
              <a:buChar char="•"/>
            </a:pPr>
            <a:r>
              <a:rPr lang="en-US" sz="1800" dirty="0">
                <a:latin typeface="Arial" panose="020B0604020202020204" pitchFamily="34" charset="0"/>
                <a:cs typeface="Arial" panose="020B0604020202020204" pitchFamily="34" charset="0"/>
              </a:rPr>
              <a:t>Help protect your memory and thinking skills</a:t>
            </a:r>
          </a:p>
          <a:p>
            <a:pPr marL="355600" indent="-342900">
              <a:lnSpc>
                <a:spcPct val="100000"/>
              </a:lnSpc>
              <a:spcBef>
                <a:spcPts val="530"/>
              </a:spcBef>
              <a:buFont typeface="Arial" panose="020B0604020202020204" pitchFamily="34" charset="0"/>
              <a:buChar char="•"/>
            </a:pPr>
            <a:r>
              <a:rPr lang="en-US" sz="1800" dirty="0">
                <a:latin typeface="Arial" panose="020B0604020202020204" pitchFamily="34" charset="0"/>
                <a:cs typeface="Arial" panose="020B0604020202020204" pitchFamily="34" charset="0"/>
              </a:rPr>
              <a:t>Strengthen your immune system</a:t>
            </a:r>
          </a:p>
          <a:p>
            <a:pPr marL="355600" indent="-342900">
              <a:lnSpc>
                <a:spcPct val="100000"/>
              </a:lnSpc>
              <a:spcBef>
                <a:spcPts val="530"/>
              </a:spcBef>
              <a:buFont typeface="Arial" panose="020B0604020202020204" pitchFamily="34" charset="0"/>
              <a:buChar char="•"/>
            </a:pPr>
            <a:r>
              <a:rPr lang="en-US" sz="1800" dirty="0">
                <a:latin typeface="Arial" panose="020B0604020202020204" pitchFamily="34" charset="0"/>
                <a:cs typeface="Arial" panose="020B0604020202020204" pitchFamily="34" charset="0"/>
              </a:rPr>
              <a:t>Improve sleep quality</a:t>
            </a:r>
          </a:p>
          <a:p>
            <a:pPr marL="355600" indent="-342900">
              <a:lnSpc>
                <a:spcPct val="100000"/>
              </a:lnSpc>
              <a:spcBef>
                <a:spcPts val="530"/>
              </a:spcBef>
              <a:buFont typeface="Arial" panose="020B0604020202020204" pitchFamily="34" charset="0"/>
              <a:buChar char="•"/>
            </a:pPr>
            <a:r>
              <a:rPr lang="en-US" sz="1800" dirty="0">
                <a:latin typeface="Arial" panose="020B0604020202020204" pitchFamily="34" charset="0"/>
                <a:cs typeface="Arial" panose="020B0604020202020204" pitchFamily="34" charset="0"/>
              </a:rPr>
              <a:t>Reduce pain</a:t>
            </a:r>
          </a:p>
          <a:p>
            <a:pPr marL="355600" indent="-342900">
              <a:lnSpc>
                <a:spcPct val="100000"/>
              </a:lnSpc>
              <a:spcBef>
                <a:spcPts val="530"/>
              </a:spcBef>
              <a:buFont typeface="Arial" panose="020B0604020202020204" pitchFamily="34" charset="0"/>
              <a:buChar char="•"/>
            </a:pPr>
            <a:r>
              <a:rPr lang="en-US" sz="1800" dirty="0">
                <a:latin typeface="Arial" panose="020B0604020202020204" pitchFamily="34" charset="0"/>
                <a:cs typeface="Arial" panose="020B0604020202020204" pitchFamily="34" charset="0"/>
              </a:rPr>
              <a:t>Make you feel happier</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pic>
        <p:nvPicPr>
          <p:cNvPr id="8" name="Picture 7" descr="Shape&#10;&#10;Description automatically generated">
            <a:extLst>
              <a:ext uri="{FF2B5EF4-FFF2-40B4-BE49-F238E27FC236}">
                <a16:creationId xmlns:a16="http://schemas.microsoft.com/office/drawing/2014/main" id="{352FCB82-201E-4453-AF2A-99F906B6F856}"/>
              </a:ext>
            </a:extLst>
          </p:cNvPr>
          <p:cNvPicPr>
            <a:picLocks noChangeAspect="1"/>
          </p:cNvPicPr>
          <p:nvPr/>
        </p:nvPicPr>
        <p:blipFill>
          <a:blip r:embed="rId5"/>
          <a:stretch>
            <a:fillRect/>
          </a:stretch>
        </p:blipFill>
        <p:spPr>
          <a:xfrm rot="5400000">
            <a:off x="6657791" y="896529"/>
            <a:ext cx="909542" cy="2598691"/>
          </a:xfrm>
          <a:prstGeom prst="rect">
            <a:avLst/>
          </a:prstGeom>
        </p:spPr>
      </p:pic>
      <p:pic>
        <p:nvPicPr>
          <p:cNvPr id="9" name="Picture 8" descr="Shape, background pattern&#10;&#10;Description automatically generated with medium confidence">
            <a:extLst>
              <a:ext uri="{FF2B5EF4-FFF2-40B4-BE49-F238E27FC236}">
                <a16:creationId xmlns:a16="http://schemas.microsoft.com/office/drawing/2014/main" id="{225EDB20-37BA-4370-B07F-A399AF3E3E74}"/>
              </a:ext>
            </a:extLst>
          </p:cNvPr>
          <p:cNvPicPr>
            <a:picLocks noChangeAspect="1"/>
          </p:cNvPicPr>
          <p:nvPr/>
        </p:nvPicPr>
        <p:blipFill>
          <a:blip r:embed="rId6"/>
          <a:stretch>
            <a:fillRect/>
          </a:stretch>
        </p:blipFill>
        <p:spPr>
          <a:xfrm rot="5400000">
            <a:off x="6657977" y="3247312"/>
            <a:ext cx="909742" cy="2599263"/>
          </a:xfrm>
          <a:prstGeom prst="rect">
            <a:avLst/>
          </a:prstGeom>
        </p:spPr>
      </p:pic>
    </p:spTree>
    <p:extLst>
      <p:ext uri="{BB962C8B-B14F-4D97-AF65-F5344CB8AC3E}">
        <p14:creationId xmlns:p14="http://schemas.microsoft.com/office/powerpoint/2010/main" val="4272424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760164" y="263451"/>
            <a:ext cx="7886700" cy="875442"/>
          </a:xfrm>
          <a:ln>
            <a:noFill/>
          </a:ln>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What is regular exercise?</a:t>
            </a:r>
          </a:p>
        </p:txBody>
      </p:sp>
      <p:sp>
        <p:nvSpPr>
          <p:cNvPr id="10" name="TextBox 9">
            <a:extLst>
              <a:ext uri="{FF2B5EF4-FFF2-40B4-BE49-F238E27FC236}">
                <a16:creationId xmlns:a16="http://schemas.microsoft.com/office/drawing/2014/main" id="{3FE92D06-BEA7-ED4A-8EBF-72CA667CDDA8}"/>
              </a:ext>
            </a:extLst>
          </p:cNvPr>
          <p:cNvSpPr txBox="1"/>
          <p:nvPr/>
        </p:nvSpPr>
        <p:spPr>
          <a:xfrm>
            <a:off x="429658" y="6268598"/>
            <a:ext cx="330506" cy="307777"/>
          </a:xfrm>
          <a:prstGeom prst="rect">
            <a:avLst/>
          </a:prstGeom>
          <a:noFill/>
          <a:ln>
            <a:noFill/>
          </a:ln>
        </p:spPr>
        <p:txBody>
          <a:bodyPr wrap="square" rtlCol="0">
            <a:spAutoFit/>
          </a:bodyPr>
          <a:lstStyle/>
          <a:p>
            <a:r>
              <a:rPr lang="en-US" sz="1400" b="1" dirty="0">
                <a:solidFill>
                  <a:schemeClr val="accent2"/>
                </a:solidFill>
                <a:latin typeface="Arial" panose="020B0604020202020204" pitchFamily="34" charset="0"/>
                <a:cs typeface="Arial" panose="020B0604020202020204" pitchFamily="34" charset="0"/>
              </a:rPr>
              <a:t>A</a:t>
            </a:r>
          </a:p>
        </p:txBody>
      </p:sp>
      <p:pic>
        <p:nvPicPr>
          <p:cNvPr id="7" name="Picture 2">
            <a:extLst>
              <a:ext uri="{FF2B5EF4-FFF2-40B4-BE49-F238E27FC236}">
                <a16:creationId xmlns:a16="http://schemas.microsoft.com/office/drawing/2014/main" id="{86E23AB1-7A53-4B02-94A9-7E1EDCAE8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1844" y="1138893"/>
            <a:ext cx="7063339" cy="516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7738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59F782-4AED-4173-AAF1-DF7D94652A28}"/>
              </a:ext>
            </a:extLst>
          </p:cNvPr>
          <p:cNvSpPr txBox="1"/>
          <p:nvPr/>
        </p:nvSpPr>
        <p:spPr>
          <a:xfrm>
            <a:off x="1164657" y="3238900"/>
            <a:ext cx="7107844" cy="923330"/>
          </a:xfrm>
          <a:prstGeom prst="rect">
            <a:avLst/>
          </a:prstGeom>
          <a:noFill/>
        </p:spPr>
        <p:txBody>
          <a:bodyPr wrap="square">
            <a:spAutoFit/>
          </a:bodyPr>
          <a:lstStyle/>
          <a:p>
            <a:pPr algn="ctr"/>
            <a:r>
              <a:rPr lang="en-US" sz="5400" dirty="0">
                <a:solidFill>
                  <a:schemeClr val="bg1"/>
                </a:solidFill>
                <a:latin typeface="Arial" panose="020B0604020202020204" pitchFamily="34" charset="0"/>
                <a:cs typeface="Arial" panose="020B0604020202020204" pitchFamily="34" charset="0"/>
              </a:rPr>
              <a:t>Mental health first aid</a:t>
            </a:r>
            <a:endParaRPr lang="en-GB" sz="5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9751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628650" y="491965"/>
            <a:ext cx="7886700" cy="875442"/>
          </a:xfrm>
          <a:ln>
            <a:noFill/>
          </a:ln>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Mental health at work</a:t>
            </a:r>
          </a:p>
        </p:txBody>
      </p:sp>
      <p:sp>
        <p:nvSpPr>
          <p:cNvPr id="10" name="TextBox 9">
            <a:extLst>
              <a:ext uri="{FF2B5EF4-FFF2-40B4-BE49-F238E27FC236}">
                <a16:creationId xmlns:a16="http://schemas.microsoft.com/office/drawing/2014/main" id="{3FE92D06-BEA7-ED4A-8EBF-72CA667CDDA8}"/>
              </a:ext>
            </a:extLst>
          </p:cNvPr>
          <p:cNvSpPr txBox="1"/>
          <p:nvPr/>
        </p:nvSpPr>
        <p:spPr>
          <a:xfrm>
            <a:off x="429658" y="6268598"/>
            <a:ext cx="330506" cy="307777"/>
          </a:xfrm>
          <a:prstGeom prst="rect">
            <a:avLst/>
          </a:prstGeom>
          <a:noFill/>
          <a:ln>
            <a:noFill/>
          </a:ln>
        </p:spPr>
        <p:txBody>
          <a:bodyPr wrap="square" rtlCol="0">
            <a:spAutoFit/>
          </a:bodyPr>
          <a:lstStyle/>
          <a:p>
            <a:r>
              <a:rPr lang="en-US" sz="1400" b="1" dirty="0">
                <a:solidFill>
                  <a:schemeClr val="accent2"/>
                </a:solidFill>
                <a:latin typeface="Arial" panose="020B0604020202020204" pitchFamily="34" charset="0"/>
                <a:cs typeface="Arial" panose="020B0604020202020204" pitchFamily="34" charset="0"/>
              </a:rPr>
              <a:t>A</a:t>
            </a:r>
          </a:p>
        </p:txBody>
      </p:sp>
      <p:sp>
        <p:nvSpPr>
          <p:cNvPr id="4" name="Content Placeholder 3">
            <a:extLst>
              <a:ext uri="{FF2B5EF4-FFF2-40B4-BE49-F238E27FC236}">
                <a16:creationId xmlns:a16="http://schemas.microsoft.com/office/drawing/2014/main" id="{C88B75F1-292B-4C01-939F-CD46B44597F4}"/>
              </a:ext>
            </a:extLst>
          </p:cNvPr>
          <p:cNvSpPr>
            <a:spLocks noGrp="1"/>
          </p:cNvSpPr>
          <p:nvPr>
            <p:ph idx="1"/>
          </p:nvPr>
        </p:nvSpPr>
        <p:spPr>
          <a:xfrm>
            <a:off x="760164" y="1459042"/>
            <a:ext cx="7886700" cy="4809556"/>
          </a:xfrm>
        </p:spPr>
        <p:txBody>
          <a:bodyPr>
            <a:normAutofit fontScale="85000" lnSpcReduction="10000"/>
          </a:bodyPr>
          <a:lstStyle/>
          <a:p>
            <a:pPr marL="285750" indent="-285750">
              <a:buFont typeface="Arial" panose="020B0604020202020204" pitchFamily="34" charset="0"/>
              <a:buChar char="•"/>
            </a:pPr>
            <a:r>
              <a:rPr lang="en-GB" sz="2600" dirty="0">
                <a:latin typeface="Arial" panose="020B0604020202020204" pitchFamily="34" charset="0"/>
                <a:cs typeface="Arial" panose="020B0604020202020204" pitchFamily="34" charset="0"/>
              </a:rPr>
              <a:t>The UK Whelm study (2018) found that midwives report burnout and compassion fatigue. </a:t>
            </a:r>
          </a:p>
          <a:p>
            <a:pPr marL="285750" indent="-285750">
              <a:buFont typeface="Arial" panose="020B0604020202020204" pitchFamily="34" charset="0"/>
              <a:buChar char="•"/>
            </a:pPr>
            <a:r>
              <a:rPr lang="en-GB" sz="2600" dirty="0">
                <a:latin typeface="Arial" panose="020B0604020202020204" pitchFamily="34" charset="0"/>
                <a:cs typeface="Arial" panose="020B0604020202020204" pitchFamily="34" charset="0"/>
              </a:rPr>
              <a:t>Factors associated with high levels of burnout, depression, anxiety and stress. </a:t>
            </a:r>
          </a:p>
          <a:p>
            <a:pPr marL="742950" lvl="1" indent="-285750">
              <a:buFont typeface="Courier New" panose="02070309020205020404" pitchFamily="49" charset="0"/>
              <a:buChar char="o"/>
            </a:pPr>
            <a:r>
              <a:rPr lang="en-GB" sz="2600" dirty="0">
                <a:latin typeface="Arial" panose="020B0604020202020204" pitchFamily="34" charset="0"/>
                <a:cs typeface="Arial" panose="020B0604020202020204" pitchFamily="34" charset="0"/>
              </a:rPr>
              <a:t>Younger midwives (midwives aged 40 and below) </a:t>
            </a:r>
          </a:p>
          <a:p>
            <a:pPr marL="742950" lvl="1" indent="-285750">
              <a:buFont typeface="Courier New" panose="02070309020205020404" pitchFamily="49" charset="0"/>
              <a:buChar char="o"/>
            </a:pPr>
            <a:r>
              <a:rPr lang="en-GB" sz="2600" dirty="0">
                <a:latin typeface="Arial" panose="020B0604020202020204" pitchFamily="34" charset="0"/>
                <a:cs typeface="Arial" panose="020B0604020202020204" pitchFamily="34" charset="0"/>
              </a:rPr>
              <a:t>Midwives with a disability </a:t>
            </a:r>
          </a:p>
          <a:p>
            <a:pPr marL="742950" lvl="1" indent="-285750">
              <a:buFont typeface="Courier New" panose="02070309020205020404" pitchFamily="49" charset="0"/>
              <a:buChar char="o"/>
            </a:pPr>
            <a:r>
              <a:rPr lang="en-GB" sz="2600" dirty="0">
                <a:latin typeface="Arial" panose="020B0604020202020204" pitchFamily="34" charset="0"/>
                <a:cs typeface="Arial" panose="020B0604020202020204" pitchFamily="34" charset="0"/>
              </a:rPr>
              <a:t>Midwives with less than 30 years’ experience</a:t>
            </a:r>
          </a:p>
          <a:p>
            <a:pPr marL="742950" lvl="1" indent="-285750">
              <a:buFont typeface="Courier New" panose="02070309020205020404" pitchFamily="49" charset="0"/>
              <a:buChar char="o"/>
            </a:pPr>
            <a:r>
              <a:rPr lang="en-GB" sz="2600" dirty="0">
                <a:latin typeface="Arial" panose="020B0604020202020204" pitchFamily="34" charset="0"/>
                <a:cs typeface="Arial" panose="020B0604020202020204" pitchFamily="34" charset="0"/>
              </a:rPr>
              <a:t>Clinical midwives, particularly those working rotation in hospital and in integrated hospital/community settings.</a:t>
            </a:r>
          </a:p>
          <a:p>
            <a:pPr marL="285750" indent="-285750">
              <a:buFont typeface="Courier New" panose="02070309020205020404" pitchFamily="49" charset="0"/>
              <a:buChar char="o"/>
            </a:pPr>
            <a:r>
              <a:rPr lang="en-GB" sz="2600" dirty="0">
                <a:latin typeface="Arial" panose="020B0604020202020204" pitchFamily="34" charset="0"/>
                <a:cs typeface="Arial" panose="020B0604020202020204" pitchFamily="34" charset="0"/>
              </a:rPr>
              <a:t>Perceptions of low levels of resource adequacy was the strongest predictor of work related burnout</a:t>
            </a:r>
          </a:p>
          <a:p>
            <a:pPr marL="285750" indent="-285750">
              <a:buFont typeface="Arial" panose="020B0604020202020204" pitchFamily="34" charset="0"/>
              <a:buChar char="•"/>
            </a:pPr>
            <a:r>
              <a:rPr lang="en-GB" sz="2600" dirty="0">
                <a:latin typeface="Arial" panose="020B0604020202020204" pitchFamily="34" charset="0"/>
                <a:cs typeface="Arial" panose="020B0604020202020204" pitchFamily="34" charset="0"/>
              </a:rPr>
              <a:t>Perceived low levels of management support, professional recognition and opportunities for development also contributed to burnout, depression, anxiety and stress.</a:t>
            </a:r>
          </a:p>
          <a:p>
            <a:pPr marL="285750" indent="-285750">
              <a:buFont typeface="Arial" panose="020B0604020202020204" pitchFamily="34" charset="0"/>
              <a:buChar char="•"/>
            </a:pPr>
            <a:endParaRPr lang="en-GB" sz="26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325618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628650" y="491965"/>
            <a:ext cx="7886700" cy="875442"/>
          </a:xfrm>
          <a:ln>
            <a:noFill/>
          </a:ln>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Meditation</a:t>
            </a:r>
          </a:p>
        </p:txBody>
      </p:sp>
      <p:sp>
        <p:nvSpPr>
          <p:cNvPr id="10" name="TextBox 9">
            <a:extLst>
              <a:ext uri="{FF2B5EF4-FFF2-40B4-BE49-F238E27FC236}">
                <a16:creationId xmlns:a16="http://schemas.microsoft.com/office/drawing/2014/main" id="{3FE92D06-BEA7-ED4A-8EBF-72CA667CDDA8}"/>
              </a:ext>
            </a:extLst>
          </p:cNvPr>
          <p:cNvSpPr txBox="1"/>
          <p:nvPr/>
        </p:nvSpPr>
        <p:spPr>
          <a:xfrm>
            <a:off x="429658" y="6268598"/>
            <a:ext cx="330506" cy="307777"/>
          </a:xfrm>
          <a:prstGeom prst="rect">
            <a:avLst/>
          </a:prstGeom>
          <a:noFill/>
          <a:ln>
            <a:noFill/>
          </a:ln>
        </p:spPr>
        <p:txBody>
          <a:bodyPr wrap="square" rtlCol="0">
            <a:spAutoFit/>
          </a:bodyPr>
          <a:lstStyle/>
          <a:p>
            <a:r>
              <a:rPr lang="en-US" sz="1400" b="1" dirty="0">
                <a:solidFill>
                  <a:schemeClr val="accent2"/>
                </a:solidFill>
                <a:latin typeface="Arial" panose="020B0604020202020204" pitchFamily="34" charset="0"/>
                <a:cs typeface="Arial" panose="020B0604020202020204" pitchFamily="34" charset="0"/>
              </a:rPr>
              <a:t>A</a:t>
            </a:r>
          </a:p>
        </p:txBody>
      </p:sp>
      <p:sp>
        <p:nvSpPr>
          <p:cNvPr id="4" name="Content Placeholder 3">
            <a:extLst>
              <a:ext uri="{FF2B5EF4-FFF2-40B4-BE49-F238E27FC236}">
                <a16:creationId xmlns:a16="http://schemas.microsoft.com/office/drawing/2014/main" id="{2499BC08-8515-40E2-A273-D51CC648DC15}"/>
              </a:ext>
            </a:extLst>
          </p:cNvPr>
          <p:cNvSpPr>
            <a:spLocks noGrp="1"/>
          </p:cNvSpPr>
          <p:nvPr>
            <p:ph idx="1"/>
          </p:nvPr>
        </p:nvSpPr>
        <p:spPr>
          <a:xfrm>
            <a:off x="1281664" y="1779039"/>
            <a:ext cx="6890184" cy="2038963"/>
          </a:xfrm>
        </p:spPr>
        <p:txBody>
          <a:bodyPr>
            <a:normAutofit/>
          </a:bodyPr>
          <a:lstStyle/>
          <a:p>
            <a:pPr marL="0" indent="0" algn="ctr">
              <a:buNone/>
            </a:pPr>
            <a:r>
              <a:rPr lang="en-US" b="0" i="0" dirty="0">
                <a:solidFill>
                  <a:srgbClr val="0F1419"/>
                </a:solidFill>
                <a:effectLst/>
                <a:latin typeface="Arial" panose="020B0604020202020204" pitchFamily="34" charset="0"/>
                <a:cs typeface="Arial" panose="020B0604020202020204" pitchFamily="34" charset="0"/>
              </a:rPr>
              <a:t>“If you are depressed, you live in the past. If you are anxious, you live in the future. But if you are at peace, you live in the present.” ~ Lao Tzu</a:t>
            </a:r>
            <a:endParaRPr lang="en-GB" dirty="0">
              <a:latin typeface="Arial" panose="020B0604020202020204" pitchFamily="34" charset="0"/>
              <a:cs typeface="Arial" panose="020B0604020202020204" pitchFamily="34" charset="0"/>
            </a:endParaRPr>
          </a:p>
        </p:txBody>
      </p:sp>
      <p:pic>
        <p:nvPicPr>
          <p:cNvPr id="8" name="Picture 7" descr="A silhouette of a person and a child in front of a sunset&#10;&#10;Description automatically generated with low confidence">
            <a:extLst>
              <a:ext uri="{FF2B5EF4-FFF2-40B4-BE49-F238E27FC236}">
                <a16:creationId xmlns:a16="http://schemas.microsoft.com/office/drawing/2014/main" id="{B847750F-3A5E-443C-A10D-B2F1C7C591C8}"/>
              </a:ext>
            </a:extLst>
          </p:cNvPr>
          <p:cNvPicPr>
            <a:picLocks noChangeAspect="1"/>
          </p:cNvPicPr>
          <p:nvPr/>
        </p:nvPicPr>
        <p:blipFill rotWithShape="1">
          <a:blip r:embed="rId3"/>
          <a:srcRect l="26355"/>
          <a:stretch/>
        </p:blipFill>
        <p:spPr>
          <a:xfrm>
            <a:off x="3355648" y="3886728"/>
            <a:ext cx="2877952" cy="2266367"/>
          </a:xfrm>
          <a:prstGeom prst="rect">
            <a:avLst/>
          </a:prstGeom>
        </p:spPr>
      </p:pic>
      <p:pic>
        <p:nvPicPr>
          <p:cNvPr id="11" name="Picture 10" descr="Shape&#10;&#10;Description automatically generated">
            <a:extLst>
              <a:ext uri="{FF2B5EF4-FFF2-40B4-BE49-F238E27FC236}">
                <a16:creationId xmlns:a16="http://schemas.microsoft.com/office/drawing/2014/main" id="{51F5A153-9333-40B4-BD5D-1301471543B7}"/>
              </a:ext>
            </a:extLst>
          </p:cNvPr>
          <p:cNvPicPr>
            <a:picLocks noChangeAspect="1"/>
          </p:cNvPicPr>
          <p:nvPr/>
        </p:nvPicPr>
        <p:blipFill>
          <a:blip r:embed="rId4"/>
          <a:stretch>
            <a:fillRect/>
          </a:stretch>
        </p:blipFill>
        <p:spPr>
          <a:xfrm>
            <a:off x="3065060" y="3669907"/>
            <a:ext cx="909542" cy="2598691"/>
          </a:xfrm>
          <a:prstGeom prst="rect">
            <a:avLst/>
          </a:prstGeom>
        </p:spPr>
      </p:pic>
      <p:pic>
        <p:nvPicPr>
          <p:cNvPr id="12" name="Picture 11" descr="Shape, background pattern&#10;&#10;Description automatically generated with medium confidence">
            <a:extLst>
              <a:ext uri="{FF2B5EF4-FFF2-40B4-BE49-F238E27FC236}">
                <a16:creationId xmlns:a16="http://schemas.microsoft.com/office/drawing/2014/main" id="{EA8898A5-4C8B-438C-B7F2-94B2B4F52021}"/>
              </a:ext>
            </a:extLst>
          </p:cNvPr>
          <p:cNvPicPr>
            <a:picLocks noChangeAspect="1"/>
          </p:cNvPicPr>
          <p:nvPr/>
        </p:nvPicPr>
        <p:blipFill>
          <a:blip r:embed="rId5"/>
          <a:stretch>
            <a:fillRect/>
          </a:stretch>
        </p:blipFill>
        <p:spPr>
          <a:xfrm>
            <a:off x="5618354" y="3669907"/>
            <a:ext cx="909742" cy="2599263"/>
          </a:xfrm>
          <a:prstGeom prst="rect">
            <a:avLst/>
          </a:prstGeom>
        </p:spPr>
      </p:pic>
    </p:spTree>
    <p:extLst>
      <p:ext uri="{BB962C8B-B14F-4D97-AF65-F5344CB8AC3E}">
        <p14:creationId xmlns:p14="http://schemas.microsoft.com/office/powerpoint/2010/main" val="28053192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1193532" y="491965"/>
            <a:ext cx="7321817" cy="875442"/>
          </a:xfrm>
          <a:ln>
            <a:noFill/>
          </a:ln>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Why meditate</a:t>
            </a:r>
          </a:p>
        </p:txBody>
      </p:sp>
      <p:sp>
        <p:nvSpPr>
          <p:cNvPr id="10" name="TextBox 9">
            <a:extLst>
              <a:ext uri="{FF2B5EF4-FFF2-40B4-BE49-F238E27FC236}">
                <a16:creationId xmlns:a16="http://schemas.microsoft.com/office/drawing/2014/main" id="{3FE92D06-BEA7-ED4A-8EBF-72CA667CDDA8}"/>
              </a:ext>
            </a:extLst>
          </p:cNvPr>
          <p:cNvSpPr txBox="1"/>
          <p:nvPr/>
        </p:nvSpPr>
        <p:spPr>
          <a:xfrm>
            <a:off x="429658" y="6268598"/>
            <a:ext cx="330506" cy="307777"/>
          </a:xfrm>
          <a:prstGeom prst="rect">
            <a:avLst/>
          </a:prstGeom>
          <a:noFill/>
          <a:ln>
            <a:noFill/>
          </a:ln>
        </p:spPr>
        <p:txBody>
          <a:bodyPr wrap="square" rtlCol="0">
            <a:spAutoFit/>
          </a:bodyPr>
          <a:lstStyle/>
          <a:p>
            <a:r>
              <a:rPr lang="en-US" sz="1400" b="1" dirty="0">
                <a:solidFill>
                  <a:schemeClr val="accent2"/>
                </a:solidFill>
                <a:latin typeface="Arial" panose="020B0604020202020204" pitchFamily="34" charset="0"/>
                <a:cs typeface="Arial" panose="020B0604020202020204" pitchFamily="34" charset="0"/>
              </a:rPr>
              <a:t>A</a:t>
            </a:r>
          </a:p>
        </p:txBody>
      </p:sp>
      <p:sp>
        <p:nvSpPr>
          <p:cNvPr id="4" name="Content Placeholder 3">
            <a:extLst>
              <a:ext uri="{FF2B5EF4-FFF2-40B4-BE49-F238E27FC236}">
                <a16:creationId xmlns:a16="http://schemas.microsoft.com/office/drawing/2014/main" id="{869FBD32-EA1A-435E-818E-6F9CBAF5AA84}"/>
              </a:ext>
            </a:extLst>
          </p:cNvPr>
          <p:cNvSpPr>
            <a:spLocks noGrp="1"/>
          </p:cNvSpPr>
          <p:nvPr>
            <p:ph idx="1"/>
          </p:nvPr>
        </p:nvSpPr>
        <p:spPr>
          <a:xfrm>
            <a:off x="1193532" y="1655545"/>
            <a:ext cx="7141944" cy="4398745"/>
          </a:xfrm>
        </p:spPr>
        <p:txBody>
          <a:bodyPr>
            <a:normAutofit/>
          </a:bodyPr>
          <a:lstStyle/>
          <a:p>
            <a:pPr algn="l">
              <a:buFont typeface="Arial" panose="020B0604020202020204" pitchFamily="34" charset="0"/>
              <a:buChar char="•"/>
            </a:pPr>
            <a:r>
              <a:rPr lang="en-US" sz="2400" b="0" i="0" dirty="0">
                <a:solidFill>
                  <a:srgbClr val="202124"/>
                </a:solidFill>
                <a:effectLst/>
                <a:latin typeface="arial" panose="020B0604020202020204" pitchFamily="34" charset="0"/>
              </a:rPr>
              <a:t>Gaining a new perspective on stressful situations.</a:t>
            </a:r>
          </a:p>
          <a:p>
            <a:pPr algn="l">
              <a:buFont typeface="Arial" panose="020B0604020202020204" pitchFamily="34" charset="0"/>
              <a:buChar char="•"/>
            </a:pPr>
            <a:r>
              <a:rPr lang="en-US" sz="2400" b="0" i="0" dirty="0">
                <a:solidFill>
                  <a:srgbClr val="202124"/>
                </a:solidFill>
                <a:effectLst/>
                <a:latin typeface="arial" panose="020B0604020202020204" pitchFamily="34" charset="0"/>
              </a:rPr>
              <a:t>Building skills to manage your stress.</a:t>
            </a:r>
          </a:p>
          <a:p>
            <a:pPr algn="l">
              <a:buFont typeface="Arial" panose="020B0604020202020204" pitchFamily="34" charset="0"/>
              <a:buChar char="•"/>
            </a:pPr>
            <a:r>
              <a:rPr lang="en-US" sz="2400" b="0" i="0" dirty="0">
                <a:solidFill>
                  <a:srgbClr val="202124"/>
                </a:solidFill>
                <a:effectLst/>
                <a:latin typeface="arial" panose="020B0604020202020204" pitchFamily="34" charset="0"/>
              </a:rPr>
              <a:t>Increasing self-awareness.</a:t>
            </a:r>
          </a:p>
          <a:p>
            <a:pPr algn="l">
              <a:buFont typeface="Arial" panose="020B0604020202020204" pitchFamily="34" charset="0"/>
              <a:buChar char="•"/>
            </a:pPr>
            <a:r>
              <a:rPr lang="en-US" sz="2400" b="0" i="0" dirty="0">
                <a:solidFill>
                  <a:srgbClr val="202124"/>
                </a:solidFill>
                <a:effectLst/>
                <a:latin typeface="arial" panose="020B0604020202020204" pitchFamily="34" charset="0"/>
              </a:rPr>
              <a:t>Focusing on the present.</a:t>
            </a:r>
          </a:p>
          <a:p>
            <a:pPr algn="l">
              <a:buFont typeface="Arial" panose="020B0604020202020204" pitchFamily="34" charset="0"/>
              <a:buChar char="•"/>
            </a:pPr>
            <a:r>
              <a:rPr lang="en-US" sz="2400" b="0" i="0" dirty="0">
                <a:solidFill>
                  <a:srgbClr val="202124"/>
                </a:solidFill>
                <a:effectLst/>
                <a:latin typeface="arial" panose="020B0604020202020204" pitchFamily="34" charset="0"/>
              </a:rPr>
              <a:t>Reducing negative emotions.</a:t>
            </a:r>
          </a:p>
          <a:p>
            <a:pPr algn="l">
              <a:buFont typeface="Arial" panose="020B0604020202020204" pitchFamily="34" charset="0"/>
              <a:buChar char="•"/>
            </a:pPr>
            <a:r>
              <a:rPr lang="en-US" sz="2400" b="0" i="0" dirty="0">
                <a:solidFill>
                  <a:srgbClr val="202124"/>
                </a:solidFill>
                <a:effectLst/>
                <a:latin typeface="arial" panose="020B0604020202020204" pitchFamily="34" charset="0"/>
              </a:rPr>
              <a:t>Increasing imagination and creativity.</a:t>
            </a:r>
          </a:p>
          <a:p>
            <a:pPr algn="l">
              <a:buFont typeface="Arial" panose="020B0604020202020204" pitchFamily="34" charset="0"/>
              <a:buChar char="•"/>
            </a:pPr>
            <a:r>
              <a:rPr lang="en-US" sz="2400" b="0" i="0" dirty="0">
                <a:solidFill>
                  <a:srgbClr val="202124"/>
                </a:solidFill>
                <a:effectLst/>
                <a:latin typeface="arial" panose="020B0604020202020204" pitchFamily="34" charset="0"/>
              </a:rPr>
              <a:t>Increasing patience and tolerance.</a:t>
            </a:r>
          </a:p>
          <a:p>
            <a:pPr algn="l">
              <a:buFont typeface="Arial" panose="020B0604020202020204" pitchFamily="34" charset="0"/>
              <a:buChar char="•"/>
            </a:pPr>
            <a:r>
              <a:rPr lang="en-US" sz="2400" dirty="0">
                <a:solidFill>
                  <a:srgbClr val="202124"/>
                </a:solidFill>
                <a:latin typeface="arial" panose="020B0604020202020204" pitchFamily="34" charset="0"/>
              </a:rPr>
              <a:t>Improves sleep</a:t>
            </a:r>
          </a:p>
          <a:p>
            <a:pPr algn="l">
              <a:buFont typeface="Arial" panose="020B0604020202020204" pitchFamily="34" charset="0"/>
              <a:buChar char="•"/>
            </a:pPr>
            <a:r>
              <a:rPr lang="en-US" sz="2400" b="0" i="0" dirty="0">
                <a:solidFill>
                  <a:srgbClr val="202124"/>
                </a:solidFill>
                <a:effectLst/>
                <a:latin typeface="arial" panose="020B0604020202020204" pitchFamily="34" charset="0"/>
              </a:rPr>
              <a:t>Lengthens attention span</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033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628650" y="491965"/>
            <a:ext cx="7886700" cy="875442"/>
          </a:xfrm>
          <a:ln>
            <a:noFill/>
          </a:ln>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Meditation at work</a:t>
            </a:r>
          </a:p>
        </p:txBody>
      </p:sp>
      <p:sp>
        <p:nvSpPr>
          <p:cNvPr id="10" name="TextBox 9">
            <a:extLst>
              <a:ext uri="{FF2B5EF4-FFF2-40B4-BE49-F238E27FC236}">
                <a16:creationId xmlns:a16="http://schemas.microsoft.com/office/drawing/2014/main" id="{3FE92D06-BEA7-ED4A-8EBF-72CA667CDDA8}"/>
              </a:ext>
            </a:extLst>
          </p:cNvPr>
          <p:cNvSpPr txBox="1"/>
          <p:nvPr/>
        </p:nvSpPr>
        <p:spPr>
          <a:xfrm>
            <a:off x="429658" y="6268598"/>
            <a:ext cx="330506" cy="307777"/>
          </a:xfrm>
          <a:prstGeom prst="rect">
            <a:avLst/>
          </a:prstGeom>
          <a:noFill/>
          <a:ln>
            <a:noFill/>
          </a:ln>
        </p:spPr>
        <p:txBody>
          <a:bodyPr wrap="square" rtlCol="0">
            <a:spAutoFit/>
          </a:bodyPr>
          <a:lstStyle/>
          <a:p>
            <a:r>
              <a:rPr lang="en-US" sz="1400" b="1" dirty="0">
                <a:solidFill>
                  <a:schemeClr val="accent2"/>
                </a:solidFill>
                <a:latin typeface="Arial" panose="020B0604020202020204" pitchFamily="34" charset="0"/>
                <a:cs typeface="Arial" panose="020B0604020202020204" pitchFamily="34" charset="0"/>
              </a:rPr>
              <a:t>A</a:t>
            </a:r>
          </a:p>
        </p:txBody>
      </p:sp>
      <p:sp>
        <p:nvSpPr>
          <p:cNvPr id="4" name="Content Placeholder 3">
            <a:extLst>
              <a:ext uri="{FF2B5EF4-FFF2-40B4-BE49-F238E27FC236}">
                <a16:creationId xmlns:a16="http://schemas.microsoft.com/office/drawing/2014/main" id="{869FBD32-EA1A-435E-818E-6F9CBAF5AA84}"/>
              </a:ext>
            </a:extLst>
          </p:cNvPr>
          <p:cNvSpPr>
            <a:spLocks noGrp="1"/>
          </p:cNvSpPr>
          <p:nvPr>
            <p:ph idx="1"/>
          </p:nvPr>
        </p:nvSpPr>
        <p:spPr>
          <a:xfrm>
            <a:off x="779531" y="1367407"/>
            <a:ext cx="7584938" cy="2766424"/>
          </a:xfrm>
        </p:spPr>
        <p:txBody>
          <a:bodyPr>
            <a:noAutofit/>
          </a:bodyPr>
          <a:lstStyle/>
          <a:p>
            <a:pPr>
              <a:lnSpc>
                <a:spcPct val="100000"/>
              </a:lnSpc>
              <a:spcBef>
                <a:spcPts val="0"/>
              </a:spcBef>
              <a:defRPr/>
            </a:pPr>
            <a:r>
              <a:rPr lang="en-US" sz="2000" dirty="0">
                <a:latin typeface="Arial" panose="020B0604020202020204" pitchFamily="34" charset="0"/>
                <a:cs typeface="Arial" panose="020B0604020202020204" pitchFamily="34" charset="0"/>
              </a:rPr>
              <a:t>Try breathing exercises either alone or as a group at the start of a shift</a:t>
            </a:r>
          </a:p>
          <a:p>
            <a:pPr>
              <a:lnSpc>
                <a:spcPct val="100000"/>
              </a:lnSpc>
              <a:spcBef>
                <a:spcPts val="0"/>
              </a:spcBef>
              <a:defRPr/>
            </a:pPr>
            <a:endParaRPr lang="en-US" sz="2000" dirty="0">
              <a:latin typeface="Arial" panose="020B0604020202020204" pitchFamily="34" charset="0"/>
              <a:cs typeface="Arial" panose="020B0604020202020204" pitchFamily="34" charset="0"/>
            </a:endParaRPr>
          </a:p>
          <a:p>
            <a:pPr>
              <a:lnSpc>
                <a:spcPct val="100000"/>
              </a:lnSpc>
              <a:spcBef>
                <a:spcPts val="0"/>
              </a:spcBef>
              <a:defRPr/>
            </a:pPr>
            <a:r>
              <a:rPr lang="en-US" sz="2000" dirty="0">
                <a:latin typeface="Arial" panose="020B0604020202020204" pitchFamily="34" charset="0"/>
                <a:cs typeface="Arial" panose="020B0604020202020204" pitchFamily="34" charset="0"/>
              </a:rPr>
              <a:t>Gratitude Jar is a simple way of allowing your colleagues to feel appreciated.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Arial" panose="020B0604020202020204" pitchFamily="34" charset="0"/>
              <a:cs typeface="Arial" panose="020B0604020202020204" pitchFamily="34" charset="0"/>
            </a:endParaRPr>
          </a:p>
          <a:p>
            <a:pPr marL="0" indent="0">
              <a:buNone/>
            </a:pPr>
            <a:r>
              <a:rPr lang="en-GB" sz="2000" b="1" dirty="0">
                <a:latin typeface="Arial" panose="020B0604020202020204" pitchFamily="34" charset="0"/>
                <a:cs typeface="Arial" panose="020B0604020202020204" pitchFamily="34" charset="0"/>
              </a:rPr>
              <a:t>Remember to just breathe</a:t>
            </a:r>
          </a:p>
          <a:p>
            <a:r>
              <a:rPr lang="en-GB" sz="2000" dirty="0">
                <a:latin typeface="Arial" panose="020B0604020202020204" pitchFamily="34" charset="0"/>
                <a:cs typeface="Arial" panose="020B0604020202020204" pitchFamily="34" charset="0"/>
              </a:rPr>
              <a:t>You are enough</a:t>
            </a:r>
          </a:p>
          <a:p>
            <a:r>
              <a:rPr lang="en-GB" sz="2000" dirty="0">
                <a:latin typeface="Arial" panose="020B0604020202020204" pitchFamily="34" charset="0"/>
                <a:cs typeface="Arial" panose="020B0604020202020204" pitchFamily="34" charset="0"/>
              </a:rPr>
              <a:t>You can only ever do your best</a:t>
            </a:r>
          </a:p>
          <a:p>
            <a:r>
              <a:rPr lang="en-GB" sz="2000" dirty="0">
                <a:latin typeface="Arial" panose="020B0604020202020204" pitchFamily="34" charset="0"/>
                <a:cs typeface="Arial" panose="020B0604020202020204" pitchFamily="34" charset="0"/>
              </a:rPr>
              <a:t>You are beautiful</a:t>
            </a:r>
          </a:p>
          <a:p>
            <a:r>
              <a:rPr lang="en-GB" sz="2000" dirty="0">
                <a:latin typeface="Arial" panose="020B0604020202020204" pitchFamily="34" charset="0"/>
                <a:cs typeface="Arial" panose="020B0604020202020204" pitchFamily="34" charset="0"/>
              </a:rPr>
              <a:t>Thank you for being here</a:t>
            </a:r>
          </a:p>
          <a:p>
            <a:r>
              <a:rPr lang="en-GB" sz="2000" dirty="0">
                <a:latin typeface="Arial" panose="020B0604020202020204" pitchFamily="34" charset="0"/>
                <a:cs typeface="Arial" panose="020B0604020202020204" pitchFamily="34" charset="0"/>
              </a:rPr>
              <a:t>We all appreciate you</a:t>
            </a:r>
          </a:p>
          <a:p>
            <a:r>
              <a:rPr lang="en-GB" sz="2000" dirty="0">
                <a:latin typeface="Arial" panose="020B0604020202020204" pitchFamily="34" charset="0"/>
                <a:cs typeface="Arial" panose="020B0604020202020204" pitchFamily="34" charset="0"/>
              </a:rPr>
              <a:t>Smile, it lights up your eyes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5798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594911" y="240653"/>
            <a:ext cx="7886700" cy="875442"/>
          </a:xfrm>
          <a:ln>
            <a:noFill/>
          </a:ln>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Breathing technique activity</a:t>
            </a:r>
          </a:p>
        </p:txBody>
      </p:sp>
      <p:sp>
        <p:nvSpPr>
          <p:cNvPr id="10" name="TextBox 9">
            <a:extLst>
              <a:ext uri="{FF2B5EF4-FFF2-40B4-BE49-F238E27FC236}">
                <a16:creationId xmlns:a16="http://schemas.microsoft.com/office/drawing/2014/main" id="{3FE92D06-BEA7-ED4A-8EBF-72CA667CDDA8}"/>
              </a:ext>
            </a:extLst>
          </p:cNvPr>
          <p:cNvSpPr txBox="1"/>
          <p:nvPr/>
        </p:nvSpPr>
        <p:spPr>
          <a:xfrm>
            <a:off x="429658" y="6268598"/>
            <a:ext cx="330506" cy="307777"/>
          </a:xfrm>
          <a:prstGeom prst="rect">
            <a:avLst/>
          </a:prstGeom>
          <a:noFill/>
          <a:ln>
            <a:noFill/>
          </a:ln>
        </p:spPr>
        <p:txBody>
          <a:bodyPr wrap="square" rtlCol="0">
            <a:spAutoFit/>
          </a:bodyPr>
          <a:lstStyle/>
          <a:p>
            <a:r>
              <a:rPr lang="en-US" sz="1400" b="1" dirty="0">
                <a:solidFill>
                  <a:schemeClr val="accent2"/>
                </a:solidFill>
                <a:latin typeface="Arial" panose="020B0604020202020204" pitchFamily="34" charset="0"/>
                <a:cs typeface="Arial" panose="020B0604020202020204" pitchFamily="34" charset="0"/>
              </a:rPr>
              <a:t>A</a:t>
            </a:r>
          </a:p>
        </p:txBody>
      </p:sp>
      <p:sp>
        <p:nvSpPr>
          <p:cNvPr id="9" name="object 2">
            <a:extLst>
              <a:ext uri="{FF2B5EF4-FFF2-40B4-BE49-F238E27FC236}">
                <a16:creationId xmlns:a16="http://schemas.microsoft.com/office/drawing/2014/main" id="{0A77BB1C-29AC-4DFF-AF93-0260545745A4}"/>
              </a:ext>
            </a:extLst>
          </p:cNvPr>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6"/>
              </a:rPr>
              <a:t>www.rcm.org.uk</a:t>
            </a:r>
            <a:endParaRPr sz="650">
              <a:latin typeface="Calibri"/>
              <a:cs typeface="Calibri"/>
            </a:endParaRPr>
          </a:p>
        </p:txBody>
      </p:sp>
      <p:sp>
        <p:nvSpPr>
          <p:cNvPr id="13" name="TextBox 12">
            <a:extLst>
              <a:ext uri="{FF2B5EF4-FFF2-40B4-BE49-F238E27FC236}">
                <a16:creationId xmlns:a16="http://schemas.microsoft.com/office/drawing/2014/main" id="{D59C8CCD-3E1B-47C3-876B-F784A1071E55}"/>
              </a:ext>
            </a:extLst>
          </p:cNvPr>
          <p:cNvSpPr txBox="1"/>
          <p:nvPr/>
        </p:nvSpPr>
        <p:spPr>
          <a:xfrm>
            <a:off x="662389" y="1225689"/>
            <a:ext cx="7924799" cy="563231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If you choose not to take part please be very still over the next few minutes so your colleagues can get the most out of this that they can.</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How do you feel now, do you feel more relaxed than you did? Do you feel a sense of calm or peace?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This simple breathing technique called counting breath can really help feelings of feeling anxiousness, overwhelmed or stress.  By encouraging you to focus on counting the breaths it is designed to allow your mind to rest so that once your awareness is back in the room your thought patterns can be more clear and your focus will have returned.</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Other thoughts may enter your mind while you do this (this is very normal) but the trick is to not follow them and to allow it to drift away.  You will get better at this with practice!</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pic>
        <p:nvPicPr>
          <p:cNvPr id="14" name="Counting Breath">
            <a:hlinkClick r:id="" action="ppaction://media"/>
            <a:extLst>
              <a:ext uri="{FF2B5EF4-FFF2-40B4-BE49-F238E27FC236}">
                <a16:creationId xmlns:a16="http://schemas.microsoft.com/office/drawing/2014/main" id="{BA1A4941-BC67-4B2E-A86D-B585564E72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76582" y="2184400"/>
            <a:ext cx="406400" cy="406400"/>
          </a:xfrm>
          <a:prstGeom prst="rect">
            <a:avLst/>
          </a:prstGeom>
        </p:spPr>
      </p:pic>
      <p:sp>
        <p:nvSpPr>
          <p:cNvPr id="15" name="TextBox 14">
            <a:extLst>
              <a:ext uri="{FF2B5EF4-FFF2-40B4-BE49-F238E27FC236}">
                <a16:creationId xmlns:a16="http://schemas.microsoft.com/office/drawing/2014/main" id="{0139FF1C-4DC3-423B-8D70-8819043B853D}"/>
              </a:ext>
            </a:extLst>
          </p:cNvPr>
          <p:cNvSpPr txBox="1"/>
          <p:nvPr/>
        </p:nvSpPr>
        <p:spPr>
          <a:xfrm>
            <a:off x="2935705" y="2172454"/>
            <a:ext cx="4121704"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counting breath meditation (4mins)</a:t>
            </a:r>
          </a:p>
        </p:txBody>
      </p:sp>
    </p:spTree>
    <p:extLst>
      <p:ext uri="{BB962C8B-B14F-4D97-AF65-F5344CB8AC3E}">
        <p14:creationId xmlns:p14="http://schemas.microsoft.com/office/powerpoint/2010/main" val="160429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22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Several hands raised and ready to answer a question">
            <a:extLst>
              <a:ext uri="{FF2B5EF4-FFF2-40B4-BE49-F238E27FC236}">
                <a16:creationId xmlns:a16="http://schemas.microsoft.com/office/drawing/2014/main" id="{65AE2F4E-5189-4397-A03E-FC183680F1A7}"/>
              </a:ext>
            </a:extLst>
          </p:cNvPr>
          <p:cNvPicPr>
            <a:picLocks noChangeAspect="1"/>
          </p:cNvPicPr>
          <p:nvPr/>
        </p:nvPicPr>
        <p:blipFill>
          <a:blip r:embed="rId4"/>
          <a:stretch>
            <a:fillRect/>
          </a:stretch>
        </p:blipFill>
        <p:spPr>
          <a:xfrm>
            <a:off x="5249946" y="2245264"/>
            <a:ext cx="3087149" cy="2060612"/>
          </a:xfrm>
          <a:prstGeom prst="rect">
            <a:avLst/>
          </a:prstGeom>
        </p:spPr>
      </p:pic>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ln>
            <a:noFill/>
          </a:ln>
        </p:spPr>
        <p:txBody>
          <a:bodyPr>
            <a:normAutofit/>
          </a:bodyPr>
          <a:lstStyle/>
          <a:p>
            <a:r>
              <a:rPr lang="en-US" sz="4000" b="1" dirty="0">
                <a:solidFill>
                  <a:schemeClr val="accent5"/>
                </a:solidFill>
                <a:latin typeface="Arial" panose="020B0604020202020204" pitchFamily="34" charset="0"/>
                <a:cs typeface="Arial" panose="020B0604020202020204" pitchFamily="34" charset="0"/>
              </a:rPr>
              <a:t>Aims of the workshop</a:t>
            </a:r>
          </a:p>
        </p:txBody>
      </p:sp>
      <p:sp>
        <p:nvSpPr>
          <p:cNvPr id="4" name="TextBox 3">
            <a:extLst>
              <a:ext uri="{FF2B5EF4-FFF2-40B4-BE49-F238E27FC236}">
                <a16:creationId xmlns:a16="http://schemas.microsoft.com/office/drawing/2014/main" id="{2D479C71-D022-0E47-9F51-BA15274C48FF}"/>
              </a:ext>
            </a:extLst>
          </p:cNvPr>
          <p:cNvSpPr txBox="1"/>
          <p:nvPr/>
        </p:nvSpPr>
        <p:spPr>
          <a:xfrm>
            <a:off x="429658" y="6268598"/>
            <a:ext cx="330506" cy="307777"/>
          </a:xfrm>
          <a:prstGeom prst="rect">
            <a:avLst/>
          </a:prstGeom>
          <a:noFill/>
          <a:ln>
            <a:noFill/>
          </a:ln>
        </p:spPr>
        <p:txBody>
          <a:bodyPr wrap="square" rtlCol="0">
            <a:spAutoFit/>
          </a:bodyPr>
          <a:lstStyle/>
          <a:p>
            <a:r>
              <a:rPr lang="en-US" sz="1400" b="1" dirty="0">
                <a:solidFill>
                  <a:schemeClr val="accent2"/>
                </a:solidFill>
                <a:latin typeface="Arial" panose="020B0604020202020204" pitchFamily="34" charset="0"/>
                <a:cs typeface="Arial" panose="020B0604020202020204" pitchFamily="34" charset="0"/>
              </a:rPr>
              <a:t>A</a:t>
            </a:r>
          </a:p>
        </p:txBody>
      </p:sp>
      <p:pic>
        <p:nvPicPr>
          <p:cNvPr id="6" name="Picture 5" descr="Shape&#10;&#10;Description automatically generated">
            <a:extLst>
              <a:ext uri="{FF2B5EF4-FFF2-40B4-BE49-F238E27FC236}">
                <a16:creationId xmlns:a16="http://schemas.microsoft.com/office/drawing/2014/main" id="{967D2A29-F731-AF45-A999-A44BF551B3B0}"/>
              </a:ext>
            </a:extLst>
          </p:cNvPr>
          <p:cNvPicPr>
            <a:picLocks noChangeAspect="1"/>
          </p:cNvPicPr>
          <p:nvPr/>
        </p:nvPicPr>
        <p:blipFill>
          <a:blip r:embed="rId5"/>
          <a:stretch>
            <a:fillRect/>
          </a:stretch>
        </p:blipFill>
        <p:spPr>
          <a:xfrm>
            <a:off x="5035753" y="1853305"/>
            <a:ext cx="995586" cy="2844530"/>
          </a:xfrm>
          <a:prstGeom prst="rect">
            <a:avLst/>
          </a:prstGeom>
        </p:spPr>
      </p:pic>
      <p:pic>
        <p:nvPicPr>
          <p:cNvPr id="8" name="Picture 7" descr="Shape, background pattern&#10;&#10;Description automatically generated with medium confidence">
            <a:extLst>
              <a:ext uri="{FF2B5EF4-FFF2-40B4-BE49-F238E27FC236}">
                <a16:creationId xmlns:a16="http://schemas.microsoft.com/office/drawing/2014/main" id="{38DFA5E3-2591-FE4B-B488-39D563997F05}"/>
              </a:ext>
            </a:extLst>
          </p:cNvPr>
          <p:cNvPicPr>
            <a:picLocks noChangeAspect="1"/>
          </p:cNvPicPr>
          <p:nvPr/>
        </p:nvPicPr>
        <p:blipFill>
          <a:blip r:embed="rId6"/>
          <a:stretch>
            <a:fillRect/>
          </a:stretch>
        </p:blipFill>
        <p:spPr>
          <a:xfrm>
            <a:off x="7555702" y="1853835"/>
            <a:ext cx="995400" cy="2844000"/>
          </a:xfrm>
          <a:prstGeom prst="rect">
            <a:avLst/>
          </a:prstGeom>
        </p:spPr>
      </p:pic>
      <p:sp>
        <p:nvSpPr>
          <p:cNvPr id="10" name="TextBox 9">
            <a:extLst>
              <a:ext uri="{FF2B5EF4-FFF2-40B4-BE49-F238E27FC236}">
                <a16:creationId xmlns:a16="http://schemas.microsoft.com/office/drawing/2014/main" id="{F1D92F15-B60D-499C-B4BA-881A938D0E91}"/>
              </a:ext>
            </a:extLst>
          </p:cNvPr>
          <p:cNvSpPr txBox="1"/>
          <p:nvPr/>
        </p:nvSpPr>
        <p:spPr>
          <a:xfrm>
            <a:off x="760164" y="1661471"/>
            <a:ext cx="4138138" cy="3970318"/>
          </a:xfrm>
          <a:prstGeom prst="rect">
            <a:avLst/>
          </a:prstGeom>
          <a:noFill/>
        </p:spPr>
        <p:txBody>
          <a:bodyPr wrap="square">
            <a:spAutoFit/>
          </a:bodyPr>
          <a:lstStyle/>
          <a:p>
            <a:pPr algn="ctr"/>
            <a:r>
              <a:rPr lang="en-GB" sz="2800" dirty="0">
                <a:latin typeface="Arial" panose="020B0604020202020204" pitchFamily="34" charset="0"/>
                <a:cs typeface="Arial" panose="020B0604020202020204" pitchFamily="34" charset="0"/>
              </a:rPr>
              <a:t>To give you the tools you need to look after yourself.</a:t>
            </a:r>
          </a:p>
          <a:p>
            <a:pPr algn="ctr"/>
            <a:endParaRPr lang="en-GB" sz="2800" dirty="0">
              <a:latin typeface="Arial" panose="020B0604020202020204" pitchFamily="34" charset="0"/>
              <a:cs typeface="Arial" panose="020B0604020202020204" pitchFamily="34" charset="0"/>
            </a:endParaRPr>
          </a:p>
          <a:p>
            <a:pPr algn="ctr"/>
            <a:r>
              <a:rPr lang="en-GB" sz="2800" dirty="0">
                <a:latin typeface="Arial" panose="020B0604020202020204" pitchFamily="34" charset="0"/>
                <a:cs typeface="Arial" panose="020B0604020202020204" pitchFamily="34" charset="0"/>
              </a:rPr>
              <a:t>Improve your physical and mental well-being </a:t>
            </a:r>
          </a:p>
          <a:p>
            <a:pPr algn="ctr"/>
            <a:endParaRPr lang="en-GB" sz="2800" dirty="0">
              <a:latin typeface="Arial" panose="020B0604020202020204" pitchFamily="34" charset="0"/>
              <a:cs typeface="Arial" panose="020B0604020202020204" pitchFamily="34" charset="0"/>
            </a:endParaRPr>
          </a:p>
          <a:p>
            <a:pPr algn="ctr"/>
            <a:r>
              <a:rPr lang="en-GB" sz="2800" dirty="0">
                <a:latin typeface="Arial" panose="020B0604020202020204" pitchFamily="34" charset="0"/>
                <a:cs typeface="Arial" panose="020B0604020202020204" pitchFamily="34" charset="0"/>
              </a:rPr>
              <a:t>Assist you in making healthy choices.</a:t>
            </a:r>
          </a:p>
        </p:txBody>
      </p:sp>
    </p:spTree>
    <p:extLst>
      <p:ext uri="{BB962C8B-B14F-4D97-AF65-F5344CB8AC3E}">
        <p14:creationId xmlns:p14="http://schemas.microsoft.com/office/powerpoint/2010/main" val="4051869111"/>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628650" y="491965"/>
            <a:ext cx="7886700" cy="875442"/>
          </a:xfrm>
          <a:ln>
            <a:noFill/>
          </a:ln>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Activity</a:t>
            </a:r>
          </a:p>
        </p:txBody>
      </p:sp>
      <p:sp>
        <p:nvSpPr>
          <p:cNvPr id="10" name="TextBox 9">
            <a:extLst>
              <a:ext uri="{FF2B5EF4-FFF2-40B4-BE49-F238E27FC236}">
                <a16:creationId xmlns:a16="http://schemas.microsoft.com/office/drawing/2014/main" id="{3FE92D06-BEA7-ED4A-8EBF-72CA667CDDA8}"/>
              </a:ext>
            </a:extLst>
          </p:cNvPr>
          <p:cNvSpPr txBox="1"/>
          <p:nvPr/>
        </p:nvSpPr>
        <p:spPr>
          <a:xfrm>
            <a:off x="429658" y="6268598"/>
            <a:ext cx="330506" cy="307777"/>
          </a:xfrm>
          <a:prstGeom prst="rect">
            <a:avLst/>
          </a:prstGeom>
          <a:noFill/>
          <a:ln>
            <a:noFill/>
          </a:ln>
        </p:spPr>
        <p:txBody>
          <a:bodyPr wrap="square" rtlCol="0">
            <a:spAutoFit/>
          </a:bodyPr>
          <a:lstStyle/>
          <a:p>
            <a:r>
              <a:rPr lang="en-US" sz="1400" b="1" dirty="0">
                <a:solidFill>
                  <a:schemeClr val="accent2"/>
                </a:solidFill>
                <a:latin typeface="Arial" panose="020B0604020202020204" pitchFamily="34" charset="0"/>
                <a:cs typeface="Arial" panose="020B0604020202020204" pitchFamily="34" charset="0"/>
              </a:rPr>
              <a:t>A</a:t>
            </a:r>
          </a:p>
        </p:txBody>
      </p:sp>
      <p:sp>
        <p:nvSpPr>
          <p:cNvPr id="4" name="Content Placeholder 3">
            <a:extLst>
              <a:ext uri="{FF2B5EF4-FFF2-40B4-BE49-F238E27FC236}">
                <a16:creationId xmlns:a16="http://schemas.microsoft.com/office/drawing/2014/main" id="{869FBD32-EA1A-435E-818E-6F9CBAF5AA84}"/>
              </a:ext>
            </a:extLst>
          </p:cNvPr>
          <p:cNvSpPr>
            <a:spLocks noGrp="1"/>
          </p:cNvSpPr>
          <p:nvPr>
            <p:ph idx="1"/>
          </p:nvPr>
        </p:nvSpPr>
        <p:spPr>
          <a:xfrm>
            <a:off x="1247487" y="1367407"/>
            <a:ext cx="6649025" cy="4049522"/>
          </a:xfrm>
        </p:spPr>
        <p:txBody>
          <a:bodyPr>
            <a:normAutofit/>
          </a:bodyPr>
          <a:lstStyle/>
          <a:p>
            <a:pPr marL="0" indent="0" algn="ctr">
              <a:buNone/>
            </a:pPr>
            <a:endParaRPr lang="en-US" sz="2000" dirty="0">
              <a:latin typeface="Arial" panose="020B0604020202020204" pitchFamily="34" charset="0"/>
              <a:cs typeface="Arial" panose="020B0604020202020204" pitchFamily="34" charset="0"/>
            </a:endParaRPr>
          </a:p>
          <a:p>
            <a:pPr marL="0" indent="0" algn="ctr">
              <a:buNone/>
            </a:pPr>
            <a:r>
              <a:rPr lang="en-US" sz="2000" dirty="0">
                <a:latin typeface="Arial" panose="020B0604020202020204" pitchFamily="34" charset="0"/>
                <a:cs typeface="Arial" panose="020B0604020202020204" pitchFamily="34" charset="0"/>
              </a:rPr>
              <a:t>Draw around your hand – add one thing to each finger that you have either learnt or decided to take on following this presentation, remember it doesn't have to be big, something small and achievable.</a:t>
            </a:r>
          </a:p>
          <a:p>
            <a:pPr marL="0" indent="0" algn="ctr">
              <a:buNone/>
            </a:pPr>
            <a:endParaRPr lang="en-US" sz="2000" dirty="0">
              <a:latin typeface="Arial" panose="020B0604020202020204" pitchFamily="34" charset="0"/>
              <a:cs typeface="Arial" panose="020B0604020202020204" pitchFamily="34" charset="0"/>
            </a:endParaRPr>
          </a:p>
          <a:p>
            <a:pPr marL="0" indent="0" algn="ctr">
              <a:buNone/>
            </a:pPr>
            <a:r>
              <a:rPr lang="en-US" sz="2000" dirty="0">
                <a:latin typeface="Arial" panose="020B0604020202020204" pitchFamily="34" charset="0"/>
                <a:cs typeface="Arial" panose="020B0604020202020204" pitchFamily="34" charset="0"/>
              </a:rPr>
              <a:t>If you feel comfortable, tell us something that you’ve written.</a:t>
            </a:r>
          </a:p>
          <a:p>
            <a:pPr algn="ctr"/>
            <a:endParaRPr lang="en-GB" sz="2000" dirty="0">
              <a:latin typeface="Arial" panose="020B0604020202020204" pitchFamily="34" charset="0"/>
              <a:cs typeface="Arial" panose="020B0604020202020204" pitchFamily="34" charset="0"/>
            </a:endParaRPr>
          </a:p>
        </p:txBody>
      </p:sp>
      <p:pic>
        <p:nvPicPr>
          <p:cNvPr id="5" name="Picture 4" descr="Hand reaching out to sun">
            <a:extLst>
              <a:ext uri="{FF2B5EF4-FFF2-40B4-BE49-F238E27FC236}">
                <a16:creationId xmlns:a16="http://schemas.microsoft.com/office/drawing/2014/main" id="{C8D7F88A-6763-4538-AE41-872217A2AADD}"/>
              </a:ext>
            </a:extLst>
          </p:cNvPr>
          <p:cNvPicPr>
            <a:picLocks noChangeAspect="1"/>
          </p:cNvPicPr>
          <p:nvPr/>
        </p:nvPicPr>
        <p:blipFill>
          <a:blip r:embed="rId3"/>
          <a:stretch>
            <a:fillRect/>
          </a:stretch>
        </p:blipFill>
        <p:spPr>
          <a:xfrm>
            <a:off x="3311091" y="4304161"/>
            <a:ext cx="3080084" cy="2061874"/>
          </a:xfrm>
          <a:prstGeom prst="rect">
            <a:avLst/>
          </a:prstGeom>
        </p:spPr>
      </p:pic>
    </p:spTree>
    <p:extLst>
      <p:ext uri="{BB962C8B-B14F-4D97-AF65-F5344CB8AC3E}">
        <p14:creationId xmlns:p14="http://schemas.microsoft.com/office/powerpoint/2010/main" val="1385288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127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59F782-4AED-4173-AAF1-DF7D94652A28}"/>
              </a:ext>
            </a:extLst>
          </p:cNvPr>
          <p:cNvSpPr txBox="1"/>
          <p:nvPr/>
        </p:nvSpPr>
        <p:spPr>
          <a:xfrm>
            <a:off x="2238288" y="3258151"/>
            <a:ext cx="4994684" cy="923330"/>
          </a:xfrm>
          <a:prstGeom prst="rect">
            <a:avLst/>
          </a:prstGeom>
          <a:noFill/>
        </p:spPr>
        <p:txBody>
          <a:bodyPr wrap="square">
            <a:spAutoFit/>
          </a:bodyPr>
          <a:lstStyle/>
          <a:p>
            <a:pPr algn="ctr"/>
            <a:r>
              <a:rPr lang="en-GB" sz="5400" dirty="0">
                <a:solidFill>
                  <a:schemeClr val="bg1"/>
                </a:solidFill>
                <a:latin typeface="Arial" panose="020B0604020202020204" pitchFamily="34" charset="0"/>
                <a:cs typeface="Arial" panose="020B0604020202020204" pitchFamily="34" charset="0"/>
              </a:rPr>
              <a:t>Self leadership</a:t>
            </a:r>
          </a:p>
        </p:txBody>
      </p:sp>
    </p:spTree>
    <p:extLst>
      <p:ext uri="{BB962C8B-B14F-4D97-AF65-F5344CB8AC3E}">
        <p14:creationId xmlns:p14="http://schemas.microsoft.com/office/powerpoint/2010/main" val="1740044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594911" y="99219"/>
            <a:ext cx="7886700" cy="1325563"/>
          </a:xfrm>
          <a:ln>
            <a:noFill/>
          </a:ln>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Four pillars of self-leadership</a:t>
            </a:r>
          </a:p>
        </p:txBody>
      </p:sp>
      <p:sp>
        <p:nvSpPr>
          <p:cNvPr id="10" name="TextBox 9">
            <a:extLst>
              <a:ext uri="{FF2B5EF4-FFF2-40B4-BE49-F238E27FC236}">
                <a16:creationId xmlns:a16="http://schemas.microsoft.com/office/drawing/2014/main" id="{3FE92D06-BEA7-ED4A-8EBF-72CA667CDDA8}"/>
              </a:ext>
            </a:extLst>
          </p:cNvPr>
          <p:cNvSpPr txBox="1"/>
          <p:nvPr/>
        </p:nvSpPr>
        <p:spPr>
          <a:xfrm>
            <a:off x="429658" y="6268598"/>
            <a:ext cx="330506" cy="307777"/>
          </a:xfrm>
          <a:prstGeom prst="rect">
            <a:avLst/>
          </a:prstGeom>
          <a:noFill/>
          <a:ln>
            <a:noFill/>
          </a:ln>
        </p:spPr>
        <p:txBody>
          <a:bodyPr wrap="square" rtlCol="0">
            <a:spAutoFit/>
          </a:bodyPr>
          <a:lstStyle/>
          <a:p>
            <a:r>
              <a:rPr lang="en-US" sz="1400" b="1" dirty="0">
                <a:solidFill>
                  <a:schemeClr val="accent2"/>
                </a:solidFill>
                <a:latin typeface="Arial" panose="020B0604020202020204" pitchFamily="34" charset="0"/>
                <a:cs typeface="Arial" panose="020B0604020202020204" pitchFamily="34" charset="0"/>
              </a:rPr>
              <a:t>A</a:t>
            </a:r>
          </a:p>
        </p:txBody>
      </p:sp>
      <p:graphicFrame>
        <p:nvGraphicFramePr>
          <p:cNvPr id="9" name="Diagram 8">
            <a:extLst>
              <a:ext uri="{FF2B5EF4-FFF2-40B4-BE49-F238E27FC236}">
                <a16:creationId xmlns:a16="http://schemas.microsoft.com/office/drawing/2014/main" id="{5C5993A1-E0F6-460F-B0FB-101C64FCEF86}"/>
              </a:ext>
            </a:extLst>
          </p:cNvPr>
          <p:cNvGraphicFramePr/>
          <p:nvPr>
            <p:extLst>
              <p:ext uri="{D42A27DB-BD31-4B8C-83A1-F6EECF244321}">
                <p14:modId xmlns:p14="http://schemas.microsoft.com/office/powerpoint/2010/main" val="2569264721"/>
              </p:ext>
            </p:extLst>
          </p:nvPr>
        </p:nvGraphicFramePr>
        <p:xfrm>
          <a:off x="947161" y="1453414"/>
          <a:ext cx="7886700" cy="46425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74004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527534" y="449815"/>
            <a:ext cx="7886700" cy="795930"/>
          </a:xfrm>
          <a:ln>
            <a:noFill/>
          </a:ln>
        </p:spPr>
        <p:txBody>
          <a:bodyPr>
            <a:normAutofit/>
          </a:bodyPr>
          <a:lstStyle/>
          <a:p>
            <a:r>
              <a:rPr lang="en-US" sz="3600" b="1" dirty="0" err="1">
                <a:solidFill>
                  <a:schemeClr val="accent2"/>
                </a:solidFill>
                <a:latin typeface="Arial" panose="020B0604020202020204" pitchFamily="34" charset="0"/>
                <a:cs typeface="Arial" panose="020B0604020202020204" pitchFamily="34" charset="0"/>
              </a:rPr>
              <a:t>Practising</a:t>
            </a:r>
            <a:r>
              <a:rPr lang="en-US" sz="3600" b="1" dirty="0">
                <a:solidFill>
                  <a:schemeClr val="accent2"/>
                </a:solidFill>
                <a:latin typeface="Arial" panose="020B0604020202020204" pitchFamily="34" charset="0"/>
                <a:cs typeface="Arial" panose="020B0604020202020204" pitchFamily="34" charset="0"/>
              </a:rPr>
              <a:t> self-leadership</a:t>
            </a:r>
          </a:p>
        </p:txBody>
      </p:sp>
      <p:sp>
        <p:nvSpPr>
          <p:cNvPr id="10" name="TextBox 9">
            <a:extLst>
              <a:ext uri="{FF2B5EF4-FFF2-40B4-BE49-F238E27FC236}">
                <a16:creationId xmlns:a16="http://schemas.microsoft.com/office/drawing/2014/main" id="{3FE92D06-BEA7-ED4A-8EBF-72CA667CDDA8}"/>
              </a:ext>
            </a:extLst>
          </p:cNvPr>
          <p:cNvSpPr txBox="1"/>
          <p:nvPr/>
        </p:nvSpPr>
        <p:spPr>
          <a:xfrm>
            <a:off x="429658" y="6268598"/>
            <a:ext cx="330506" cy="307777"/>
          </a:xfrm>
          <a:prstGeom prst="rect">
            <a:avLst/>
          </a:prstGeom>
          <a:noFill/>
          <a:ln>
            <a:noFill/>
          </a:ln>
        </p:spPr>
        <p:txBody>
          <a:bodyPr wrap="square" rtlCol="0">
            <a:spAutoFit/>
          </a:bodyPr>
          <a:lstStyle/>
          <a:p>
            <a:r>
              <a:rPr lang="en-US" sz="1400" b="1" dirty="0">
                <a:solidFill>
                  <a:schemeClr val="accent2"/>
                </a:solidFill>
                <a:latin typeface="Arial" panose="020B0604020202020204" pitchFamily="34" charset="0"/>
                <a:cs typeface="Arial" panose="020B0604020202020204" pitchFamily="34" charset="0"/>
              </a:rPr>
              <a:t>A</a:t>
            </a:r>
          </a:p>
        </p:txBody>
      </p:sp>
      <p:sp>
        <p:nvSpPr>
          <p:cNvPr id="5" name="Rectangle 4">
            <a:extLst>
              <a:ext uri="{FF2B5EF4-FFF2-40B4-BE49-F238E27FC236}">
                <a16:creationId xmlns:a16="http://schemas.microsoft.com/office/drawing/2014/main" id="{2E34D90E-22C9-4CC4-B104-EC22F01AA2AD}"/>
              </a:ext>
            </a:extLst>
          </p:cNvPr>
          <p:cNvSpPr/>
          <p:nvPr/>
        </p:nvSpPr>
        <p:spPr>
          <a:xfrm>
            <a:off x="121204" y="1287566"/>
            <a:ext cx="890159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‘The practice of intentionally influencing your thinking, feeling and actions towards your objectives’ (Bryant &amp; Kazan, 2012)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p:txBody>
      </p:sp>
      <p:pic>
        <p:nvPicPr>
          <p:cNvPr id="6" name="Picture 5" descr="School desk with books and pencils with chalkboard in background">
            <a:extLst>
              <a:ext uri="{FF2B5EF4-FFF2-40B4-BE49-F238E27FC236}">
                <a16:creationId xmlns:a16="http://schemas.microsoft.com/office/drawing/2014/main" id="{EF0B18F1-51F4-4617-B302-A5A8BB54A7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72526" y="2252717"/>
            <a:ext cx="1258917" cy="839688"/>
          </a:xfrm>
          <a:prstGeom prst="rect">
            <a:avLst/>
          </a:prstGeom>
        </p:spPr>
      </p:pic>
      <p:pic>
        <p:nvPicPr>
          <p:cNvPr id="7" name="Picture 6" descr="Three darts on bullseye">
            <a:extLst>
              <a:ext uri="{FF2B5EF4-FFF2-40B4-BE49-F238E27FC236}">
                <a16:creationId xmlns:a16="http://schemas.microsoft.com/office/drawing/2014/main" id="{7CB9509B-E898-461B-9E91-F4238D216D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972" y="3259564"/>
            <a:ext cx="1264471" cy="839688"/>
          </a:xfrm>
          <a:prstGeom prst="rect">
            <a:avLst/>
          </a:prstGeom>
        </p:spPr>
      </p:pic>
      <p:pic>
        <p:nvPicPr>
          <p:cNvPr id="8" name="Picture 7" descr="Calendar">
            <a:extLst>
              <a:ext uri="{FF2B5EF4-FFF2-40B4-BE49-F238E27FC236}">
                <a16:creationId xmlns:a16="http://schemas.microsoft.com/office/drawing/2014/main" id="{3BA3260E-1D4C-43D7-B303-DB4EDA2D4F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658" y="4266411"/>
            <a:ext cx="1258917" cy="839073"/>
          </a:xfrm>
          <a:prstGeom prst="rect">
            <a:avLst/>
          </a:prstGeom>
        </p:spPr>
      </p:pic>
      <p:pic>
        <p:nvPicPr>
          <p:cNvPr id="11" name="Picture 10" descr="Gold medal">
            <a:extLst>
              <a:ext uri="{FF2B5EF4-FFF2-40B4-BE49-F238E27FC236}">
                <a16:creationId xmlns:a16="http://schemas.microsoft.com/office/drawing/2014/main" id="{2F2BD3BA-0C17-4DC2-AC4E-67DFDF76ED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080" y="5292574"/>
            <a:ext cx="1258917" cy="839073"/>
          </a:xfrm>
          <a:prstGeom prst="rect">
            <a:avLst/>
          </a:prstGeom>
        </p:spPr>
      </p:pic>
      <p:sp>
        <p:nvSpPr>
          <p:cNvPr id="12" name="Rectangle 11">
            <a:extLst>
              <a:ext uri="{FF2B5EF4-FFF2-40B4-BE49-F238E27FC236}">
                <a16:creationId xmlns:a16="http://schemas.microsoft.com/office/drawing/2014/main" id="{8BE2C3DB-5DB0-4B04-B0AD-705CAF13B77D}"/>
              </a:ext>
            </a:extLst>
          </p:cNvPr>
          <p:cNvSpPr/>
          <p:nvPr/>
        </p:nvSpPr>
        <p:spPr>
          <a:xfrm>
            <a:off x="1747055" y="2252717"/>
            <a:ext cx="6467263" cy="839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Learning: having enthusiasm – self-leadership requires openness to new ideas, and is a lifelong process</a:t>
            </a:r>
          </a:p>
        </p:txBody>
      </p:sp>
      <p:sp>
        <p:nvSpPr>
          <p:cNvPr id="13" name="Rectangle 12">
            <a:extLst>
              <a:ext uri="{FF2B5EF4-FFF2-40B4-BE49-F238E27FC236}">
                <a16:creationId xmlns:a16="http://schemas.microsoft.com/office/drawing/2014/main" id="{2B4D9443-576C-499C-8424-191C295CDA91}"/>
              </a:ext>
            </a:extLst>
          </p:cNvPr>
          <p:cNvSpPr/>
          <p:nvPr/>
        </p:nvSpPr>
        <p:spPr>
          <a:xfrm>
            <a:off x="1747057" y="3233091"/>
            <a:ext cx="6472918" cy="839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Goals: setting, monitoring and correcting them as necessary – understanding that this process needs support from others at times</a:t>
            </a:r>
          </a:p>
        </p:txBody>
      </p:sp>
      <p:sp>
        <p:nvSpPr>
          <p:cNvPr id="14" name="Rectangle 13">
            <a:extLst>
              <a:ext uri="{FF2B5EF4-FFF2-40B4-BE49-F238E27FC236}">
                <a16:creationId xmlns:a16="http://schemas.microsoft.com/office/drawing/2014/main" id="{8BAAD0C6-80F3-4DB6-8145-AFFAE63B6E52}"/>
              </a:ext>
            </a:extLst>
          </p:cNvPr>
          <p:cNvSpPr/>
          <p:nvPr/>
        </p:nvSpPr>
        <p:spPr>
          <a:xfrm>
            <a:off x="1752711" y="4259254"/>
            <a:ext cx="6467263" cy="839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Plans: having some schedules and sticking to them – thinking about making changes as a long-term project</a:t>
            </a:r>
          </a:p>
        </p:txBody>
      </p:sp>
      <p:sp>
        <p:nvSpPr>
          <p:cNvPr id="15" name="Rectangle 14">
            <a:extLst>
              <a:ext uri="{FF2B5EF4-FFF2-40B4-BE49-F238E27FC236}">
                <a16:creationId xmlns:a16="http://schemas.microsoft.com/office/drawing/2014/main" id="{D1FBA691-4E7D-476D-A456-CCCD643D75CB}"/>
              </a:ext>
            </a:extLst>
          </p:cNvPr>
          <p:cNvSpPr/>
          <p:nvPr/>
        </p:nvSpPr>
        <p:spPr>
          <a:xfrm>
            <a:off x="1752711" y="5292574"/>
            <a:ext cx="6467264" cy="839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Focus: doing one task well at one time – avoiding spreading yourself too thinly, and taking time to spend on single objectives</a:t>
            </a:r>
          </a:p>
        </p:txBody>
      </p:sp>
    </p:spTree>
    <p:extLst>
      <p:ext uri="{BB962C8B-B14F-4D97-AF65-F5344CB8AC3E}">
        <p14:creationId xmlns:p14="http://schemas.microsoft.com/office/powerpoint/2010/main" val="962429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59F782-4AED-4173-AAF1-DF7D94652A28}"/>
              </a:ext>
            </a:extLst>
          </p:cNvPr>
          <p:cNvSpPr txBox="1"/>
          <p:nvPr/>
        </p:nvSpPr>
        <p:spPr>
          <a:xfrm>
            <a:off x="1799925" y="3258151"/>
            <a:ext cx="6106816" cy="923330"/>
          </a:xfrm>
          <a:prstGeom prst="rect">
            <a:avLst/>
          </a:prstGeom>
          <a:noFill/>
        </p:spPr>
        <p:txBody>
          <a:bodyPr wrap="square">
            <a:spAutoFit/>
          </a:bodyPr>
          <a:lstStyle/>
          <a:p>
            <a:pPr algn="ctr"/>
            <a:r>
              <a:rPr lang="en-GB" sz="5400" dirty="0">
                <a:solidFill>
                  <a:schemeClr val="bg1"/>
                </a:solidFill>
                <a:latin typeface="Arial" panose="020B0604020202020204" pitchFamily="34" charset="0"/>
                <a:cs typeface="Arial" panose="020B0604020202020204" pitchFamily="34" charset="0"/>
              </a:rPr>
              <a:t>Healthier Choices</a:t>
            </a:r>
          </a:p>
        </p:txBody>
      </p:sp>
    </p:spTree>
    <p:extLst>
      <p:ext uri="{BB962C8B-B14F-4D97-AF65-F5344CB8AC3E}">
        <p14:creationId xmlns:p14="http://schemas.microsoft.com/office/powerpoint/2010/main" val="732534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D479C71-D022-0E47-9F51-BA15274C48FF}"/>
              </a:ext>
            </a:extLst>
          </p:cNvPr>
          <p:cNvSpPr txBox="1"/>
          <p:nvPr/>
        </p:nvSpPr>
        <p:spPr>
          <a:xfrm>
            <a:off x="429658" y="6268598"/>
            <a:ext cx="330506" cy="307777"/>
          </a:xfrm>
          <a:prstGeom prst="rect">
            <a:avLst/>
          </a:prstGeom>
          <a:noFill/>
          <a:ln>
            <a:noFill/>
          </a:ln>
        </p:spPr>
        <p:txBody>
          <a:bodyPr wrap="square" rtlCol="0">
            <a:spAutoFit/>
          </a:bodyPr>
          <a:lstStyle/>
          <a:p>
            <a:r>
              <a:rPr lang="en-US" sz="1400" b="1" dirty="0">
                <a:solidFill>
                  <a:schemeClr val="accent2"/>
                </a:solidFill>
                <a:latin typeface="Arial" panose="020B0604020202020204" pitchFamily="34" charset="0"/>
                <a:cs typeface="Arial" panose="020B0604020202020204" pitchFamily="34" charset="0"/>
              </a:rPr>
              <a:t>A</a:t>
            </a:r>
          </a:p>
        </p:txBody>
      </p:sp>
      <p:pic>
        <p:nvPicPr>
          <p:cNvPr id="9" name="Picture 8">
            <a:extLst>
              <a:ext uri="{FF2B5EF4-FFF2-40B4-BE49-F238E27FC236}">
                <a16:creationId xmlns:a16="http://schemas.microsoft.com/office/drawing/2014/main" id="{6F08EBC2-607E-4D06-9A54-328102347B42}"/>
              </a:ext>
            </a:extLst>
          </p:cNvPr>
          <p:cNvPicPr>
            <a:picLocks noChangeAspect="1"/>
          </p:cNvPicPr>
          <p:nvPr/>
        </p:nvPicPr>
        <p:blipFill rotWithShape="1">
          <a:blip r:embed="rId5"/>
          <a:srcRect l="2025" t="13780" r="1913" b="4970"/>
          <a:stretch/>
        </p:blipFill>
        <p:spPr>
          <a:xfrm>
            <a:off x="1766016" y="1306372"/>
            <a:ext cx="5992966" cy="3379267"/>
          </a:xfrm>
          <a:prstGeom prst="rect">
            <a:avLst/>
          </a:prstGeom>
        </p:spPr>
      </p:pic>
      <p:sp>
        <p:nvSpPr>
          <p:cNvPr id="12" name="TextBox 11">
            <a:extLst>
              <a:ext uri="{FF2B5EF4-FFF2-40B4-BE49-F238E27FC236}">
                <a16:creationId xmlns:a16="http://schemas.microsoft.com/office/drawing/2014/main" id="{0FF21916-CAB7-44BD-AACA-D81B28357C7F}"/>
              </a:ext>
            </a:extLst>
          </p:cNvPr>
          <p:cNvSpPr txBox="1"/>
          <p:nvPr/>
        </p:nvSpPr>
        <p:spPr>
          <a:xfrm>
            <a:off x="1766016" y="5270709"/>
            <a:ext cx="599296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NHS Health and Wellbeing Framework - NHS Employers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5601183"/>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1082180" y="491964"/>
            <a:ext cx="7886700" cy="1325563"/>
          </a:xfrm>
          <a:ln>
            <a:noFill/>
          </a:ln>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Activity</a:t>
            </a:r>
          </a:p>
        </p:txBody>
      </p:sp>
      <p:sp>
        <p:nvSpPr>
          <p:cNvPr id="10" name="TextBox 9">
            <a:extLst>
              <a:ext uri="{FF2B5EF4-FFF2-40B4-BE49-F238E27FC236}">
                <a16:creationId xmlns:a16="http://schemas.microsoft.com/office/drawing/2014/main" id="{3FE92D06-BEA7-ED4A-8EBF-72CA667CDDA8}"/>
              </a:ext>
            </a:extLst>
          </p:cNvPr>
          <p:cNvSpPr txBox="1"/>
          <p:nvPr/>
        </p:nvSpPr>
        <p:spPr>
          <a:xfrm>
            <a:off x="429658" y="6268598"/>
            <a:ext cx="330506" cy="307777"/>
          </a:xfrm>
          <a:prstGeom prst="rect">
            <a:avLst/>
          </a:prstGeom>
          <a:noFill/>
          <a:ln>
            <a:noFill/>
          </a:ln>
        </p:spPr>
        <p:txBody>
          <a:bodyPr wrap="square" rtlCol="0">
            <a:spAutoFit/>
          </a:bodyPr>
          <a:lstStyle/>
          <a:p>
            <a:r>
              <a:rPr lang="en-US" sz="1400" b="1" dirty="0">
                <a:solidFill>
                  <a:schemeClr val="accent2"/>
                </a:solidFill>
                <a:latin typeface="Arial" panose="020B0604020202020204" pitchFamily="34" charset="0"/>
                <a:cs typeface="Arial" panose="020B0604020202020204" pitchFamily="34" charset="0"/>
              </a:rPr>
              <a:t>A</a:t>
            </a:r>
          </a:p>
        </p:txBody>
      </p:sp>
      <p:sp>
        <p:nvSpPr>
          <p:cNvPr id="7" name="TextBox 6">
            <a:extLst>
              <a:ext uri="{FF2B5EF4-FFF2-40B4-BE49-F238E27FC236}">
                <a16:creationId xmlns:a16="http://schemas.microsoft.com/office/drawing/2014/main" id="{6058C681-4E1F-4D78-9224-C475D3C6BD8C}"/>
              </a:ext>
            </a:extLst>
          </p:cNvPr>
          <p:cNvSpPr txBox="1"/>
          <p:nvPr/>
        </p:nvSpPr>
        <p:spPr>
          <a:xfrm>
            <a:off x="1082180" y="1817527"/>
            <a:ext cx="7122253" cy="347787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latin typeface="Arial" panose="020B0604020202020204" pitchFamily="34" charset="0"/>
                <a:cs typeface="Arial" panose="020B0604020202020204" pitchFamily="34" charset="0"/>
              </a:rPr>
              <a:t>How often do you plan to exercise on your day off? – How often do you end up not doing this?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latin typeface="Arial" panose="020B0604020202020204" pitchFamily="34" charset="0"/>
                <a:cs typeface="Arial" panose="020B0604020202020204" pitchFamily="34" charset="0"/>
              </a:rPr>
              <a:t>How often do you plan to eat healthy at work, only for it to fall apart when the tea trolley comes out?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latin typeface="Arial" panose="020B0604020202020204" pitchFamily="34" charset="0"/>
                <a:cs typeface="Arial" panose="020B0604020202020204" pitchFamily="34" charset="0"/>
              </a:rPr>
              <a:t>Think about how you feel at the start and end of the day do you think your food choices affect this?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latin typeface="Arial" panose="020B0604020202020204" pitchFamily="34" charset="0"/>
                <a:cs typeface="Arial" panose="020B0604020202020204" pitchFamily="34" charset="0"/>
              </a:rPr>
              <a:t>How do you switch off after a shift? It is with wine, chocolate or takeaways </a:t>
            </a:r>
          </a:p>
        </p:txBody>
      </p:sp>
    </p:spTree>
    <p:extLst>
      <p:ext uri="{BB962C8B-B14F-4D97-AF65-F5344CB8AC3E}">
        <p14:creationId xmlns:p14="http://schemas.microsoft.com/office/powerpoint/2010/main" val="4074551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7D5B-A483-1444-A4B3-F181A1F9A490}"/>
              </a:ext>
            </a:extLst>
          </p:cNvPr>
          <p:cNvSpPr>
            <a:spLocks noGrp="1"/>
          </p:cNvSpPr>
          <p:nvPr>
            <p:ph type="title"/>
          </p:nvPr>
        </p:nvSpPr>
        <p:spPr>
          <a:xfrm>
            <a:off x="628650" y="491965"/>
            <a:ext cx="7886700" cy="875442"/>
          </a:xfrm>
          <a:ln>
            <a:noFill/>
          </a:ln>
        </p:spPr>
        <p:txBody>
          <a:bodyPr>
            <a:normAutofit/>
          </a:bodyPr>
          <a:lstStyle/>
          <a:p>
            <a:r>
              <a:rPr lang="en-US" sz="3600" b="1" dirty="0">
                <a:solidFill>
                  <a:schemeClr val="accent2"/>
                </a:solidFill>
                <a:latin typeface="Arial" panose="020B0604020202020204" pitchFamily="34" charset="0"/>
                <a:cs typeface="Arial" panose="020B0604020202020204" pitchFamily="34" charset="0"/>
              </a:rPr>
              <a:t>Healthier choices</a:t>
            </a:r>
          </a:p>
        </p:txBody>
      </p:sp>
      <p:sp>
        <p:nvSpPr>
          <p:cNvPr id="10" name="TextBox 9">
            <a:extLst>
              <a:ext uri="{FF2B5EF4-FFF2-40B4-BE49-F238E27FC236}">
                <a16:creationId xmlns:a16="http://schemas.microsoft.com/office/drawing/2014/main" id="{3FE92D06-BEA7-ED4A-8EBF-72CA667CDDA8}"/>
              </a:ext>
            </a:extLst>
          </p:cNvPr>
          <p:cNvSpPr txBox="1"/>
          <p:nvPr/>
        </p:nvSpPr>
        <p:spPr>
          <a:xfrm>
            <a:off x="429658" y="6268598"/>
            <a:ext cx="330506" cy="307777"/>
          </a:xfrm>
          <a:prstGeom prst="rect">
            <a:avLst/>
          </a:prstGeom>
          <a:noFill/>
          <a:ln>
            <a:noFill/>
          </a:ln>
        </p:spPr>
        <p:txBody>
          <a:bodyPr wrap="square" rtlCol="0">
            <a:spAutoFit/>
          </a:bodyPr>
          <a:lstStyle/>
          <a:p>
            <a:r>
              <a:rPr lang="en-US" sz="1400" b="1" dirty="0">
                <a:solidFill>
                  <a:schemeClr val="accent2"/>
                </a:solidFill>
                <a:latin typeface="Arial" panose="020B0604020202020204" pitchFamily="34" charset="0"/>
                <a:cs typeface="Arial" panose="020B0604020202020204" pitchFamily="34" charset="0"/>
              </a:rPr>
              <a:t>A</a:t>
            </a:r>
          </a:p>
        </p:txBody>
      </p:sp>
      <p:sp>
        <p:nvSpPr>
          <p:cNvPr id="5" name="Content Placeholder 2">
            <a:extLst>
              <a:ext uri="{FF2B5EF4-FFF2-40B4-BE49-F238E27FC236}">
                <a16:creationId xmlns:a16="http://schemas.microsoft.com/office/drawing/2014/main" id="{30DE57AA-C3F2-4452-AE71-2628D7BC48C2}"/>
              </a:ext>
            </a:extLst>
          </p:cNvPr>
          <p:cNvSpPr>
            <a:spLocks noGrp="1"/>
          </p:cNvSpPr>
          <p:nvPr>
            <p:ph idx="1"/>
          </p:nvPr>
        </p:nvSpPr>
        <p:spPr>
          <a:xfrm>
            <a:off x="760164" y="1776403"/>
            <a:ext cx="7625373" cy="3565618"/>
          </a:xfrm>
        </p:spPr>
        <p:txBody>
          <a:bodyPr>
            <a:normAutofit/>
          </a:bodyPr>
          <a:lstStyle/>
          <a:p>
            <a:r>
              <a:rPr lang="en-GB" sz="2000" dirty="0">
                <a:latin typeface="Arial" panose="020B0604020202020204" pitchFamily="34" charset="0"/>
                <a:cs typeface="Arial" panose="020B0604020202020204" pitchFamily="34" charset="0"/>
              </a:rPr>
              <a:t>Part of having a healthier lifestyle is about choosing to adopt healthier habits when it comes to our food</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Did you realise that what you eat can directly affect your mood</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hlinkClick r:id="rId4"/>
              </a:rPr>
              <a:t>How to manage your mood with food | 8 tips – YouTube</a:t>
            </a:r>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Slimming World is one of the RCM’s Alliance partners</a:t>
            </a:r>
          </a:p>
        </p:txBody>
      </p:sp>
      <p:pic>
        <p:nvPicPr>
          <p:cNvPr id="6" name="Picture 5" descr="A plastic container of food&#10;&#10;Description automatically generated">
            <a:extLst>
              <a:ext uri="{FF2B5EF4-FFF2-40B4-BE49-F238E27FC236}">
                <a16:creationId xmlns:a16="http://schemas.microsoft.com/office/drawing/2014/main" id="{5C1B0D84-87BE-45D8-BA38-6EE1D0929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4456" y="4971753"/>
            <a:ext cx="1982918" cy="1296845"/>
          </a:xfrm>
          <a:prstGeom prst="rect">
            <a:avLst/>
          </a:prstGeom>
        </p:spPr>
      </p:pic>
      <p:pic>
        <p:nvPicPr>
          <p:cNvPr id="7" name="Picture 6">
            <a:extLst>
              <a:ext uri="{FF2B5EF4-FFF2-40B4-BE49-F238E27FC236}">
                <a16:creationId xmlns:a16="http://schemas.microsoft.com/office/drawing/2014/main" id="{8EE3520E-C8B8-40DD-BD61-58482E55CE74}"/>
              </a:ext>
            </a:extLst>
          </p:cNvPr>
          <p:cNvPicPr>
            <a:picLocks noChangeAspect="1"/>
          </p:cNvPicPr>
          <p:nvPr/>
        </p:nvPicPr>
        <p:blipFill>
          <a:blip r:embed="rId6"/>
          <a:stretch>
            <a:fillRect/>
          </a:stretch>
        </p:blipFill>
        <p:spPr>
          <a:xfrm>
            <a:off x="2383586" y="5069190"/>
            <a:ext cx="1759471" cy="1187643"/>
          </a:xfrm>
          <a:prstGeom prst="rect">
            <a:avLst/>
          </a:prstGeom>
        </p:spPr>
      </p:pic>
    </p:spTree>
    <p:extLst>
      <p:ext uri="{BB962C8B-B14F-4D97-AF65-F5344CB8AC3E}">
        <p14:creationId xmlns:p14="http://schemas.microsoft.com/office/powerpoint/2010/main" val="376721987"/>
      </p:ext>
    </p:extLst>
  </p:cSld>
  <p:clrMapOvr>
    <a:masterClrMapping/>
  </p:clrMapOvr>
</p:sld>
</file>

<file path=ppt/theme/theme1.xml><?xml version="1.0" encoding="utf-8"?>
<a:theme xmlns:a="http://schemas.openxmlformats.org/drawingml/2006/main" name="Office Theme">
  <a:themeElements>
    <a:clrScheme name="Berry">
      <a:dk1>
        <a:srgbClr val="000000"/>
      </a:dk1>
      <a:lt1>
        <a:srgbClr val="FFFFFF"/>
      </a:lt1>
      <a:dk2>
        <a:srgbClr val="44546A"/>
      </a:dk2>
      <a:lt2>
        <a:srgbClr val="E7E6E6"/>
      </a:lt2>
      <a:accent1>
        <a:srgbClr val="371488"/>
      </a:accent1>
      <a:accent2>
        <a:srgbClr val="EE6B42"/>
      </a:accent2>
      <a:accent3>
        <a:srgbClr val="F1903D"/>
      </a:accent3>
      <a:accent4>
        <a:srgbClr val="FF3333"/>
      </a:accent4>
      <a:accent5>
        <a:srgbClr val="A63589"/>
      </a:accent5>
      <a:accent6>
        <a:srgbClr val="DD239C"/>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being workshop - rebranded" id="{7C38AE37-DF64-4903-A816-5B54928A188C}" vid="{EFC590CE-5196-403C-B347-3D655216E26C}"/>
    </a:ext>
  </a:extLst>
</a:theme>
</file>

<file path=ppt/theme/theme2.xml><?xml version="1.0" encoding="utf-8"?>
<a:theme xmlns:a="http://schemas.openxmlformats.org/drawingml/2006/main" name="Office Theme">
  <a:themeElements>
    <a:clrScheme name="Berry">
      <a:dk1>
        <a:srgbClr val="000000"/>
      </a:dk1>
      <a:lt1>
        <a:srgbClr val="FFFFFF"/>
      </a:lt1>
      <a:dk2>
        <a:srgbClr val="44546A"/>
      </a:dk2>
      <a:lt2>
        <a:srgbClr val="E7E6E6"/>
      </a:lt2>
      <a:accent1>
        <a:srgbClr val="371488"/>
      </a:accent1>
      <a:accent2>
        <a:srgbClr val="EE6B42"/>
      </a:accent2>
      <a:accent3>
        <a:srgbClr val="F1903D"/>
      </a:accent3>
      <a:accent4>
        <a:srgbClr val="FF3333"/>
      </a:accent4>
      <a:accent5>
        <a:srgbClr val="A63589"/>
      </a:accent5>
      <a:accent6>
        <a:srgbClr val="DD239C"/>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being workshop - rebranded" id="{7C38AE37-DF64-4903-A816-5B54928A188C}" vid="{DF1AC70A-4EF6-4AA3-814D-42F453FF811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erry">
    <a:dk1>
      <a:srgbClr val="000000"/>
    </a:dk1>
    <a:lt1>
      <a:srgbClr val="FFFFFF"/>
    </a:lt1>
    <a:dk2>
      <a:srgbClr val="44546A"/>
    </a:dk2>
    <a:lt2>
      <a:srgbClr val="E7E6E6"/>
    </a:lt2>
    <a:accent1>
      <a:srgbClr val="371488"/>
    </a:accent1>
    <a:accent2>
      <a:srgbClr val="EE6B42"/>
    </a:accent2>
    <a:accent3>
      <a:srgbClr val="F1903D"/>
    </a:accent3>
    <a:accent4>
      <a:srgbClr val="FF3333"/>
    </a:accent4>
    <a:accent5>
      <a:srgbClr val="A63589"/>
    </a:accent5>
    <a:accent6>
      <a:srgbClr val="DD239C"/>
    </a:accent6>
    <a:hlink>
      <a:srgbClr val="0563C1"/>
    </a:hlink>
    <a:folHlink>
      <a:srgbClr val="954F72"/>
    </a:folHlink>
  </a:clrScheme>
</a:themeOverride>
</file>

<file path=ppt/theme/themeOverride2.xml><?xml version="1.0" encoding="utf-8"?>
<a:themeOverride xmlns:a="http://schemas.openxmlformats.org/drawingml/2006/main">
  <a:clrScheme name="Berry">
    <a:dk1>
      <a:srgbClr val="000000"/>
    </a:dk1>
    <a:lt1>
      <a:srgbClr val="FFFFFF"/>
    </a:lt1>
    <a:dk2>
      <a:srgbClr val="44546A"/>
    </a:dk2>
    <a:lt2>
      <a:srgbClr val="E7E6E6"/>
    </a:lt2>
    <a:accent1>
      <a:srgbClr val="371488"/>
    </a:accent1>
    <a:accent2>
      <a:srgbClr val="EE6B42"/>
    </a:accent2>
    <a:accent3>
      <a:srgbClr val="F1903D"/>
    </a:accent3>
    <a:accent4>
      <a:srgbClr val="FF3333"/>
    </a:accent4>
    <a:accent5>
      <a:srgbClr val="A63589"/>
    </a:accent5>
    <a:accent6>
      <a:srgbClr val="DD239C"/>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A6DE52890A6548A0AA11911D24A580" ma:contentTypeVersion="12" ma:contentTypeDescription="Create a new document." ma:contentTypeScope="" ma:versionID="bf79e65d7d0d5ca45fe03b13b622053b">
  <xsd:schema xmlns:xsd="http://www.w3.org/2001/XMLSchema" xmlns:xs="http://www.w3.org/2001/XMLSchema" xmlns:p="http://schemas.microsoft.com/office/2006/metadata/properties" xmlns:ns2="8c4761c4-c93d-4532-8ae0-2405d2a45aef" xmlns:ns3="e11c8fbc-5c03-453b-b8f5-c03ba43bd5f7" targetNamespace="http://schemas.microsoft.com/office/2006/metadata/properties" ma:root="true" ma:fieldsID="a46127e16350f26e2c00a614eb9e17fb" ns2:_="" ns3:_="">
    <xsd:import namespace="8c4761c4-c93d-4532-8ae0-2405d2a45aef"/>
    <xsd:import namespace="e11c8fbc-5c03-453b-b8f5-c03ba43bd5f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761c4-c93d-4532-8ae0-2405d2a45a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1c8fbc-5c03-453b-b8f5-c03ba43bd5f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8B7BE8A-B667-4B25-98C4-CDF6391ECFC7}">
  <ds:schemaRefs>
    <ds:schemaRef ds:uri="http://schemas.microsoft.com/sharepoint/v3/contenttype/forms"/>
  </ds:schemaRefs>
</ds:datastoreItem>
</file>

<file path=customXml/itemProps2.xml><?xml version="1.0" encoding="utf-8"?>
<ds:datastoreItem xmlns:ds="http://schemas.openxmlformats.org/officeDocument/2006/customXml" ds:itemID="{DAF77308-F474-4FE5-B8F8-0A2D3E8106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761c4-c93d-4532-8ae0-2405d2a45aef"/>
    <ds:schemaRef ds:uri="e11c8fbc-5c03-453b-b8f5-c03ba43bd5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DE5C46-AE74-495F-AF21-4C24B73F55F8}">
  <ds:schemaRefs>
    <ds:schemaRef ds:uri="8c4761c4-c93d-4532-8ae0-2405d2a45aef"/>
    <ds:schemaRef ds:uri="http://purl.org/dc/elements/1.1/"/>
    <ds:schemaRef ds:uri="http://schemas.microsoft.com/office/infopath/2007/PartnerControls"/>
    <ds:schemaRef ds:uri="e11c8fbc-5c03-453b-b8f5-c03ba43bd5f7"/>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wellbeing-workshop-rebranded (1)</Template>
  <TotalTime>0</TotalTime>
  <Words>3429</Words>
  <Application>Microsoft Office PowerPoint</Application>
  <PresentationFormat>On-screen Show (4:3)</PresentationFormat>
  <Paragraphs>210</Paragraphs>
  <Slides>21</Slides>
  <Notes>15</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Arial</vt:lpstr>
      <vt:lpstr>Calibri</vt:lpstr>
      <vt:lpstr>Calibri Light</vt:lpstr>
      <vt:lpstr>Courier New</vt:lpstr>
      <vt:lpstr>Office Theme</vt:lpstr>
      <vt:lpstr>Office Theme</vt:lpstr>
      <vt:lpstr>Wellbeing</vt:lpstr>
      <vt:lpstr>Aims of the workshop</vt:lpstr>
      <vt:lpstr>PowerPoint Presentation</vt:lpstr>
      <vt:lpstr>Four pillars of self-leadership</vt:lpstr>
      <vt:lpstr>Practising self-leadership</vt:lpstr>
      <vt:lpstr>PowerPoint Presentation</vt:lpstr>
      <vt:lpstr>PowerPoint Presentation</vt:lpstr>
      <vt:lpstr>Activity</vt:lpstr>
      <vt:lpstr>Healthier choices</vt:lpstr>
      <vt:lpstr>PowerPoint Presentation</vt:lpstr>
      <vt:lpstr>Ways to relax</vt:lpstr>
      <vt:lpstr>The benefits of exercise</vt:lpstr>
      <vt:lpstr>What is regular exercise?</vt:lpstr>
      <vt:lpstr>PowerPoint Presentation</vt:lpstr>
      <vt:lpstr>Mental health at work</vt:lpstr>
      <vt:lpstr>Meditation</vt:lpstr>
      <vt:lpstr>Why meditate</vt:lpstr>
      <vt:lpstr>Meditation at work</vt:lpstr>
      <vt:lpstr>Breathing technique activity</vt:lpstr>
      <vt:lpstr>Activity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Emma Barr</dc:creator>
  <cp:lastModifiedBy>Emma Barr</cp:lastModifiedBy>
  <cp:revision>1</cp:revision>
  <dcterms:created xsi:type="dcterms:W3CDTF">2024-09-30T14:37:08Z</dcterms:created>
  <dcterms:modified xsi:type="dcterms:W3CDTF">2024-09-30T14:37:22Z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0x010100C5A6DE52890A6548A0AA11911D24A580</vt:lpwstr>
  </property>
</Properties>
</file>