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sldIdLst>
    <p:sldId id="256" r:id="rId5"/>
    <p:sldId id="264" r:id="rId6"/>
    <p:sldId id="260" r:id="rId7"/>
    <p:sldId id="261" r:id="rId8"/>
    <p:sldId id="265" r:id="rId9"/>
    <p:sldId id="266" r:id="rId10"/>
    <p:sldId id="267" r:id="rId11"/>
    <p:sldId id="269" r:id="rId12"/>
    <p:sldId id="268"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83" autoAdjust="0"/>
  </p:normalViewPr>
  <p:slideViewPr>
    <p:cSldViewPr snapToGrid="0" snapToObjects="1">
      <p:cViewPr>
        <p:scale>
          <a:sx n="105" d="100"/>
          <a:sy n="105" d="100"/>
        </p:scale>
        <p:origin x="179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C19CDB-046D-44EE-B001-179F0EDF5EFC}" type="datetimeFigureOut">
              <a:rPr lang="en-GB" smtClean="0"/>
              <a:t>13/08/2024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BB390-1D06-4B08-B79F-71A529F0C12B}" type="slidenum">
              <a:rPr lang="en-GB" smtClean="0"/>
              <a:t>‹#›</a:t>
            </a:fld>
            <a:endParaRPr lang="en-GB"/>
          </a:p>
        </p:txBody>
      </p:sp>
    </p:spTree>
    <p:extLst>
      <p:ext uri="{BB962C8B-B14F-4D97-AF65-F5344CB8AC3E}">
        <p14:creationId xmlns:p14="http://schemas.microsoft.com/office/powerpoint/2010/main" val="4024734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Stop the presentation here. </a:t>
            </a:r>
          </a:p>
          <a:p>
            <a:r>
              <a:rPr lang="en-GB" dirty="0"/>
              <a:t>Give out the first attempt Statements to tables 1-4. Allow the groups time to read and make critical comments based on the workshop learning so far.</a:t>
            </a:r>
          </a:p>
          <a:p>
            <a:r>
              <a:rPr lang="en-GB" dirty="0"/>
              <a:t>Once this has been done, seek feedback from each table/statement and compare the feedback to the advice in relation to each statement in slides 11-14.</a:t>
            </a:r>
          </a:p>
          <a:p>
            <a:r>
              <a:rPr lang="en-GB" dirty="0"/>
              <a:t>Give out the “following advice” statements for the groups to compare.</a:t>
            </a:r>
          </a:p>
          <a:p>
            <a:endParaRPr lang="en-GB" dirty="0"/>
          </a:p>
        </p:txBody>
      </p:sp>
      <p:sp>
        <p:nvSpPr>
          <p:cNvPr id="4" name="Slide Number Placeholder 3"/>
          <p:cNvSpPr>
            <a:spLocks noGrp="1"/>
          </p:cNvSpPr>
          <p:nvPr>
            <p:ph type="sldNum" sz="quarter" idx="5"/>
          </p:nvPr>
        </p:nvSpPr>
        <p:spPr/>
        <p:txBody>
          <a:bodyPr/>
          <a:lstStyle/>
          <a:p>
            <a:fld id="{B58BB390-1D06-4B08-B79F-71A529F0C12B}" type="slidenum">
              <a:rPr lang="en-GB" smtClean="0"/>
              <a:t>9</a:t>
            </a:fld>
            <a:endParaRPr lang="en-GB"/>
          </a:p>
        </p:txBody>
      </p:sp>
    </p:spTree>
    <p:extLst>
      <p:ext uri="{BB962C8B-B14F-4D97-AF65-F5344CB8AC3E}">
        <p14:creationId xmlns:p14="http://schemas.microsoft.com/office/powerpoint/2010/main" val="219269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2831724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18483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31507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99324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985709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7851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06D76D-26C1-7849-83A7-877757F8A927}"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75386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06D76D-26C1-7849-83A7-877757F8A927}"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66718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6D76D-26C1-7849-83A7-877757F8A927}"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24225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54961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427321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D76D-26C1-7849-83A7-877757F8A927}" type="datetimeFigureOut">
              <a:rPr lang="en-US" smtClean="0"/>
              <a:t>8/13/2024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803D-388B-EB4B-A550-2641E0990F60}" type="slidenum">
              <a:rPr lang="en-US" smtClean="0"/>
              <a:t>‹#›</a:t>
            </a:fld>
            <a:endParaRPr lang="en-US"/>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rcm.org.uk/join-rc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1205918" y="3111811"/>
            <a:ext cx="7772400" cy="1311007"/>
          </a:xfrm>
        </p:spPr>
        <p:txBody>
          <a:bodyPr anchor="t">
            <a:normAutofit/>
          </a:bodyPr>
          <a:lstStyle/>
          <a:p>
            <a:pPr algn="l"/>
            <a:r>
              <a:rPr lang="en-US" sz="4000" dirty="0">
                <a:solidFill>
                  <a:schemeClr val="bg1"/>
                </a:solidFill>
                <a:latin typeface="Arial" panose="020B0604020202020204" pitchFamily="34" charset="0"/>
                <a:cs typeface="Arial" panose="020B0604020202020204" pitchFamily="34" charset="0"/>
              </a:rPr>
              <a:t>Statement writing</a:t>
            </a:r>
          </a:p>
        </p:txBody>
      </p:sp>
      <p:sp>
        <p:nvSpPr>
          <p:cNvPr id="3" name="TextBox 2">
            <a:extLst>
              <a:ext uri="{FF2B5EF4-FFF2-40B4-BE49-F238E27FC236}">
                <a16:creationId xmlns:a16="http://schemas.microsoft.com/office/drawing/2014/main" id="{59ADD04D-180A-53B6-5BE6-109950468380}"/>
              </a:ext>
            </a:extLst>
          </p:cNvPr>
          <p:cNvSpPr txBox="1"/>
          <p:nvPr/>
        </p:nvSpPr>
        <p:spPr>
          <a:xfrm>
            <a:off x="7363327" y="4509445"/>
            <a:ext cx="1780673" cy="369332"/>
          </a:xfrm>
          <a:prstGeom prst="rect">
            <a:avLst/>
          </a:prstGeom>
          <a:noFill/>
        </p:spPr>
        <p:txBody>
          <a:bodyPr wrap="square" rtlCol="0">
            <a:spAutoFit/>
          </a:bodyPr>
          <a:lstStyle/>
          <a:p>
            <a:r>
              <a:rPr lang="en-GB" dirty="0">
                <a:solidFill>
                  <a:schemeClr val="bg1"/>
                </a:solidFill>
                <a:latin typeface="Arial" panose="020B0604020202020204" pitchFamily="34" charset="0"/>
                <a:cs typeface="Arial" panose="020B0604020202020204" pitchFamily="34" charset="0"/>
              </a:rPr>
              <a:t>June 2022</a:t>
            </a:r>
          </a:p>
        </p:txBody>
      </p:sp>
    </p:spTree>
    <p:extLst>
      <p:ext uri="{BB962C8B-B14F-4D97-AF65-F5344CB8AC3E}">
        <p14:creationId xmlns:p14="http://schemas.microsoft.com/office/powerpoint/2010/main" val="274250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12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Why may we be required to write a statement?</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769431" y="1927531"/>
            <a:ext cx="7223445" cy="1501469"/>
          </a:xfrm>
        </p:spPr>
        <p:txBody>
          <a:bodyPr>
            <a:noAutofit/>
          </a:bodyPr>
          <a:lstStyle/>
          <a:p>
            <a:r>
              <a:rPr lang="en-US" sz="1800" dirty="0">
                <a:latin typeface="Arial" panose="020B0604020202020204" pitchFamily="34" charset="0"/>
                <a:cs typeface="Arial" panose="020B0604020202020204" pitchFamily="34" charset="0"/>
              </a:rPr>
              <a:t>Complaint</a:t>
            </a:r>
          </a:p>
          <a:p>
            <a:r>
              <a:rPr lang="en-US" sz="1800" dirty="0">
                <a:latin typeface="Arial" panose="020B0604020202020204" pitchFamily="34" charset="0"/>
                <a:cs typeface="Arial" panose="020B0604020202020204" pitchFamily="34" charset="0"/>
              </a:rPr>
              <a:t>Incident</a:t>
            </a:r>
          </a:p>
          <a:p>
            <a:r>
              <a:rPr lang="en-US" sz="1800" dirty="0">
                <a:latin typeface="Arial" panose="020B0604020202020204" pitchFamily="34" charset="0"/>
                <a:cs typeface="Arial" panose="020B0604020202020204" pitchFamily="34" charset="0"/>
              </a:rPr>
              <a:t>Disciplinary investigation</a:t>
            </a:r>
          </a:p>
          <a:p>
            <a:r>
              <a:rPr lang="en-US" sz="1800" dirty="0">
                <a:latin typeface="Arial" panose="020B0604020202020204" pitchFamily="34" charset="0"/>
                <a:cs typeface="Arial" panose="020B0604020202020204" pitchFamily="34" charset="0"/>
              </a:rPr>
              <a:t>Legal case</a:t>
            </a:r>
          </a:p>
          <a:p>
            <a:r>
              <a:rPr lang="en-US" sz="1800" dirty="0">
                <a:latin typeface="Arial" panose="020B0604020202020204" pitchFamily="34" charset="0"/>
                <a:cs typeface="Arial" panose="020B0604020202020204" pitchFamily="34" charset="0"/>
              </a:rPr>
              <a:t>Coroners inquest</a:t>
            </a:r>
          </a:p>
          <a:p>
            <a:r>
              <a:rPr lang="en-US" sz="1800" dirty="0">
                <a:latin typeface="Arial" panose="020B0604020202020204" pitchFamily="34" charset="0"/>
                <a:cs typeface="Arial" panose="020B0604020202020204" pitchFamily="34" charset="0"/>
              </a:rPr>
              <a:t>NMC referral</a:t>
            </a:r>
          </a:p>
          <a:p>
            <a:r>
              <a:rPr lang="en-US" sz="1800" dirty="0">
                <a:latin typeface="Arial" panose="020B0604020202020204" pitchFamily="34" charset="0"/>
                <a:cs typeface="Arial" panose="020B0604020202020204" pitchFamily="34" charset="0"/>
              </a:rPr>
              <a:t>Police (prepared)</a:t>
            </a:r>
          </a:p>
          <a:p>
            <a:r>
              <a:rPr lang="en-GB" sz="1800" dirty="0">
                <a:latin typeface="Arial" panose="020B0604020202020204" pitchFamily="34" charset="0"/>
                <a:cs typeface="Arial" panose="020B0604020202020204" pitchFamily="34" charset="0"/>
              </a:rPr>
              <a:t>Promote professionalism and trust</a:t>
            </a:r>
          </a:p>
          <a:p>
            <a:pPr marL="0" indent="0">
              <a:buNone/>
            </a:pPr>
            <a:r>
              <a:rPr lang="en-GB" sz="1800" dirty="0">
                <a:latin typeface="Arial" panose="020B0604020202020204" pitchFamily="34" charset="0"/>
                <a:cs typeface="Arial" panose="020B0604020202020204" pitchFamily="34" charset="0"/>
              </a:rPr>
              <a:t>Cooperate with all investigations and audits. This includes investigations or audits either against you or relating to others, whether individuals or organisations. It also includes cooperating with requests to act as a witness in any hearing that forms part of an investigation, even after you have left the register.</a:t>
            </a: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12ACD0C-410C-4D39-A35D-656BBD2DE255}"/>
              </a:ext>
            </a:extLst>
          </p:cNvPr>
          <p:cNvPicPr>
            <a:picLocks noChangeAspect="1"/>
          </p:cNvPicPr>
          <p:nvPr/>
        </p:nvPicPr>
        <p:blipFill>
          <a:blip r:embed="rId3"/>
          <a:stretch>
            <a:fillRect/>
          </a:stretch>
        </p:blipFill>
        <p:spPr>
          <a:xfrm>
            <a:off x="5863118" y="1690688"/>
            <a:ext cx="2129758" cy="3008705"/>
          </a:xfrm>
          <a:prstGeom prst="rect">
            <a:avLst/>
          </a:prstGeom>
        </p:spPr>
      </p:pic>
    </p:spTree>
    <p:extLst>
      <p:ext uri="{BB962C8B-B14F-4D97-AF65-F5344CB8AC3E}">
        <p14:creationId xmlns:p14="http://schemas.microsoft.com/office/powerpoint/2010/main" val="34830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How to begin to prepare</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760164" y="1481676"/>
            <a:ext cx="7242933" cy="1501469"/>
          </a:xfrm>
        </p:spPr>
        <p:txBody>
          <a:bodyPr>
            <a:noAutofit/>
          </a:bodyPr>
          <a:lstStyle/>
          <a:p>
            <a:r>
              <a:rPr lang="en-GB" sz="1800" dirty="0">
                <a:latin typeface="Arial" panose="020B0604020202020204" pitchFamily="34" charset="0"/>
                <a:cs typeface="Arial" panose="020B0604020202020204" pitchFamily="34" charset="0"/>
              </a:rPr>
              <a:t>Allocate time un-interrupted</a:t>
            </a:r>
          </a:p>
          <a:p>
            <a:r>
              <a:rPr lang="en-GB" sz="1800" dirty="0">
                <a:latin typeface="Arial" panose="020B0604020202020204" pitchFamily="34" charset="0"/>
                <a:cs typeface="Arial" panose="020B0604020202020204" pitchFamily="34" charset="0"/>
              </a:rPr>
              <a:t>Have access to the original documents-</a:t>
            </a:r>
          </a:p>
          <a:p>
            <a:pPr lvl="1">
              <a:buFont typeface="Courier New" panose="02070309020205020404" pitchFamily="49" charset="0"/>
              <a:buChar char="o"/>
            </a:pPr>
            <a:r>
              <a:rPr lang="en-GB" sz="1800" dirty="0">
                <a:latin typeface="Arial" panose="020B0604020202020204" pitchFamily="34" charset="0"/>
                <a:cs typeface="Arial" panose="020B0604020202020204" pitchFamily="34" charset="0"/>
              </a:rPr>
              <a:t>Written Case notes</a:t>
            </a:r>
          </a:p>
          <a:p>
            <a:pPr lvl="1">
              <a:buFont typeface="Courier New" panose="02070309020205020404" pitchFamily="49" charset="0"/>
              <a:buChar char="o"/>
            </a:pPr>
            <a:r>
              <a:rPr lang="en-GB" sz="1800" dirty="0">
                <a:latin typeface="Arial" panose="020B0604020202020204" pitchFamily="34" charset="0"/>
                <a:cs typeface="Arial" panose="020B0604020202020204" pitchFamily="34" charset="0"/>
              </a:rPr>
              <a:t>Electronic records</a:t>
            </a:r>
          </a:p>
          <a:p>
            <a:pPr lvl="1">
              <a:buFont typeface="Courier New" panose="02070309020205020404" pitchFamily="49" charset="0"/>
              <a:buChar char="o"/>
            </a:pPr>
            <a:r>
              <a:rPr lang="en-GB" sz="1800" dirty="0">
                <a:latin typeface="Arial" panose="020B0604020202020204" pitchFamily="34" charset="0"/>
                <a:cs typeface="Arial" panose="020B0604020202020204" pitchFamily="34" charset="0"/>
              </a:rPr>
              <a:t>CTG</a:t>
            </a:r>
          </a:p>
          <a:p>
            <a:pPr lvl="1">
              <a:buFont typeface="Courier New" panose="02070309020205020404" pitchFamily="49" charset="0"/>
              <a:buChar char="o"/>
            </a:pPr>
            <a:r>
              <a:rPr lang="en-GB" sz="1800" dirty="0">
                <a:latin typeface="Arial" panose="020B0604020202020204" pitchFamily="34" charset="0"/>
                <a:cs typeface="Arial" panose="020B0604020202020204" pitchFamily="34" charset="0"/>
              </a:rPr>
              <a:t>Roster</a:t>
            </a:r>
          </a:p>
          <a:p>
            <a:pPr lvl="1">
              <a:buFont typeface="Courier New" panose="02070309020205020404" pitchFamily="49" charset="0"/>
              <a:buChar char="o"/>
            </a:pPr>
            <a:r>
              <a:rPr lang="en-GB" sz="1800" dirty="0">
                <a:latin typeface="Arial" panose="020B0604020202020204" pitchFamily="34" charset="0"/>
                <a:cs typeface="Arial" panose="020B0604020202020204" pitchFamily="34" charset="0"/>
              </a:rPr>
              <a:t>Datix</a:t>
            </a:r>
          </a:p>
          <a:p>
            <a:pPr lvl="1">
              <a:buFont typeface="Courier New" panose="02070309020205020404" pitchFamily="49" charset="0"/>
              <a:buChar char="o"/>
            </a:pPr>
            <a:r>
              <a:rPr lang="en-GB" sz="1800" dirty="0">
                <a:latin typeface="Arial" panose="020B0604020202020204" pitchFamily="34" charset="0"/>
                <a:cs typeface="Arial" panose="020B0604020202020204" pitchFamily="34" charset="0"/>
              </a:rPr>
              <a:t>Personal notes made at the time</a:t>
            </a:r>
          </a:p>
          <a:p>
            <a:pPr lvl="1">
              <a:buFont typeface="Courier New" panose="02070309020205020404" pitchFamily="49" charset="0"/>
              <a:buChar char="o"/>
            </a:pPr>
            <a:r>
              <a:rPr lang="en-GB" sz="1800" dirty="0">
                <a:latin typeface="Arial" panose="020B0604020202020204" pitchFamily="34" charset="0"/>
                <a:cs typeface="Arial" panose="020B0604020202020204" pitchFamily="34" charset="0"/>
              </a:rPr>
              <a:t>RCM statement writing guidance</a:t>
            </a:r>
          </a:p>
          <a:p>
            <a:pPr lvl="1">
              <a:buFont typeface="Courier New" panose="02070309020205020404" pitchFamily="49" charset="0"/>
              <a:buChar char="o"/>
            </a:pPr>
            <a:r>
              <a:rPr lang="en-GB" sz="1800" dirty="0">
                <a:latin typeface="Arial" panose="020B0604020202020204" pitchFamily="34" charset="0"/>
                <a:cs typeface="Arial" panose="020B0604020202020204" pitchFamily="34" charset="0"/>
              </a:rPr>
              <a:t>Personal support: RCM Steward, PMA, manager, colleague?</a:t>
            </a:r>
          </a:p>
          <a:p>
            <a:pPr lvl="1">
              <a:buFont typeface="Courier New" panose="02070309020205020404" pitchFamily="49" charset="0"/>
              <a:buChar char="o"/>
            </a:pPr>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Never make a statement from memory alone.</a:t>
            </a:r>
          </a:p>
          <a:p>
            <a:r>
              <a:rPr lang="en-GB" sz="1800" dirty="0">
                <a:latin typeface="Arial" panose="020B0604020202020204" pitchFamily="34" charset="0"/>
                <a:cs typeface="Arial" panose="020B0604020202020204" pitchFamily="34" charset="0"/>
              </a:rPr>
              <a:t>Always take time to review the  records you have made</a:t>
            </a:r>
          </a:p>
          <a:p>
            <a:r>
              <a:rPr lang="en-GB" sz="1800" dirty="0">
                <a:latin typeface="Arial" panose="020B0604020202020204" pitchFamily="34" charset="0"/>
                <a:cs typeface="Arial" panose="020B0604020202020204" pitchFamily="34" charset="0"/>
              </a:rPr>
              <a:t>Employees are entitled to be given time to prepare a statement</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5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Where do I start the basics?</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844932" y="1680363"/>
            <a:ext cx="7223445" cy="1501469"/>
          </a:xfrm>
        </p:spPr>
        <p:txBody>
          <a:bodyPr>
            <a:noAutofit/>
          </a:bodyPr>
          <a:lstStyle/>
          <a:p>
            <a:pPr lvl="0">
              <a:defRPr/>
            </a:pPr>
            <a:r>
              <a:rPr lang="en-GB" sz="2000" dirty="0">
                <a:solidFill>
                  <a:prstClr val="black"/>
                </a:solidFill>
                <a:latin typeface="Arial" panose="020B0604020202020204" pitchFamily="34" charset="0"/>
                <a:cs typeface="Arial" panose="020B0604020202020204" pitchFamily="34" charset="0"/>
              </a:rPr>
              <a:t>Full name </a:t>
            </a:r>
          </a:p>
          <a:p>
            <a:pPr lvl="0">
              <a:defRPr/>
            </a:pPr>
            <a:r>
              <a:rPr lang="en-GB" sz="2000" dirty="0">
                <a:solidFill>
                  <a:prstClr val="black"/>
                </a:solidFill>
                <a:latin typeface="Arial" panose="020B0604020202020204" pitchFamily="34" charset="0"/>
                <a:cs typeface="Arial" panose="020B0604020202020204" pitchFamily="34" charset="0"/>
              </a:rPr>
              <a:t>Qualifications (with dates) </a:t>
            </a:r>
          </a:p>
          <a:p>
            <a:pPr lvl="0">
              <a:defRPr/>
            </a:pPr>
            <a:r>
              <a:rPr lang="en-GB" sz="2000" dirty="0">
                <a:solidFill>
                  <a:prstClr val="black"/>
                </a:solidFill>
                <a:latin typeface="Arial" panose="020B0604020202020204" pitchFamily="34" charset="0"/>
                <a:cs typeface="Arial" panose="020B0604020202020204" pitchFamily="34" charset="0"/>
              </a:rPr>
              <a:t>Status/pay band</a:t>
            </a:r>
          </a:p>
          <a:p>
            <a:pPr lvl="0">
              <a:defRPr/>
            </a:pPr>
            <a:r>
              <a:rPr lang="en-GB" sz="2000" dirty="0">
                <a:solidFill>
                  <a:prstClr val="black"/>
                </a:solidFill>
                <a:latin typeface="Arial" panose="020B0604020202020204" pitchFamily="34" charset="0"/>
                <a:cs typeface="Arial" panose="020B0604020202020204" pitchFamily="34" charset="0"/>
              </a:rPr>
              <a:t>Employer’s address </a:t>
            </a:r>
          </a:p>
          <a:p>
            <a:pPr lvl="0">
              <a:defRPr/>
            </a:pPr>
            <a:r>
              <a:rPr lang="en-GB" sz="2000" dirty="0">
                <a:solidFill>
                  <a:prstClr val="black"/>
                </a:solidFill>
                <a:latin typeface="Arial" panose="020B0604020202020204" pitchFamily="34" charset="0"/>
                <a:cs typeface="Arial" panose="020B0604020202020204" pitchFamily="34" charset="0"/>
              </a:rPr>
              <a:t>Length of employment at the time of the incident and also at present if this is now different</a:t>
            </a:r>
          </a:p>
          <a:p>
            <a:pPr lvl="0">
              <a:defRPr/>
            </a:pPr>
            <a:r>
              <a:rPr lang="en-GB" sz="2000" dirty="0">
                <a:solidFill>
                  <a:prstClr val="black"/>
                </a:solidFill>
                <a:latin typeface="Arial" panose="020B0604020202020204" pitchFamily="34" charset="0"/>
                <a:cs typeface="Arial" panose="020B0604020202020204" pitchFamily="34" charset="0"/>
              </a:rPr>
              <a:t>Your involvement</a:t>
            </a:r>
          </a:p>
          <a:p>
            <a:pPr lvl="0">
              <a:defRPr/>
            </a:pPr>
            <a:r>
              <a:rPr lang="en-GB" sz="2000" dirty="0">
                <a:solidFill>
                  <a:prstClr val="black"/>
                </a:solidFill>
                <a:latin typeface="Arial" panose="020B0604020202020204" pitchFamily="34" charset="0"/>
                <a:cs typeface="Arial" panose="020B0604020202020204" pitchFamily="34" charset="0"/>
              </a:rPr>
              <a:t>State the purpose of writing the statement</a:t>
            </a:r>
          </a:p>
          <a:p>
            <a:pPr lvl="0">
              <a:defRPr/>
            </a:pPr>
            <a:r>
              <a:rPr lang="en-GB" sz="2000" dirty="0">
                <a:solidFill>
                  <a:prstClr val="black"/>
                </a:solidFill>
                <a:latin typeface="Arial" panose="020B0604020202020204" pitchFamily="34" charset="0"/>
                <a:cs typeface="Arial" panose="020B0604020202020204" pitchFamily="34" charset="0"/>
              </a:rPr>
              <a:t>Date of the incident and relevant period of duty</a:t>
            </a:r>
          </a:p>
          <a:p>
            <a:pPr lvl="0">
              <a:defRPr/>
            </a:pPr>
            <a:r>
              <a:rPr lang="en-GB" sz="2000" dirty="0">
                <a:solidFill>
                  <a:prstClr val="black"/>
                </a:solidFill>
                <a:latin typeface="Arial" panose="020B0604020202020204" pitchFamily="34" charset="0"/>
                <a:cs typeface="Arial" panose="020B0604020202020204" pitchFamily="34" charset="0"/>
              </a:rPr>
              <a:t>Names of staff on duty</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00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7"/>
            <a:ext cx="7886700" cy="784166"/>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What should be included?</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749197" y="1420970"/>
            <a:ext cx="7645605" cy="1501469"/>
          </a:xfrm>
        </p:spPr>
        <p:txBody>
          <a:bodyPr>
            <a:noAutofit/>
          </a:bodyPr>
          <a:lstStyle/>
          <a:p>
            <a:r>
              <a:rPr lang="en-GB" sz="1800" dirty="0">
                <a:latin typeface="Arial" panose="020B0604020202020204" pitchFamily="34" charset="0"/>
                <a:cs typeface="Arial" panose="020B0604020202020204" pitchFamily="34" charset="0"/>
              </a:rPr>
              <a:t>More than is in the records: further explanation, thought processes and rationale</a:t>
            </a:r>
          </a:p>
          <a:p>
            <a:pPr lvl="0">
              <a:defRPr/>
            </a:pPr>
            <a:r>
              <a:rPr lang="en-GB" sz="1800" dirty="0">
                <a:solidFill>
                  <a:prstClr val="black"/>
                </a:solidFill>
                <a:latin typeface="Arial" panose="020B0604020202020204" pitchFamily="34" charset="0"/>
                <a:cs typeface="Arial" panose="020B0604020202020204" pitchFamily="34" charset="0"/>
              </a:rPr>
              <a:t>A factual account of your role in the care</a:t>
            </a:r>
          </a:p>
          <a:p>
            <a:pPr lvl="0">
              <a:defRPr/>
            </a:pPr>
            <a:r>
              <a:rPr lang="en-GB" sz="1800" dirty="0">
                <a:solidFill>
                  <a:prstClr val="black"/>
                </a:solidFill>
                <a:latin typeface="Arial" panose="020B0604020202020204" pitchFamily="34" charset="0"/>
                <a:cs typeface="Arial" panose="020B0604020202020204" pitchFamily="34" charset="0"/>
              </a:rPr>
              <a:t>Logical sequence</a:t>
            </a:r>
          </a:p>
          <a:p>
            <a:pPr lvl="0">
              <a:defRPr/>
            </a:pPr>
            <a:r>
              <a:rPr lang="en-GB" sz="1800" dirty="0">
                <a:solidFill>
                  <a:prstClr val="black"/>
                </a:solidFill>
                <a:latin typeface="Arial" panose="020B0604020202020204" pitchFamily="34" charset="0"/>
                <a:cs typeface="Arial" panose="020B0604020202020204" pitchFamily="34" charset="0"/>
              </a:rPr>
              <a:t>Include recollections, use of records, standard practices-but be clear:</a:t>
            </a:r>
          </a:p>
          <a:p>
            <a:pPr lvl="0">
              <a:defRPr/>
            </a:pPr>
            <a:r>
              <a:rPr lang="en-GB" sz="1800" i="1" dirty="0">
                <a:solidFill>
                  <a:prstClr val="black"/>
                </a:solidFill>
                <a:latin typeface="Arial" panose="020B0604020202020204" pitchFamily="34" charset="0"/>
                <a:cs typeface="Arial" panose="020B0604020202020204" pitchFamily="34" charset="0"/>
              </a:rPr>
              <a:t>“From  recollection……with reference to the records made at the time…..”</a:t>
            </a:r>
          </a:p>
          <a:p>
            <a:pPr lvl="0">
              <a:defRPr/>
            </a:pPr>
            <a:r>
              <a:rPr lang="en-GB" sz="1800" i="1" dirty="0">
                <a:solidFill>
                  <a:prstClr val="black"/>
                </a:solidFill>
                <a:latin typeface="Arial" panose="020B0604020202020204" pitchFamily="34" charset="0"/>
                <a:cs typeface="Arial" panose="020B0604020202020204" pitchFamily="34" charset="0"/>
              </a:rPr>
              <a:t>“It was standard practice in line with the guideline in place at the time…….”</a:t>
            </a:r>
            <a:endParaRPr lang="en-GB" sz="1800" dirty="0">
              <a:solidFill>
                <a:prstClr val="black"/>
              </a:solidFill>
              <a:latin typeface="Arial" panose="020B0604020202020204" pitchFamily="34" charset="0"/>
              <a:cs typeface="Arial" panose="020B0604020202020204" pitchFamily="34" charset="0"/>
            </a:endParaRPr>
          </a:p>
          <a:p>
            <a:pPr lvl="0">
              <a:defRPr/>
            </a:pPr>
            <a:r>
              <a:rPr lang="en-GB" sz="1800" dirty="0">
                <a:solidFill>
                  <a:prstClr val="black"/>
                </a:solidFill>
                <a:latin typeface="Arial" panose="020B0604020202020204" pitchFamily="34" charset="0"/>
                <a:cs typeface="Arial" panose="020B0604020202020204" pitchFamily="34" charset="0"/>
              </a:rPr>
              <a:t>Identify other staff involved by their names and status, especially if the signatures are illegible</a:t>
            </a:r>
          </a:p>
          <a:p>
            <a:pPr lvl="0">
              <a:defRPr/>
            </a:pPr>
            <a:r>
              <a:rPr lang="en-GB" sz="1800" dirty="0">
                <a:solidFill>
                  <a:prstClr val="black"/>
                </a:solidFill>
                <a:latin typeface="Arial" panose="020B0604020202020204" pitchFamily="34" charset="0"/>
                <a:cs typeface="Arial" panose="020B0604020202020204" pitchFamily="34" charset="0"/>
              </a:rPr>
              <a:t>Include your comments on any allegations concerning your involvement</a:t>
            </a:r>
          </a:p>
          <a:p>
            <a:pPr lvl="0">
              <a:defRPr/>
            </a:pPr>
            <a:r>
              <a:rPr lang="en-GB" sz="1800" dirty="0">
                <a:solidFill>
                  <a:prstClr val="black"/>
                </a:solidFill>
                <a:latin typeface="Arial" panose="020B0604020202020204" pitchFamily="34" charset="0"/>
                <a:cs typeface="Arial" panose="020B0604020202020204" pitchFamily="34" charset="0"/>
              </a:rPr>
              <a:t>Give details of the conclusion of your involvement in the client’s care</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467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60164" y="365126"/>
            <a:ext cx="7886700" cy="1325563"/>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Do include</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760164" y="1980809"/>
            <a:ext cx="5520663" cy="1501469"/>
          </a:xfrm>
        </p:spPr>
        <p:txBody>
          <a:bodyPr>
            <a:noAutofit/>
          </a:bodyPr>
          <a:lstStyle/>
          <a:p>
            <a:pPr marL="0" lvl="0" indent="0">
              <a:buNone/>
              <a:defRPr/>
            </a:pPr>
            <a:r>
              <a:rPr lang="en-GB" sz="2000" dirty="0">
                <a:solidFill>
                  <a:prstClr val="black"/>
                </a:solidFill>
                <a:latin typeface="Arial" panose="020B0604020202020204" pitchFamily="34" charset="0"/>
                <a:cs typeface="Arial" panose="020B0604020202020204" pitchFamily="34" charset="0"/>
              </a:rPr>
              <a:t>Any exceptional points:</a:t>
            </a:r>
          </a:p>
          <a:p>
            <a:pPr lvl="0">
              <a:defRPr/>
            </a:pPr>
            <a:endParaRPr lang="en-GB" sz="2000" dirty="0">
              <a:solidFill>
                <a:prstClr val="black"/>
              </a:solidFill>
              <a:latin typeface="Arial" panose="020B0604020202020204" pitchFamily="34" charset="0"/>
              <a:cs typeface="Arial" panose="020B0604020202020204" pitchFamily="34" charset="0"/>
            </a:endParaRPr>
          </a:p>
          <a:p>
            <a:pPr lvl="1">
              <a:defRPr/>
            </a:pPr>
            <a:r>
              <a:rPr lang="en-GB" sz="2000" i="1" dirty="0">
                <a:solidFill>
                  <a:prstClr val="black"/>
                </a:solidFill>
                <a:latin typeface="Arial" panose="020B0604020202020204" pitchFamily="34" charset="0"/>
                <a:cs typeface="Arial" panose="020B0604020202020204" pitchFamily="34" charset="0"/>
              </a:rPr>
              <a:t>     </a:t>
            </a:r>
            <a:r>
              <a:rPr lang="en-GB" sz="2000" dirty="0">
                <a:solidFill>
                  <a:prstClr val="black"/>
                </a:solidFill>
                <a:latin typeface="Arial" panose="020B0604020202020204" pitchFamily="34" charset="0"/>
                <a:cs typeface="Arial" panose="020B0604020202020204" pitchFamily="34" charset="0"/>
              </a:rPr>
              <a:t>Ward in process of redecoration </a:t>
            </a:r>
          </a:p>
          <a:p>
            <a:pPr lvl="1">
              <a:defRPr/>
            </a:pPr>
            <a:r>
              <a:rPr lang="en-GB" sz="2000" dirty="0">
                <a:solidFill>
                  <a:prstClr val="black"/>
                </a:solidFill>
                <a:latin typeface="Arial" panose="020B0604020202020204" pitchFamily="34" charset="0"/>
                <a:cs typeface="Arial" panose="020B0604020202020204" pitchFamily="34" charset="0"/>
              </a:rPr>
              <a:t>     Staffing levels</a:t>
            </a:r>
          </a:p>
          <a:p>
            <a:pPr lvl="1">
              <a:defRPr/>
            </a:pPr>
            <a:r>
              <a:rPr lang="en-GB" sz="2000" dirty="0">
                <a:solidFill>
                  <a:prstClr val="black"/>
                </a:solidFill>
                <a:latin typeface="Arial" panose="020B0604020202020204" pitchFamily="34" charset="0"/>
                <a:cs typeface="Arial" panose="020B0604020202020204" pitchFamily="34" charset="0"/>
              </a:rPr>
              <a:t>     Clinical activity</a:t>
            </a:r>
          </a:p>
          <a:p>
            <a:pPr lvl="1">
              <a:defRPr/>
            </a:pPr>
            <a:r>
              <a:rPr lang="en-GB" sz="2000" dirty="0">
                <a:solidFill>
                  <a:prstClr val="black"/>
                </a:solidFill>
                <a:latin typeface="Arial" panose="020B0604020202020204" pitchFamily="34" charset="0"/>
                <a:cs typeface="Arial" panose="020B0604020202020204" pitchFamily="34" charset="0"/>
              </a:rPr>
              <a:t>     Incident form         </a:t>
            </a:r>
          </a:p>
          <a:p>
            <a:pPr lvl="1">
              <a:defRPr/>
            </a:pPr>
            <a:r>
              <a:rPr lang="en-GB" sz="2000" dirty="0">
                <a:solidFill>
                  <a:prstClr val="black"/>
                </a:solidFill>
                <a:latin typeface="Arial" panose="020B0604020202020204" pitchFamily="34" charset="0"/>
                <a:cs typeface="Arial" panose="020B0604020202020204" pitchFamily="34" charset="0"/>
              </a:rPr>
              <a:t>     Escalation at the time</a:t>
            </a:r>
          </a:p>
          <a:p>
            <a:endParaRPr lang="en-US" sz="1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DABF3D0-2CA4-4DA6-AED8-C69BDF060827}"/>
              </a:ext>
            </a:extLst>
          </p:cNvPr>
          <p:cNvPicPr>
            <a:picLocks noChangeAspect="1"/>
          </p:cNvPicPr>
          <p:nvPr/>
        </p:nvPicPr>
        <p:blipFill rotWithShape="1">
          <a:blip r:embed="rId3"/>
          <a:srcRect t="27270" b="33148"/>
          <a:stretch/>
        </p:blipFill>
        <p:spPr>
          <a:xfrm>
            <a:off x="6698443" y="4929925"/>
            <a:ext cx="2143125" cy="848293"/>
          </a:xfrm>
          <a:prstGeom prst="rect">
            <a:avLst/>
          </a:prstGeom>
        </p:spPr>
      </p:pic>
      <p:pic>
        <p:nvPicPr>
          <p:cNvPr id="6" name="Picture 5">
            <a:extLst>
              <a:ext uri="{FF2B5EF4-FFF2-40B4-BE49-F238E27FC236}">
                <a16:creationId xmlns:a16="http://schemas.microsoft.com/office/drawing/2014/main" id="{AC9A1466-17B1-4261-B151-9CC8CA8FD3C4}"/>
              </a:ext>
            </a:extLst>
          </p:cNvPr>
          <p:cNvPicPr>
            <a:picLocks noChangeAspect="1"/>
          </p:cNvPicPr>
          <p:nvPr/>
        </p:nvPicPr>
        <p:blipFill rotWithShape="1">
          <a:blip r:embed="rId4"/>
          <a:srcRect r="15619"/>
          <a:stretch/>
        </p:blipFill>
        <p:spPr>
          <a:xfrm>
            <a:off x="6396012" y="694944"/>
            <a:ext cx="2747988" cy="1823722"/>
          </a:xfrm>
          <a:prstGeom prst="rect">
            <a:avLst/>
          </a:prstGeom>
        </p:spPr>
      </p:pic>
      <p:pic>
        <p:nvPicPr>
          <p:cNvPr id="8" name="Picture 7">
            <a:extLst>
              <a:ext uri="{FF2B5EF4-FFF2-40B4-BE49-F238E27FC236}">
                <a16:creationId xmlns:a16="http://schemas.microsoft.com/office/drawing/2014/main" id="{AB31EE97-FD25-466A-8D73-F43470B7C91A}"/>
              </a:ext>
            </a:extLst>
          </p:cNvPr>
          <p:cNvPicPr>
            <a:picLocks noChangeAspect="1"/>
          </p:cNvPicPr>
          <p:nvPr/>
        </p:nvPicPr>
        <p:blipFill>
          <a:blip r:embed="rId5"/>
          <a:stretch>
            <a:fillRect/>
          </a:stretch>
        </p:blipFill>
        <p:spPr>
          <a:xfrm>
            <a:off x="6421664" y="2994154"/>
            <a:ext cx="2722336" cy="1706628"/>
          </a:xfrm>
          <a:prstGeom prst="rect">
            <a:avLst/>
          </a:prstGeom>
        </p:spPr>
      </p:pic>
    </p:spTree>
    <p:extLst>
      <p:ext uri="{BB962C8B-B14F-4D97-AF65-F5344CB8AC3E}">
        <p14:creationId xmlns:p14="http://schemas.microsoft.com/office/powerpoint/2010/main" val="2287244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60164" y="558074"/>
            <a:ext cx="7886700" cy="784166"/>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It is good practice to</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880711" y="1815253"/>
            <a:ext cx="7645605" cy="1501469"/>
          </a:xfrm>
        </p:spPr>
        <p:txBody>
          <a:bodyPr>
            <a:noAutofit/>
          </a:bodyPr>
          <a:lstStyle/>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Explain clinical terms/medical terminology</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Number pages</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Number paragraphs</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Label any appendices.</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Double spacing</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Check spelling and punctuation</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Easy to read font.</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Sign and date each page.</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0648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60164" y="281625"/>
            <a:ext cx="7886700" cy="784166"/>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Do remember to</a:t>
            </a:r>
            <a:endParaRPr lang="en-US" sz="4000" b="1" dirty="0">
              <a:solidFill>
                <a:schemeClr val="accent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594911" y="1255613"/>
            <a:ext cx="8320489" cy="1501469"/>
          </a:xfrm>
        </p:spPr>
        <p:txBody>
          <a:bodyPr>
            <a:noAutofit/>
          </a:bodyPr>
          <a:lstStyle/>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To be completely honest and state if you cannot remember something</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Avoid ambiguity or subjective statements</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Avoid opinion or speculation</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Avoid abbreviations or jargon</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Explain why you made the decisions you did or took a particular form of action</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To state the midwifery practice/or clinical guidelines at the time of the incident  and to attach the relevant guideline if it is appropriate</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Seek advice from your local RCM steward before submitting your statement</a:t>
            </a:r>
          </a:p>
          <a:p>
            <a:pPr marL="342900" indent="-342900" eaLnBrk="0" hangingPunct="0">
              <a:spcAft>
                <a:spcPts val="600"/>
              </a:spcAft>
              <a:buFontTx/>
              <a:buChar char="•"/>
            </a:pPr>
            <a:r>
              <a:rPr lang="en-GB" sz="2000" dirty="0">
                <a:latin typeface="Arial" panose="020B0604020202020204" pitchFamily="34" charset="0"/>
                <a:cs typeface="Arial" panose="020B0604020202020204" pitchFamily="34" charset="0"/>
              </a:rPr>
              <a:t>Retain a copy for yourself</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477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60164" y="365126"/>
            <a:ext cx="7886700" cy="926779"/>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Join the RCM</a:t>
            </a:r>
            <a:endParaRPr lang="en-US" sz="4000" b="1" dirty="0">
              <a:solidFill>
                <a:schemeClr val="accent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760164" y="1698040"/>
            <a:ext cx="7368768" cy="1501469"/>
          </a:xfrm>
        </p:spPr>
        <p:txBody>
          <a:bodyPr>
            <a:noAutofit/>
          </a:bodyPr>
          <a:lstStyle/>
          <a:p>
            <a:pPr marL="0" indent="0" eaLnBrk="0" hangingPunct="0">
              <a:spcAft>
                <a:spcPts val="600"/>
              </a:spcAft>
              <a:buNone/>
            </a:pPr>
            <a:r>
              <a:rPr lang="en-US" sz="2000" dirty="0">
                <a:latin typeface="Arial" panose="020B0604020202020204" pitchFamily="34" charset="0"/>
                <a:cs typeface="Arial" panose="020B0604020202020204" pitchFamily="34" charset="0"/>
              </a:rPr>
              <a:t>Our members have the best support at their disposal. </a:t>
            </a:r>
          </a:p>
          <a:p>
            <a:pPr marL="0" indent="0" eaLnBrk="0" hangingPunct="0">
              <a:spcAft>
                <a:spcPts val="600"/>
              </a:spcAft>
              <a:buNone/>
            </a:pPr>
            <a:endParaRPr lang="en-US" sz="2000" dirty="0">
              <a:latin typeface="Arial" panose="020B0604020202020204" pitchFamily="34" charset="0"/>
              <a:cs typeface="Arial" panose="020B0604020202020204" pitchFamily="34" charset="0"/>
            </a:endParaRPr>
          </a:p>
          <a:p>
            <a:pPr marL="0" indent="0" eaLnBrk="0" hangingPunct="0">
              <a:spcAft>
                <a:spcPts val="600"/>
              </a:spcAft>
              <a:buNone/>
            </a:pPr>
            <a:r>
              <a:rPr lang="en-US" sz="2000" b="1" dirty="0">
                <a:latin typeface="Arial" panose="020B0604020202020204" pitchFamily="34" charset="0"/>
                <a:cs typeface="Arial" panose="020B0604020202020204" pitchFamily="34" charset="0"/>
              </a:rPr>
              <a:t>Workplace representatives</a:t>
            </a:r>
          </a:p>
          <a:p>
            <a:pPr marL="800100" lvl="1" indent="-342900" eaLnBrk="0" hangingPunct="0">
              <a:spcAft>
                <a:spcPts val="600"/>
              </a:spcAft>
              <a:buFontTx/>
              <a:buChar char="•"/>
            </a:pPr>
            <a:r>
              <a:rPr lang="en-US" sz="1800" dirty="0">
                <a:latin typeface="Arial" panose="020B0604020202020204" pitchFamily="34" charset="0"/>
                <a:cs typeface="Arial" panose="020B0604020202020204" pitchFamily="34" charset="0"/>
              </a:rPr>
              <a:t>Network of workplace representatives first point of call. </a:t>
            </a:r>
          </a:p>
          <a:p>
            <a:pPr marL="0" indent="0" eaLnBrk="0" hangingPunct="0">
              <a:spcAft>
                <a:spcPts val="600"/>
              </a:spcAft>
              <a:buNone/>
            </a:pPr>
            <a:r>
              <a:rPr lang="en-US" sz="2000" b="1" dirty="0">
                <a:latin typeface="Arial" panose="020B0604020202020204" pitchFamily="34" charset="0"/>
                <a:cs typeface="Arial" panose="020B0604020202020204" pitchFamily="34" charset="0"/>
              </a:rPr>
              <a:t>Regional/national officers</a:t>
            </a:r>
          </a:p>
          <a:p>
            <a:pPr marL="800100" lvl="1" indent="-342900" eaLnBrk="0" hangingPunct="0">
              <a:spcAft>
                <a:spcPts val="600"/>
              </a:spcAft>
              <a:buFontTx/>
              <a:buChar char="•"/>
            </a:pPr>
            <a:r>
              <a:rPr lang="en-US" sz="1800" dirty="0">
                <a:latin typeface="Arial" panose="020B0604020202020204" pitchFamily="34" charset="0"/>
                <a:cs typeface="Arial" panose="020B0604020202020204" pitchFamily="34" charset="0"/>
              </a:rPr>
              <a:t>Based around the UK,  team of regional and national officers are experts in employment relations. All of our regional and national officers are experienced, registered midwives, so members can feel comfortable that they can relate to their issues and concerns.</a:t>
            </a:r>
          </a:p>
          <a:p>
            <a:endParaRPr lang="en-US" sz="1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60F2929-B711-4028-8485-57D20D111896}"/>
              </a:ext>
            </a:extLst>
          </p:cNvPr>
          <p:cNvSpPr txBox="1"/>
          <p:nvPr/>
        </p:nvSpPr>
        <p:spPr>
          <a:xfrm>
            <a:off x="2286000" y="5360457"/>
            <a:ext cx="4572000" cy="523220"/>
          </a:xfrm>
          <a:prstGeom prst="rect">
            <a:avLst/>
          </a:prstGeom>
          <a:noFill/>
        </p:spPr>
        <p:txBody>
          <a:bodyPr wrap="square">
            <a:spAutoFit/>
          </a:bodyPr>
          <a:lstStyle/>
          <a:p>
            <a:r>
              <a:rPr lang="en-GB" sz="2800" b="1"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www.rcm.org.uk/join-rcm/</a:t>
            </a:r>
            <a:r>
              <a:rPr lang="en-GB" sz="28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09345182"/>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ement Writing 2022" id="{9A981A56-7F81-46C3-BAC8-2A784AA98A06}" vid="{9CC6049A-1B8B-4030-9B63-39AB9A48B1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C8F2A7E07D1842A196F09D433F46C7" ma:contentTypeVersion="19" ma:contentTypeDescription="Create a new document." ma:contentTypeScope="" ma:versionID="59d991ef7e09e7272b6525d80db4ac92">
  <xsd:schema xmlns:xsd="http://www.w3.org/2001/XMLSchema" xmlns:xs="http://www.w3.org/2001/XMLSchema" xmlns:p="http://schemas.microsoft.com/office/2006/metadata/properties" xmlns:ns2="72668c49-94ea-40d2-beae-2972e9fa7e00" xmlns:ns3="27748eab-0dbd-4733-9124-bc232bc1c31e" targetNamespace="http://schemas.microsoft.com/office/2006/metadata/properties" ma:root="true" ma:fieldsID="101729b34fff8068995c21f5c294303d" ns2:_="" ns3:_="">
    <xsd:import namespace="72668c49-94ea-40d2-beae-2972e9fa7e00"/>
    <xsd:import namespace="27748eab-0dbd-4733-9124-bc232bc1c3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668c49-94ea-40d2-beae-2972e9fa7e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09be131-e051-4104-a245-9491c2d763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48eab-0dbd-4733-9124-bc232bc1c31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2ec2af6-9af2-4977-8540-53f05a37e505}" ma:internalName="TaxCatchAll" ma:showField="CatchAllData" ma:web="27748eab-0dbd-4733-9124-bc232bc1c3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7748eab-0dbd-4733-9124-bc232bc1c31e" xsi:nil="true"/>
    <lcf76f155ced4ddcb4097134ff3c332f xmlns="72668c49-94ea-40d2-beae-2972e9fa7e0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400B23-CB92-4C4E-8536-4FE3D2BD2017}"/>
</file>

<file path=customXml/itemProps2.xml><?xml version="1.0" encoding="utf-8"?>
<ds:datastoreItem xmlns:ds="http://schemas.openxmlformats.org/officeDocument/2006/customXml" ds:itemID="{73C2BF2D-F4AC-40A4-B1DE-2C263E1AB392}">
  <ds:schemaRefs>
    <ds:schemaRef ds:uri="http://purl.org/dc/elements/1.1/"/>
    <ds:schemaRef ds:uri="http://schemas.microsoft.com/office/2006/metadata/properties"/>
    <ds:schemaRef ds:uri="27748eab-0dbd-4733-9124-bc232bc1c31e"/>
    <ds:schemaRef ds:uri="http://schemas.microsoft.com/sharepoint/v3"/>
    <ds:schemaRef ds:uri="http://purl.org/dc/terms/"/>
    <ds:schemaRef ds:uri="http://schemas.microsoft.com/office/2006/documentManagement/types"/>
    <ds:schemaRef ds:uri="http://schemas.microsoft.com/office/infopath/2007/PartnerControls"/>
    <ds:schemaRef ds:uri="72668c49-94ea-40d2-beae-2972e9fa7e00"/>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5AC21B6-1190-4581-8746-4989798F87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statement-writing-2022</Template>
  <TotalTime>0</TotalTime>
  <Words>634</Words>
  <Application>Microsoft Office PowerPoint</Application>
  <PresentationFormat>On-screen Show (4:3)</PresentationFormat>
  <Paragraphs>86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Statement writing</vt:lpstr>
      <vt:lpstr>Why may we be required to write a statement?</vt:lpstr>
      <vt:lpstr>How to begin to prepare</vt:lpstr>
      <vt:lpstr>Where do I start the basics?</vt:lpstr>
      <vt:lpstr>What should be included?</vt:lpstr>
      <vt:lpstr>Do include</vt:lpstr>
      <vt:lpstr>It is good practice to</vt:lpstr>
      <vt:lpstr>Do remember to</vt:lpstr>
      <vt:lpstr>Join the RCM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Emma Barr</dc:creator>
  <cp:lastModifiedBy>Emma Barr</cp:lastModifiedBy>
  <cp:revision>1</cp:revision>
  <dcterms:created xsi:type="dcterms:W3CDTF">2024-08-13T12:05:29Z</dcterms:created>
  <dcterms:modified xsi:type="dcterms:W3CDTF">2024-08-13T12:09:04Z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0x0101009BC8F2A7E07D1842A196F09D433F46C7</vt:lpwstr>
  </property>
  <property fmtid="{D5CDD505-2E9C-101B-9397-08002B2CF9AE}" pid="3" name="RCM Thesaurus">
    <vt:lpwstr/>
  </property>
</Properties>
</file>