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sldIdLst>
    <p:sldId id="256" r:id="rId5"/>
    <p:sldId id="259" r:id="rId6"/>
    <p:sldId id="261" r:id="rId7"/>
    <p:sldId id="260" r:id="rId8"/>
    <p:sldId id="262" r:id="rId9"/>
    <p:sldId id="264" r:id="rId10"/>
    <p:sldId id="266" r:id="rId11"/>
    <p:sldId id="265" r:id="rId12"/>
    <p:sldId id="269" r:id="rId13"/>
    <p:sldId id="268" r:id="rId14"/>
    <p:sldId id="267" r:id="rId15"/>
    <p:sldId id="270" r:id="rId16"/>
    <p:sldId id="271" r:id="rId17"/>
    <p:sldId id="272" r:id="rId18"/>
    <p:sldId id="273" r:id="rId19"/>
    <p:sldId id="274" r:id="rId20"/>
    <p:sldId id="275" r:id="rId21"/>
    <p:sldId id="276" r:id="rId22"/>
    <p:sldId id="277" r:id="rId23"/>
    <p:sldId id="278" r:id="rId24"/>
    <p:sldId id="279" r:id="rId25"/>
    <p:sldId id="26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14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6" autoAdjust="0"/>
    <p:restoredTop sz="89072" autoAdjust="0"/>
  </p:normalViewPr>
  <p:slideViewPr>
    <p:cSldViewPr snapToGrid="0" snapToObjects="1">
      <p:cViewPr>
        <p:scale>
          <a:sx n="108" d="100"/>
          <a:sy n="108" d="100"/>
        </p:scale>
        <p:origin x="169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Barr" userId="dbd6be6c-16cd-4311-8303-375488553fad" providerId="ADAL" clId="{5ADF1F45-114B-4F01-9905-BB684C6ACBA9}"/>
    <pc:docChg chg="modSld">
      <pc:chgData name="Emma Barr" userId="dbd6be6c-16cd-4311-8303-375488553fad" providerId="ADAL" clId="{5ADF1F45-114B-4F01-9905-BB684C6ACBA9}" dt="2024-08-13T12:14:30.697" v="2" actId="20577"/>
      <pc:docMkLst>
        <pc:docMk/>
      </pc:docMkLst>
      <pc:sldChg chg="modSp mod">
        <pc:chgData name="Emma Barr" userId="dbd6be6c-16cd-4311-8303-375488553fad" providerId="ADAL" clId="{5ADF1F45-114B-4F01-9905-BB684C6ACBA9}" dt="2024-08-13T12:14:30.697" v="2" actId="20577"/>
        <pc:sldMkLst>
          <pc:docMk/>
          <pc:sldMk cId="1658855772" sldId="260"/>
        </pc:sldMkLst>
        <pc:spChg chg="mod">
          <ac:chgData name="Emma Barr" userId="dbd6be6c-16cd-4311-8303-375488553fad" providerId="ADAL" clId="{5ADF1F45-114B-4F01-9905-BB684C6ACBA9}" dt="2024-08-13T12:14:30.697" v="2" actId="20577"/>
          <ac:spMkLst>
            <pc:docMk/>
            <pc:sldMk cId="1658855772" sldId="260"/>
            <ac:spMk id="3" creationId="{00DB5D4F-8B9B-2B43-A8EC-96EF5590829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162575-765C-4A70-9183-BE8A5ED9983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4478432B-8998-423A-BB65-F6E024452AAD}">
      <dgm:prSet phldrT="[Text]"/>
      <dgm:spPr/>
      <dgm:t>
        <a:bodyPr/>
        <a:lstStyle/>
        <a:p>
          <a:r>
            <a:rPr lang="en-GB" dirty="0"/>
            <a:t>Fear of missing out</a:t>
          </a:r>
        </a:p>
      </dgm:t>
    </dgm:pt>
    <dgm:pt modelId="{6CABB112-0BD7-4FCB-9067-27D412135DC9}" type="parTrans" cxnId="{4F7729E9-2E8F-42A3-97F1-D746832B38DB}">
      <dgm:prSet/>
      <dgm:spPr/>
      <dgm:t>
        <a:bodyPr/>
        <a:lstStyle/>
        <a:p>
          <a:endParaRPr lang="en-GB"/>
        </a:p>
      </dgm:t>
    </dgm:pt>
    <dgm:pt modelId="{07D80932-3965-4F09-BBB1-7E3938269DE6}" type="sibTrans" cxnId="{4F7729E9-2E8F-42A3-97F1-D746832B38DB}">
      <dgm:prSet/>
      <dgm:spPr/>
      <dgm:t>
        <a:bodyPr/>
        <a:lstStyle/>
        <a:p>
          <a:endParaRPr lang="en-GB"/>
        </a:p>
      </dgm:t>
    </dgm:pt>
    <dgm:pt modelId="{EE08A016-54E4-4C04-81E6-A4C525E60FAC}">
      <dgm:prSet phldrT="[Text]"/>
      <dgm:spPr/>
      <dgm:t>
        <a:bodyPr/>
        <a:lstStyle/>
        <a:p>
          <a:r>
            <a:rPr lang="en-GB" dirty="0"/>
            <a:t>Isolated</a:t>
          </a:r>
        </a:p>
      </dgm:t>
    </dgm:pt>
    <dgm:pt modelId="{683C30D3-597C-447A-99EB-40549295E01E}" type="parTrans" cxnId="{B0C24363-53C6-4542-B3FF-B68ACF11FE8D}">
      <dgm:prSet/>
      <dgm:spPr/>
      <dgm:t>
        <a:bodyPr/>
        <a:lstStyle/>
        <a:p>
          <a:endParaRPr lang="en-GB"/>
        </a:p>
      </dgm:t>
    </dgm:pt>
    <dgm:pt modelId="{93411CA3-DAC3-46A4-8637-53DA84B701E9}" type="sibTrans" cxnId="{B0C24363-53C6-4542-B3FF-B68ACF11FE8D}">
      <dgm:prSet/>
      <dgm:spPr/>
      <dgm:t>
        <a:bodyPr/>
        <a:lstStyle/>
        <a:p>
          <a:endParaRPr lang="en-GB"/>
        </a:p>
      </dgm:t>
    </dgm:pt>
    <dgm:pt modelId="{C3A5E3A9-415E-407B-840E-26D825214BAC}">
      <dgm:prSet phldrT="[Text]"/>
      <dgm:spPr/>
      <dgm:t>
        <a:bodyPr/>
        <a:lstStyle/>
        <a:p>
          <a:r>
            <a:rPr lang="en-GB" dirty="0"/>
            <a:t>Stressed</a:t>
          </a:r>
        </a:p>
      </dgm:t>
    </dgm:pt>
    <dgm:pt modelId="{55DCAD64-7879-4453-9C17-EDADCCD8CAB2}" type="parTrans" cxnId="{31AED806-B0AD-4734-9EAF-6B4AD9DC9452}">
      <dgm:prSet/>
      <dgm:spPr/>
      <dgm:t>
        <a:bodyPr/>
        <a:lstStyle/>
        <a:p>
          <a:endParaRPr lang="en-GB"/>
        </a:p>
      </dgm:t>
    </dgm:pt>
    <dgm:pt modelId="{14D64B66-9AE3-410A-98B0-BC0BE1F8B3B8}" type="sibTrans" cxnId="{31AED806-B0AD-4734-9EAF-6B4AD9DC9452}">
      <dgm:prSet/>
      <dgm:spPr/>
      <dgm:t>
        <a:bodyPr/>
        <a:lstStyle/>
        <a:p>
          <a:endParaRPr lang="en-GB"/>
        </a:p>
      </dgm:t>
    </dgm:pt>
    <dgm:pt modelId="{C48B0F9D-17D3-426C-9BF0-A4B6F9D9E027}">
      <dgm:prSet phldrT="[Text]"/>
      <dgm:spPr/>
      <dgm:t>
        <a:bodyPr/>
        <a:lstStyle/>
        <a:p>
          <a:r>
            <a:rPr lang="en-GB" dirty="0"/>
            <a:t>Lonely</a:t>
          </a:r>
        </a:p>
      </dgm:t>
    </dgm:pt>
    <dgm:pt modelId="{E3223941-A8C3-4401-BB95-E01944F9FF28}" type="parTrans" cxnId="{376EBC4F-B8BD-4786-B9F5-3E6B9D4CD6A2}">
      <dgm:prSet/>
      <dgm:spPr/>
      <dgm:t>
        <a:bodyPr/>
        <a:lstStyle/>
        <a:p>
          <a:endParaRPr lang="en-GB"/>
        </a:p>
      </dgm:t>
    </dgm:pt>
    <dgm:pt modelId="{19B2F98F-BC61-4B65-8EF0-BAFE50F405D5}" type="sibTrans" cxnId="{376EBC4F-B8BD-4786-B9F5-3E6B9D4CD6A2}">
      <dgm:prSet/>
      <dgm:spPr/>
      <dgm:t>
        <a:bodyPr/>
        <a:lstStyle/>
        <a:p>
          <a:endParaRPr lang="en-GB"/>
        </a:p>
      </dgm:t>
    </dgm:pt>
    <dgm:pt modelId="{0DB749F3-0F76-419D-856B-1EF6E201EA95}">
      <dgm:prSet phldrT="[Text]"/>
      <dgm:spPr/>
      <dgm:t>
        <a:bodyPr/>
        <a:lstStyle/>
        <a:p>
          <a:r>
            <a:rPr lang="en-GB" dirty="0"/>
            <a:t>Envy</a:t>
          </a:r>
        </a:p>
      </dgm:t>
    </dgm:pt>
    <dgm:pt modelId="{0F6D451B-0327-4617-B294-752B23FF6BA0}" type="parTrans" cxnId="{07D8E16A-F9CC-4DC7-A817-3A34C193AD7F}">
      <dgm:prSet/>
      <dgm:spPr/>
      <dgm:t>
        <a:bodyPr/>
        <a:lstStyle/>
        <a:p>
          <a:endParaRPr lang="en-GB"/>
        </a:p>
      </dgm:t>
    </dgm:pt>
    <dgm:pt modelId="{E9F57627-ACD0-4436-9A91-2696621784A1}" type="sibTrans" cxnId="{07D8E16A-F9CC-4DC7-A817-3A34C193AD7F}">
      <dgm:prSet/>
      <dgm:spPr/>
      <dgm:t>
        <a:bodyPr/>
        <a:lstStyle/>
        <a:p>
          <a:endParaRPr lang="en-GB"/>
        </a:p>
      </dgm:t>
    </dgm:pt>
    <dgm:pt modelId="{AC36BCC9-A558-472A-9BE9-5AAC63FE2310}">
      <dgm:prSet/>
      <dgm:spPr/>
      <dgm:t>
        <a:bodyPr/>
        <a:lstStyle/>
        <a:p>
          <a:r>
            <a:rPr lang="en-GB" dirty="0"/>
            <a:t>Loss of reality</a:t>
          </a:r>
        </a:p>
      </dgm:t>
    </dgm:pt>
    <dgm:pt modelId="{0F1863D0-264F-431B-A281-3678FC58FE21}" type="parTrans" cxnId="{271FD28B-A9EF-485E-A2CB-E7A948D5943F}">
      <dgm:prSet/>
      <dgm:spPr/>
      <dgm:t>
        <a:bodyPr/>
        <a:lstStyle/>
        <a:p>
          <a:endParaRPr lang="en-GB"/>
        </a:p>
      </dgm:t>
    </dgm:pt>
    <dgm:pt modelId="{E4A65E87-7F26-4D36-8ECE-5D8310DC17F5}" type="sibTrans" cxnId="{271FD28B-A9EF-485E-A2CB-E7A948D5943F}">
      <dgm:prSet/>
      <dgm:spPr/>
      <dgm:t>
        <a:bodyPr/>
        <a:lstStyle/>
        <a:p>
          <a:endParaRPr lang="en-GB"/>
        </a:p>
      </dgm:t>
    </dgm:pt>
    <dgm:pt modelId="{0B6D0943-3EED-485F-A5B8-69924CBADE3B}">
      <dgm:prSet/>
      <dgm:spPr/>
      <dgm:t>
        <a:bodyPr/>
        <a:lstStyle/>
        <a:p>
          <a:r>
            <a:rPr lang="en-GB" dirty="0"/>
            <a:t>Anxious</a:t>
          </a:r>
        </a:p>
      </dgm:t>
    </dgm:pt>
    <dgm:pt modelId="{224AF45F-9B99-4776-8A1D-332EB3DFC9DA}" type="parTrans" cxnId="{CB3A2373-9650-4F89-8E30-E6B5A57F5473}">
      <dgm:prSet/>
      <dgm:spPr/>
      <dgm:t>
        <a:bodyPr/>
        <a:lstStyle/>
        <a:p>
          <a:endParaRPr lang="en-GB"/>
        </a:p>
      </dgm:t>
    </dgm:pt>
    <dgm:pt modelId="{63AC2745-FC26-4562-9761-2E952332413E}" type="sibTrans" cxnId="{CB3A2373-9650-4F89-8E30-E6B5A57F5473}">
      <dgm:prSet/>
      <dgm:spPr/>
      <dgm:t>
        <a:bodyPr/>
        <a:lstStyle/>
        <a:p>
          <a:endParaRPr lang="en-GB"/>
        </a:p>
      </dgm:t>
    </dgm:pt>
    <dgm:pt modelId="{291639F9-9391-4F23-A877-40E556A692F7}">
      <dgm:prSet/>
      <dgm:spPr/>
      <dgm:t>
        <a:bodyPr/>
        <a:lstStyle/>
        <a:p>
          <a:r>
            <a:rPr lang="en-GB" dirty="0"/>
            <a:t>Low self -esteem</a:t>
          </a:r>
        </a:p>
      </dgm:t>
    </dgm:pt>
    <dgm:pt modelId="{28EB2D9A-D570-4F11-843A-388D54444DFA}" type="parTrans" cxnId="{4C0E3BB2-83BE-4B68-A126-8B7ED1534620}">
      <dgm:prSet/>
      <dgm:spPr/>
      <dgm:t>
        <a:bodyPr/>
        <a:lstStyle/>
        <a:p>
          <a:endParaRPr lang="en-GB"/>
        </a:p>
      </dgm:t>
    </dgm:pt>
    <dgm:pt modelId="{6C25C22F-17A6-49A3-942C-F093F05BA0BD}" type="sibTrans" cxnId="{4C0E3BB2-83BE-4B68-A126-8B7ED1534620}">
      <dgm:prSet/>
      <dgm:spPr/>
      <dgm:t>
        <a:bodyPr/>
        <a:lstStyle/>
        <a:p>
          <a:endParaRPr lang="en-GB"/>
        </a:p>
      </dgm:t>
    </dgm:pt>
    <dgm:pt modelId="{A6C71727-798C-4555-A8EA-3AA120B245A8}">
      <dgm:prSet/>
      <dgm:spPr/>
      <dgm:t>
        <a:bodyPr/>
        <a:lstStyle/>
        <a:p>
          <a:r>
            <a:rPr lang="en-GB" dirty="0"/>
            <a:t>Addiction</a:t>
          </a:r>
        </a:p>
      </dgm:t>
    </dgm:pt>
    <dgm:pt modelId="{59035F34-D0A0-49A7-92DE-71925F30F707}" type="parTrans" cxnId="{5B413187-7768-4AD3-9703-22F9D5B0F877}">
      <dgm:prSet/>
      <dgm:spPr/>
      <dgm:t>
        <a:bodyPr/>
        <a:lstStyle/>
        <a:p>
          <a:endParaRPr lang="en-GB"/>
        </a:p>
      </dgm:t>
    </dgm:pt>
    <dgm:pt modelId="{82B15549-4F47-4144-A050-2D4843B788B7}" type="sibTrans" cxnId="{5B413187-7768-4AD3-9703-22F9D5B0F877}">
      <dgm:prSet/>
      <dgm:spPr/>
      <dgm:t>
        <a:bodyPr/>
        <a:lstStyle/>
        <a:p>
          <a:endParaRPr lang="en-GB"/>
        </a:p>
      </dgm:t>
    </dgm:pt>
    <dgm:pt modelId="{91F9F94B-3634-466F-8385-45C5F32D6FB2}">
      <dgm:prSet/>
      <dgm:spPr/>
      <dgm:t>
        <a:bodyPr/>
        <a:lstStyle/>
        <a:p>
          <a:r>
            <a:rPr lang="en-GB" dirty="0"/>
            <a:t>Depression</a:t>
          </a:r>
        </a:p>
      </dgm:t>
    </dgm:pt>
    <dgm:pt modelId="{F7DDC88D-ECC7-4742-9754-F606D7299954}" type="parTrans" cxnId="{609B25F2-7DC0-4C7E-AA4D-1F1CA2BB48EC}">
      <dgm:prSet/>
      <dgm:spPr/>
      <dgm:t>
        <a:bodyPr/>
        <a:lstStyle/>
        <a:p>
          <a:endParaRPr lang="en-GB"/>
        </a:p>
      </dgm:t>
    </dgm:pt>
    <dgm:pt modelId="{CDA07CA7-225F-400D-985D-7680AB67C692}" type="sibTrans" cxnId="{609B25F2-7DC0-4C7E-AA4D-1F1CA2BB48EC}">
      <dgm:prSet/>
      <dgm:spPr/>
      <dgm:t>
        <a:bodyPr/>
        <a:lstStyle/>
        <a:p>
          <a:endParaRPr lang="en-GB"/>
        </a:p>
      </dgm:t>
    </dgm:pt>
    <dgm:pt modelId="{D7186443-7E73-4C69-B08E-9759BBA8CBD8}">
      <dgm:prSet/>
      <dgm:spPr/>
      <dgm:t>
        <a:bodyPr/>
        <a:lstStyle/>
        <a:p>
          <a:r>
            <a:rPr lang="en-GB" dirty="0"/>
            <a:t>Negative</a:t>
          </a:r>
        </a:p>
      </dgm:t>
    </dgm:pt>
    <dgm:pt modelId="{1AE88175-16EC-4F3D-BA52-F296B9EC9B09}" type="parTrans" cxnId="{A294115E-15C1-4933-8B8A-A9FF1EC5E36F}">
      <dgm:prSet/>
      <dgm:spPr/>
      <dgm:t>
        <a:bodyPr/>
        <a:lstStyle/>
        <a:p>
          <a:endParaRPr lang="en-GB"/>
        </a:p>
      </dgm:t>
    </dgm:pt>
    <dgm:pt modelId="{599F9106-147B-4F35-92D2-20D2E7EAB31B}" type="sibTrans" cxnId="{A294115E-15C1-4933-8B8A-A9FF1EC5E36F}">
      <dgm:prSet/>
      <dgm:spPr/>
      <dgm:t>
        <a:bodyPr/>
        <a:lstStyle/>
        <a:p>
          <a:endParaRPr lang="en-GB"/>
        </a:p>
      </dgm:t>
    </dgm:pt>
    <dgm:pt modelId="{09919229-8683-4238-B349-B7CA6C4BA259}">
      <dgm:prSet/>
      <dgm:spPr/>
      <dgm:t>
        <a:bodyPr/>
        <a:lstStyle/>
        <a:p>
          <a:r>
            <a:rPr lang="en-GB" dirty="0"/>
            <a:t>Angry</a:t>
          </a:r>
        </a:p>
      </dgm:t>
    </dgm:pt>
    <dgm:pt modelId="{1805B356-1556-47B0-8515-650EB0861CFE}" type="parTrans" cxnId="{4B7C1B5C-9B1F-4621-89DF-20599EFFC7B8}">
      <dgm:prSet/>
      <dgm:spPr/>
      <dgm:t>
        <a:bodyPr/>
        <a:lstStyle/>
        <a:p>
          <a:endParaRPr lang="en-GB"/>
        </a:p>
      </dgm:t>
    </dgm:pt>
    <dgm:pt modelId="{7A62D7B6-048C-4386-97B2-F5D9267D613B}" type="sibTrans" cxnId="{4B7C1B5C-9B1F-4621-89DF-20599EFFC7B8}">
      <dgm:prSet/>
      <dgm:spPr/>
      <dgm:t>
        <a:bodyPr/>
        <a:lstStyle/>
        <a:p>
          <a:endParaRPr lang="en-GB"/>
        </a:p>
      </dgm:t>
    </dgm:pt>
    <dgm:pt modelId="{0D78BE66-27D7-4952-88D6-7B92C85F00F6}" type="pres">
      <dgm:prSet presAssocID="{7C162575-765C-4A70-9183-BE8A5ED99834}" presName="diagram" presStyleCnt="0">
        <dgm:presLayoutVars>
          <dgm:dir/>
          <dgm:resizeHandles val="exact"/>
        </dgm:presLayoutVars>
      </dgm:prSet>
      <dgm:spPr/>
    </dgm:pt>
    <dgm:pt modelId="{CE45B433-4BA5-4D82-B95A-57448D136F07}" type="pres">
      <dgm:prSet presAssocID="{4478432B-8998-423A-BB65-F6E024452AAD}" presName="node" presStyleLbl="node1" presStyleIdx="0" presStyleCnt="12">
        <dgm:presLayoutVars>
          <dgm:bulletEnabled val="1"/>
        </dgm:presLayoutVars>
      </dgm:prSet>
      <dgm:spPr/>
    </dgm:pt>
    <dgm:pt modelId="{AF2BDF81-544D-4A2E-862D-15EF919D9535}" type="pres">
      <dgm:prSet presAssocID="{07D80932-3965-4F09-BBB1-7E3938269DE6}" presName="sibTrans" presStyleCnt="0"/>
      <dgm:spPr/>
    </dgm:pt>
    <dgm:pt modelId="{7F95189A-94A5-4786-AD57-9826019E18AD}" type="pres">
      <dgm:prSet presAssocID="{EE08A016-54E4-4C04-81E6-A4C525E60FAC}" presName="node" presStyleLbl="node1" presStyleIdx="1" presStyleCnt="12">
        <dgm:presLayoutVars>
          <dgm:bulletEnabled val="1"/>
        </dgm:presLayoutVars>
      </dgm:prSet>
      <dgm:spPr/>
    </dgm:pt>
    <dgm:pt modelId="{25BCFAE8-11F0-4043-BAED-2601A3E6E9DA}" type="pres">
      <dgm:prSet presAssocID="{93411CA3-DAC3-46A4-8637-53DA84B701E9}" presName="sibTrans" presStyleCnt="0"/>
      <dgm:spPr/>
    </dgm:pt>
    <dgm:pt modelId="{F379EC53-1270-4DAF-BD92-E7EA49D098ED}" type="pres">
      <dgm:prSet presAssocID="{C3A5E3A9-415E-407B-840E-26D825214BAC}" presName="node" presStyleLbl="node1" presStyleIdx="2" presStyleCnt="12">
        <dgm:presLayoutVars>
          <dgm:bulletEnabled val="1"/>
        </dgm:presLayoutVars>
      </dgm:prSet>
      <dgm:spPr/>
    </dgm:pt>
    <dgm:pt modelId="{EFE99019-B3EA-40D5-9E58-E6153163323F}" type="pres">
      <dgm:prSet presAssocID="{14D64B66-9AE3-410A-98B0-BC0BE1F8B3B8}" presName="sibTrans" presStyleCnt="0"/>
      <dgm:spPr/>
    </dgm:pt>
    <dgm:pt modelId="{7F44ED02-9559-4E23-AE1A-21BC1EBC17BD}" type="pres">
      <dgm:prSet presAssocID="{C48B0F9D-17D3-426C-9BF0-A4B6F9D9E027}" presName="node" presStyleLbl="node1" presStyleIdx="3" presStyleCnt="12">
        <dgm:presLayoutVars>
          <dgm:bulletEnabled val="1"/>
        </dgm:presLayoutVars>
      </dgm:prSet>
      <dgm:spPr/>
    </dgm:pt>
    <dgm:pt modelId="{37F2E4B9-41F3-440D-9E65-6DE8C5F6AB1B}" type="pres">
      <dgm:prSet presAssocID="{19B2F98F-BC61-4B65-8EF0-BAFE50F405D5}" presName="sibTrans" presStyleCnt="0"/>
      <dgm:spPr/>
    </dgm:pt>
    <dgm:pt modelId="{BE6B11C2-DCC8-4FB9-979B-E11E7DB4A131}" type="pres">
      <dgm:prSet presAssocID="{0DB749F3-0F76-419D-856B-1EF6E201EA95}" presName="node" presStyleLbl="node1" presStyleIdx="4" presStyleCnt="12">
        <dgm:presLayoutVars>
          <dgm:bulletEnabled val="1"/>
        </dgm:presLayoutVars>
      </dgm:prSet>
      <dgm:spPr/>
    </dgm:pt>
    <dgm:pt modelId="{42938EB6-EA1A-4AA8-8A26-01CAFB2DD514}" type="pres">
      <dgm:prSet presAssocID="{E9F57627-ACD0-4436-9A91-2696621784A1}" presName="sibTrans" presStyleCnt="0"/>
      <dgm:spPr/>
    </dgm:pt>
    <dgm:pt modelId="{3996F27D-5F47-4EC2-9CDC-9523E9589CB3}" type="pres">
      <dgm:prSet presAssocID="{AC36BCC9-A558-472A-9BE9-5AAC63FE2310}" presName="node" presStyleLbl="node1" presStyleIdx="5" presStyleCnt="12">
        <dgm:presLayoutVars>
          <dgm:bulletEnabled val="1"/>
        </dgm:presLayoutVars>
      </dgm:prSet>
      <dgm:spPr/>
    </dgm:pt>
    <dgm:pt modelId="{87A42EDA-EB03-4869-9635-99C309287397}" type="pres">
      <dgm:prSet presAssocID="{E4A65E87-7F26-4D36-8ECE-5D8310DC17F5}" presName="sibTrans" presStyleCnt="0"/>
      <dgm:spPr/>
    </dgm:pt>
    <dgm:pt modelId="{DF12A1AB-EBC1-4D19-81CC-F693140FA41E}" type="pres">
      <dgm:prSet presAssocID="{0B6D0943-3EED-485F-A5B8-69924CBADE3B}" presName="node" presStyleLbl="node1" presStyleIdx="6" presStyleCnt="12">
        <dgm:presLayoutVars>
          <dgm:bulletEnabled val="1"/>
        </dgm:presLayoutVars>
      </dgm:prSet>
      <dgm:spPr/>
    </dgm:pt>
    <dgm:pt modelId="{A54E90AB-BE5A-400C-A4F2-7ADC95F2CB49}" type="pres">
      <dgm:prSet presAssocID="{63AC2745-FC26-4562-9761-2E952332413E}" presName="sibTrans" presStyleCnt="0"/>
      <dgm:spPr/>
    </dgm:pt>
    <dgm:pt modelId="{EC160102-F449-4271-8D11-03A9CCF4AA2A}" type="pres">
      <dgm:prSet presAssocID="{291639F9-9391-4F23-A877-40E556A692F7}" presName="node" presStyleLbl="node1" presStyleIdx="7" presStyleCnt="12">
        <dgm:presLayoutVars>
          <dgm:bulletEnabled val="1"/>
        </dgm:presLayoutVars>
      </dgm:prSet>
      <dgm:spPr/>
    </dgm:pt>
    <dgm:pt modelId="{3ACAF5D8-97C6-41C9-8DDC-EF7735B771FC}" type="pres">
      <dgm:prSet presAssocID="{6C25C22F-17A6-49A3-942C-F093F05BA0BD}" presName="sibTrans" presStyleCnt="0"/>
      <dgm:spPr/>
    </dgm:pt>
    <dgm:pt modelId="{63FE9347-9F03-400D-B1AB-B7B6FEA5300A}" type="pres">
      <dgm:prSet presAssocID="{A6C71727-798C-4555-A8EA-3AA120B245A8}" presName="node" presStyleLbl="node1" presStyleIdx="8" presStyleCnt="12">
        <dgm:presLayoutVars>
          <dgm:bulletEnabled val="1"/>
        </dgm:presLayoutVars>
      </dgm:prSet>
      <dgm:spPr/>
    </dgm:pt>
    <dgm:pt modelId="{4ED58AC5-3740-442E-9CDF-7753B2B2B34E}" type="pres">
      <dgm:prSet presAssocID="{82B15549-4F47-4144-A050-2D4843B788B7}" presName="sibTrans" presStyleCnt="0"/>
      <dgm:spPr/>
    </dgm:pt>
    <dgm:pt modelId="{AE1F7669-A2B4-4221-BEDA-5E5F9E36C336}" type="pres">
      <dgm:prSet presAssocID="{D7186443-7E73-4C69-B08E-9759BBA8CBD8}" presName="node" presStyleLbl="node1" presStyleIdx="9" presStyleCnt="12">
        <dgm:presLayoutVars>
          <dgm:bulletEnabled val="1"/>
        </dgm:presLayoutVars>
      </dgm:prSet>
      <dgm:spPr/>
    </dgm:pt>
    <dgm:pt modelId="{22B65309-3E40-4EBD-B072-4680D400BE58}" type="pres">
      <dgm:prSet presAssocID="{599F9106-147B-4F35-92D2-20D2E7EAB31B}" presName="sibTrans" presStyleCnt="0"/>
      <dgm:spPr/>
    </dgm:pt>
    <dgm:pt modelId="{0EC1C29C-2D6C-4E77-B5C5-23E257578635}" type="pres">
      <dgm:prSet presAssocID="{91F9F94B-3634-466F-8385-45C5F32D6FB2}" presName="node" presStyleLbl="node1" presStyleIdx="10" presStyleCnt="12">
        <dgm:presLayoutVars>
          <dgm:bulletEnabled val="1"/>
        </dgm:presLayoutVars>
      </dgm:prSet>
      <dgm:spPr/>
    </dgm:pt>
    <dgm:pt modelId="{B3FDE60E-4F00-4DB0-A6BE-EF8910B38704}" type="pres">
      <dgm:prSet presAssocID="{CDA07CA7-225F-400D-985D-7680AB67C692}" presName="sibTrans" presStyleCnt="0"/>
      <dgm:spPr/>
    </dgm:pt>
    <dgm:pt modelId="{41D4E4EE-CA05-4E55-B3C4-38ED9925598D}" type="pres">
      <dgm:prSet presAssocID="{09919229-8683-4238-B349-B7CA6C4BA259}" presName="node" presStyleLbl="node1" presStyleIdx="11" presStyleCnt="12">
        <dgm:presLayoutVars>
          <dgm:bulletEnabled val="1"/>
        </dgm:presLayoutVars>
      </dgm:prSet>
      <dgm:spPr/>
    </dgm:pt>
  </dgm:ptLst>
  <dgm:cxnLst>
    <dgm:cxn modelId="{31AED806-B0AD-4734-9EAF-6B4AD9DC9452}" srcId="{7C162575-765C-4A70-9183-BE8A5ED99834}" destId="{C3A5E3A9-415E-407B-840E-26D825214BAC}" srcOrd="2" destOrd="0" parTransId="{55DCAD64-7879-4453-9C17-EDADCCD8CAB2}" sibTransId="{14D64B66-9AE3-410A-98B0-BC0BE1F8B3B8}"/>
    <dgm:cxn modelId="{1B3D4B14-8A99-45AD-B5B2-2AA14AC82373}" type="presOf" srcId="{291639F9-9391-4F23-A877-40E556A692F7}" destId="{EC160102-F449-4271-8D11-03A9CCF4AA2A}" srcOrd="0" destOrd="0" presId="urn:microsoft.com/office/officeart/2005/8/layout/default"/>
    <dgm:cxn modelId="{4B7C1B5C-9B1F-4621-89DF-20599EFFC7B8}" srcId="{7C162575-765C-4A70-9183-BE8A5ED99834}" destId="{09919229-8683-4238-B349-B7CA6C4BA259}" srcOrd="11" destOrd="0" parTransId="{1805B356-1556-47B0-8515-650EB0861CFE}" sibTransId="{7A62D7B6-048C-4386-97B2-F5D9267D613B}"/>
    <dgm:cxn modelId="{A294115E-15C1-4933-8B8A-A9FF1EC5E36F}" srcId="{7C162575-765C-4A70-9183-BE8A5ED99834}" destId="{D7186443-7E73-4C69-B08E-9759BBA8CBD8}" srcOrd="9" destOrd="0" parTransId="{1AE88175-16EC-4F3D-BA52-F296B9EC9B09}" sibTransId="{599F9106-147B-4F35-92D2-20D2E7EAB31B}"/>
    <dgm:cxn modelId="{C81BED5E-929F-4660-893B-03061648D5C8}" type="presOf" srcId="{7C162575-765C-4A70-9183-BE8A5ED99834}" destId="{0D78BE66-27D7-4952-88D6-7B92C85F00F6}" srcOrd="0" destOrd="0" presId="urn:microsoft.com/office/officeart/2005/8/layout/default"/>
    <dgm:cxn modelId="{B0C24363-53C6-4542-B3FF-B68ACF11FE8D}" srcId="{7C162575-765C-4A70-9183-BE8A5ED99834}" destId="{EE08A016-54E4-4C04-81E6-A4C525E60FAC}" srcOrd="1" destOrd="0" parTransId="{683C30D3-597C-447A-99EB-40549295E01E}" sibTransId="{93411CA3-DAC3-46A4-8637-53DA84B701E9}"/>
    <dgm:cxn modelId="{2F1F7343-9E8C-46AD-9713-3145A14AB626}" type="presOf" srcId="{4478432B-8998-423A-BB65-F6E024452AAD}" destId="{CE45B433-4BA5-4D82-B95A-57448D136F07}" srcOrd="0" destOrd="0" presId="urn:microsoft.com/office/officeart/2005/8/layout/default"/>
    <dgm:cxn modelId="{A8A89A4A-23D9-4561-B1D3-A5768854F805}" type="presOf" srcId="{0B6D0943-3EED-485F-A5B8-69924CBADE3B}" destId="{DF12A1AB-EBC1-4D19-81CC-F693140FA41E}" srcOrd="0" destOrd="0" presId="urn:microsoft.com/office/officeart/2005/8/layout/default"/>
    <dgm:cxn modelId="{07D8E16A-F9CC-4DC7-A817-3A34C193AD7F}" srcId="{7C162575-765C-4A70-9183-BE8A5ED99834}" destId="{0DB749F3-0F76-419D-856B-1EF6E201EA95}" srcOrd="4" destOrd="0" parTransId="{0F6D451B-0327-4617-B294-752B23FF6BA0}" sibTransId="{E9F57627-ACD0-4436-9A91-2696621784A1}"/>
    <dgm:cxn modelId="{376EBC4F-B8BD-4786-B9F5-3E6B9D4CD6A2}" srcId="{7C162575-765C-4A70-9183-BE8A5ED99834}" destId="{C48B0F9D-17D3-426C-9BF0-A4B6F9D9E027}" srcOrd="3" destOrd="0" parTransId="{E3223941-A8C3-4401-BB95-E01944F9FF28}" sibTransId="{19B2F98F-BC61-4B65-8EF0-BAFE50F405D5}"/>
    <dgm:cxn modelId="{CB3A2373-9650-4F89-8E30-E6B5A57F5473}" srcId="{7C162575-765C-4A70-9183-BE8A5ED99834}" destId="{0B6D0943-3EED-485F-A5B8-69924CBADE3B}" srcOrd="6" destOrd="0" parTransId="{224AF45F-9B99-4776-8A1D-332EB3DFC9DA}" sibTransId="{63AC2745-FC26-4562-9761-2E952332413E}"/>
    <dgm:cxn modelId="{1AEEE980-EA84-4EB9-8855-0C061B23F8D0}" type="presOf" srcId="{D7186443-7E73-4C69-B08E-9759BBA8CBD8}" destId="{AE1F7669-A2B4-4221-BEDA-5E5F9E36C336}" srcOrd="0" destOrd="0" presId="urn:microsoft.com/office/officeart/2005/8/layout/default"/>
    <dgm:cxn modelId="{01D48B81-5F0B-4805-A402-AD38A967DA80}" type="presOf" srcId="{09919229-8683-4238-B349-B7CA6C4BA259}" destId="{41D4E4EE-CA05-4E55-B3C4-38ED9925598D}" srcOrd="0" destOrd="0" presId="urn:microsoft.com/office/officeart/2005/8/layout/default"/>
    <dgm:cxn modelId="{5B413187-7768-4AD3-9703-22F9D5B0F877}" srcId="{7C162575-765C-4A70-9183-BE8A5ED99834}" destId="{A6C71727-798C-4555-A8EA-3AA120B245A8}" srcOrd="8" destOrd="0" parTransId="{59035F34-D0A0-49A7-92DE-71925F30F707}" sibTransId="{82B15549-4F47-4144-A050-2D4843B788B7}"/>
    <dgm:cxn modelId="{271FD28B-A9EF-485E-A2CB-E7A948D5943F}" srcId="{7C162575-765C-4A70-9183-BE8A5ED99834}" destId="{AC36BCC9-A558-472A-9BE9-5AAC63FE2310}" srcOrd="5" destOrd="0" parTransId="{0F1863D0-264F-431B-A281-3678FC58FE21}" sibTransId="{E4A65E87-7F26-4D36-8ECE-5D8310DC17F5}"/>
    <dgm:cxn modelId="{81904092-515A-44E6-BAA1-485F50557F7A}" type="presOf" srcId="{AC36BCC9-A558-472A-9BE9-5AAC63FE2310}" destId="{3996F27D-5F47-4EC2-9CDC-9523E9589CB3}" srcOrd="0" destOrd="0" presId="urn:microsoft.com/office/officeart/2005/8/layout/default"/>
    <dgm:cxn modelId="{82DB369C-67DE-48F1-882D-6BA9174E3F6C}" type="presOf" srcId="{C48B0F9D-17D3-426C-9BF0-A4B6F9D9E027}" destId="{7F44ED02-9559-4E23-AE1A-21BC1EBC17BD}" srcOrd="0" destOrd="0" presId="urn:microsoft.com/office/officeart/2005/8/layout/default"/>
    <dgm:cxn modelId="{4C0E3BB2-83BE-4B68-A126-8B7ED1534620}" srcId="{7C162575-765C-4A70-9183-BE8A5ED99834}" destId="{291639F9-9391-4F23-A877-40E556A692F7}" srcOrd="7" destOrd="0" parTransId="{28EB2D9A-D570-4F11-843A-388D54444DFA}" sibTransId="{6C25C22F-17A6-49A3-942C-F093F05BA0BD}"/>
    <dgm:cxn modelId="{0E12B2C7-75B8-47B5-BA2B-129B52F1B77F}" type="presOf" srcId="{EE08A016-54E4-4C04-81E6-A4C525E60FAC}" destId="{7F95189A-94A5-4786-AD57-9826019E18AD}" srcOrd="0" destOrd="0" presId="urn:microsoft.com/office/officeart/2005/8/layout/default"/>
    <dgm:cxn modelId="{0F06E0CA-6F4E-4C50-80B5-C21C7E4EAFF4}" type="presOf" srcId="{C3A5E3A9-415E-407B-840E-26D825214BAC}" destId="{F379EC53-1270-4DAF-BD92-E7EA49D098ED}" srcOrd="0" destOrd="0" presId="urn:microsoft.com/office/officeart/2005/8/layout/default"/>
    <dgm:cxn modelId="{256DA2CB-936D-424C-AD7F-3E1A998A2C75}" type="presOf" srcId="{A6C71727-798C-4555-A8EA-3AA120B245A8}" destId="{63FE9347-9F03-400D-B1AB-B7B6FEA5300A}" srcOrd="0" destOrd="0" presId="urn:microsoft.com/office/officeart/2005/8/layout/default"/>
    <dgm:cxn modelId="{6F1D51E8-B704-4660-ACF7-213F2EE17E2E}" type="presOf" srcId="{91F9F94B-3634-466F-8385-45C5F32D6FB2}" destId="{0EC1C29C-2D6C-4E77-B5C5-23E257578635}" srcOrd="0" destOrd="0" presId="urn:microsoft.com/office/officeart/2005/8/layout/default"/>
    <dgm:cxn modelId="{4F7729E9-2E8F-42A3-97F1-D746832B38DB}" srcId="{7C162575-765C-4A70-9183-BE8A5ED99834}" destId="{4478432B-8998-423A-BB65-F6E024452AAD}" srcOrd="0" destOrd="0" parTransId="{6CABB112-0BD7-4FCB-9067-27D412135DC9}" sibTransId="{07D80932-3965-4F09-BBB1-7E3938269DE6}"/>
    <dgm:cxn modelId="{4E16B9F1-98EE-48B4-82BB-60FC89760272}" type="presOf" srcId="{0DB749F3-0F76-419D-856B-1EF6E201EA95}" destId="{BE6B11C2-DCC8-4FB9-979B-E11E7DB4A131}" srcOrd="0" destOrd="0" presId="urn:microsoft.com/office/officeart/2005/8/layout/default"/>
    <dgm:cxn modelId="{609B25F2-7DC0-4C7E-AA4D-1F1CA2BB48EC}" srcId="{7C162575-765C-4A70-9183-BE8A5ED99834}" destId="{91F9F94B-3634-466F-8385-45C5F32D6FB2}" srcOrd="10" destOrd="0" parTransId="{F7DDC88D-ECC7-4742-9754-F606D7299954}" sibTransId="{CDA07CA7-225F-400D-985D-7680AB67C692}"/>
    <dgm:cxn modelId="{E8D7D08F-BFE4-49D2-9948-617C9C5E6C15}" type="presParOf" srcId="{0D78BE66-27D7-4952-88D6-7B92C85F00F6}" destId="{CE45B433-4BA5-4D82-B95A-57448D136F07}" srcOrd="0" destOrd="0" presId="urn:microsoft.com/office/officeart/2005/8/layout/default"/>
    <dgm:cxn modelId="{7EDACD87-12B5-4C94-82BA-133CAE766538}" type="presParOf" srcId="{0D78BE66-27D7-4952-88D6-7B92C85F00F6}" destId="{AF2BDF81-544D-4A2E-862D-15EF919D9535}" srcOrd="1" destOrd="0" presId="urn:microsoft.com/office/officeart/2005/8/layout/default"/>
    <dgm:cxn modelId="{A44CC47A-E11E-4C58-93CE-F2F0F801AFC8}" type="presParOf" srcId="{0D78BE66-27D7-4952-88D6-7B92C85F00F6}" destId="{7F95189A-94A5-4786-AD57-9826019E18AD}" srcOrd="2" destOrd="0" presId="urn:microsoft.com/office/officeart/2005/8/layout/default"/>
    <dgm:cxn modelId="{24FD81B8-24CA-4C3A-AB09-EFE048DD8187}" type="presParOf" srcId="{0D78BE66-27D7-4952-88D6-7B92C85F00F6}" destId="{25BCFAE8-11F0-4043-BAED-2601A3E6E9DA}" srcOrd="3" destOrd="0" presId="urn:microsoft.com/office/officeart/2005/8/layout/default"/>
    <dgm:cxn modelId="{1AC26281-6584-4571-A908-966D56F1286E}" type="presParOf" srcId="{0D78BE66-27D7-4952-88D6-7B92C85F00F6}" destId="{F379EC53-1270-4DAF-BD92-E7EA49D098ED}" srcOrd="4" destOrd="0" presId="urn:microsoft.com/office/officeart/2005/8/layout/default"/>
    <dgm:cxn modelId="{5632605E-C170-471E-BF63-0280219879D3}" type="presParOf" srcId="{0D78BE66-27D7-4952-88D6-7B92C85F00F6}" destId="{EFE99019-B3EA-40D5-9E58-E6153163323F}" srcOrd="5" destOrd="0" presId="urn:microsoft.com/office/officeart/2005/8/layout/default"/>
    <dgm:cxn modelId="{91A6C784-C504-4D65-8DB1-05C7B31DFCD1}" type="presParOf" srcId="{0D78BE66-27D7-4952-88D6-7B92C85F00F6}" destId="{7F44ED02-9559-4E23-AE1A-21BC1EBC17BD}" srcOrd="6" destOrd="0" presId="urn:microsoft.com/office/officeart/2005/8/layout/default"/>
    <dgm:cxn modelId="{D42AD287-0069-4F2D-8615-3FBFF82BB09E}" type="presParOf" srcId="{0D78BE66-27D7-4952-88D6-7B92C85F00F6}" destId="{37F2E4B9-41F3-440D-9E65-6DE8C5F6AB1B}" srcOrd="7" destOrd="0" presId="urn:microsoft.com/office/officeart/2005/8/layout/default"/>
    <dgm:cxn modelId="{8FC502EC-73C1-4EBF-ABFE-FE93CABFF969}" type="presParOf" srcId="{0D78BE66-27D7-4952-88D6-7B92C85F00F6}" destId="{BE6B11C2-DCC8-4FB9-979B-E11E7DB4A131}" srcOrd="8" destOrd="0" presId="urn:microsoft.com/office/officeart/2005/8/layout/default"/>
    <dgm:cxn modelId="{6C276F3B-72B9-42E2-B4EA-3CC4F24E828A}" type="presParOf" srcId="{0D78BE66-27D7-4952-88D6-7B92C85F00F6}" destId="{42938EB6-EA1A-4AA8-8A26-01CAFB2DD514}" srcOrd="9" destOrd="0" presId="urn:microsoft.com/office/officeart/2005/8/layout/default"/>
    <dgm:cxn modelId="{32A04788-77AC-4A3C-8813-22CE183562F7}" type="presParOf" srcId="{0D78BE66-27D7-4952-88D6-7B92C85F00F6}" destId="{3996F27D-5F47-4EC2-9CDC-9523E9589CB3}" srcOrd="10" destOrd="0" presId="urn:microsoft.com/office/officeart/2005/8/layout/default"/>
    <dgm:cxn modelId="{736A564A-73FB-488D-AC40-1E808F3B82FE}" type="presParOf" srcId="{0D78BE66-27D7-4952-88D6-7B92C85F00F6}" destId="{87A42EDA-EB03-4869-9635-99C309287397}" srcOrd="11" destOrd="0" presId="urn:microsoft.com/office/officeart/2005/8/layout/default"/>
    <dgm:cxn modelId="{4BC2F6C8-9C69-4CD0-B000-9C6320118CA1}" type="presParOf" srcId="{0D78BE66-27D7-4952-88D6-7B92C85F00F6}" destId="{DF12A1AB-EBC1-4D19-81CC-F693140FA41E}" srcOrd="12" destOrd="0" presId="urn:microsoft.com/office/officeart/2005/8/layout/default"/>
    <dgm:cxn modelId="{EB652FC3-4175-49B7-B816-78D43FA40A71}" type="presParOf" srcId="{0D78BE66-27D7-4952-88D6-7B92C85F00F6}" destId="{A54E90AB-BE5A-400C-A4F2-7ADC95F2CB49}" srcOrd="13" destOrd="0" presId="urn:microsoft.com/office/officeart/2005/8/layout/default"/>
    <dgm:cxn modelId="{BCB923B1-DDAF-4EA5-B95E-32C7B3AC14FA}" type="presParOf" srcId="{0D78BE66-27D7-4952-88D6-7B92C85F00F6}" destId="{EC160102-F449-4271-8D11-03A9CCF4AA2A}" srcOrd="14" destOrd="0" presId="urn:microsoft.com/office/officeart/2005/8/layout/default"/>
    <dgm:cxn modelId="{869DBE3A-0596-4F2E-BF2A-496B35DDA8A8}" type="presParOf" srcId="{0D78BE66-27D7-4952-88D6-7B92C85F00F6}" destId="{3ACAF5D8-97C6-41C9-8DDC-EF7735B771FC}" srcOrd="15" destOrd="0" presId="urn:microsoft.com/office/officeart/2005/8/layout/default"/>
    <dgm:cxn modelId="{59A3D6D5-6EB0-440A-B979-B4A0EDC6804A}" type="presParOf" srcId="{0D78BE66-27D7-4952-88D6-7B92C85F00F6}" destId="{63FE9347-9F03-400D-B1AB-B7B6FEA5300A}" srcOrd="16" destOrd="0" presId="urn:microsoft.com/office/officeart/2005/8/layout/default"/>
    <dgm:cxn modelId="{BB12FEF3-1B1E-4B43-86C3-32F4552E093F}" type="presParOf" srcId="{0D78BE66-27D7-4952-88D6-7B92C85F00F6}" destId="{4ED58AC5-3740-442E-9CDF-7753B2B2B34E}" srcOrd="17" destOrd="0" presId="urn:microsoft.com/office/officeart/2005/8/layout/default"/>
    <dgm:cxn modelId="{121763D7-8503-4FBE-BD42-62E8189A1B6D}" type="presParOf" srcId="{0D78BE66-27D7-4952-88D6-7B92C85F00F6}" destId="{AE1F7669-A2B4-4221-BEDA-5E5F9E36C336}" srcOrd="18" destOrd="0" presId="urn:microsoft.com/office/officeart/2005/8/layout/default"/>
    <dgm:cxn modelId="{3F419910-63E6-4F2F-87D1-92EC2BBCD575}" type="presParOf" srcId="{0D78BE66-27D7-4952-88D6-7B92C85F00F6}" destId="{22B65309-3E40-4EBD-B072-4680D400BE58}" srcOrd="19" destOrd="0" presId="urn:microsoft.com/office/officeart/2005/8/layout/default"/>
    <dgm:cxn modelId="{2E91F659-64C4-4B4C-9E6F-13D16B09252B}" type="presParOf" srcId="{0D78BE66-27D7-4952-88D6-7B92C85F00F6}" destId="{0EC1C29C-2D6C-4E77-B5C5-23E257578635}" srcOrd="20" destOrd="0" presId="urn:microsoft.com/office/officeart/2005/8/layout/default"/>
    <dgm:cxn modelId="{440B8268-6E39-4340-82F5-B6D6B784B75F}" type="presParOf" srcId="{0D78BE66-27D7-4952-88D6-7B92C85F00F6}" destId="{B3FDE60E-4F00-4DB0-A6BE-EF8910B38704}" srcOrd="21" destOrd="0" presId="urn:microsoft.com/office/officeart/2005/8/layout/default"/>
    <dgm:cxn modelId="{F4AF9325-56C7-4F98-9C45-CE3A804D39EA}" type="presParOf" srcId="{0D78BE66-27D7-4952-88D6-7B92C85F00F6}" destId="{41D4E4EE-CA05-4E55-B3C4-38ED9925598D}"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5B433-4BA5-4D82-B95A-57448D136F07}">
      <dsp:nvSpPr>
        <dsp:cNvPr id="0" name=""/>
        <dsp:cNvSpPr/>
      </dsp:nvSpPr>
      <dsp:spPr>
        <a:xfrm>
          <a:off x="2250" y="449508"/>
          <a:ext cx="1785691" cy="1071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Fear of missing out</a:t>
          </a:r>
        </a:p>
      </dsp:txBody>
      <dsp:txXfrm>
        <a:off x="2250" y="449508"/>
        <a:ext cx="1785691" cy="1071414"/>
      </dsp:txXfrm>
    </dsp:sp>
    <dsp:sp modelId="{7F95189A-94A5-4786-AD57-9826019E18AD}">
      <dsp:nvSpPr>
        <dsp:cNvPr id="0" name=""/>
        <dsp:cNvSpPr/>
      </dsp:nvSpPr>
      <dsp:spPr>
        <a:xfrm>
          <a:off x="1966511" y="449508"/>
          <a:ext cx="1785691" cy="1071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Isolated</a:t>
          </a:r>
        </a:p>
      </dsp:txBody>
      <dsp:txXfrm>
        <a:off x="1966511" y="449508"/>
        <a:ext cx="1785691" cy="1071414"/>
      </dsp:txXfrm>
    </dsp:sp>
    <dsp:sp modelId="{F379EC53-1270-4DAF-BD92-E7EA49D098ED}">
      <dsp:nvSpPr>
        <dsp:cNvPr id="0" name=""/>
        <dsp:cNvSpPr/>
      </dsp:nvSpPr>
      <dsp:spPr>
        <a:xfrm>
          <a:off x="3930772" y="449508"/>
          <a:ext cx="1785691" cy="1071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Stressed</a:t>
          </a:r>
        </a:p>
      </dsp:txBody>
      <dsp:txXfrm>
        <a:off x="3930772" y="449508"/>
        <a:ext cx="1785691" cy="1071414"/>
      </dsp:txXfrm>
    </dsp:sp>
    <dsp:sp modelId="{7F44ED02-9559-4E23-AE1A-21BC1EBC17BD}">
      <dsp:nvSpPr>
        <dsp:cNvPr id="0" name=""/>
        <dsp:cNvSpPr/>
      </dsp:nvSpPr>
      <dsp:spPr>
        <a:xfrm>
          <a:off x="5895032" y="449508"/>
          <a:ext cx="1785691" cy="1071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Lonely</a:t>
          </a:r>
        </a:p>
      </dsp:txBody>
      <dsp:txXfrm>
        <a:off x="5895032" y="449508"/>
        <a:ext cx="1785691" cy="1071414"/>
      </dsp:txXfrm>
    </dsp:sp>
    <dsp:sp modelId="{BE6B11C2-DCC8-4FB9-979B-E11E7DB4A131}">
      <dsp:nvSpPr>
        <dsp:cNvPr id="0" name=""/>
        <dsp:cNvSpPr/>
      </dsp:nvSpPr>
      <dsp:spPr>
        <a:xfrm>
          <a:off x="2250" y="1699492"/>
          <a:ext cx="1785691" cy="1071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Envy</a:t>
          </a:r>
        </a:p>
      </dsp:txBody>
      <dsp:txXfrm>
        <a:off x="2250" y="1699492"/>
        <a:ext cx="1785691" cy="1071414"/>
      </dsp:txXfrm>
    </dsp:sp>
    <dsp:sp modelId="{3996F27D-5F47-4EC2-9CDC-9523E9589CB3}">
      <dsp:nvSpPr>
        <dsp:cNvPr id="0" name=""/>
        <dsp:cNvSpPr/>
      </dsp:nvSpPr>
      <dsp:spPr>
        <a:xfrm>
          <a:off x="1966511" y="1699492"/>
          <a:ext cx="1785691" cy="1071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Loss of reality</a:t>
          </a:r>
        </a:p>
      </dsp:txBody>
      <dsp:txXfrm>
        <a:off x="1966511" y="1699492"/>
        <a:ext cx="1785691" cy="1071414"/>
      </dsp:txXfrm>
    </dsp:sp>
    <dsp:sp modelId="{DF12A1AB-EBC1-4D19-81CC-F693140FA41E}">
      <dsp:nvSpPr>
        <dsp:cNvPr id="0" name=""/>
        <dsp:cNvSpPr/>
      </dsp:nvSpPr>
      <dsp:spPr>
        <a:xfrm>
          <a:off x="3930772" y="1699492"/>
          <a:ext cx="1785691" cy="1071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Anxious</a:t>
          </a:r>
        </a:p>
      </dsp:txBody>
      <dsp:txXfrm>
        <a:off x="3930772" y="1699492"/>
        <a:ext cx="1785691" cy="1071414"/>
      </dsp:txXfrm>
    </dsp:sp>
    <dsp:sp modelId="{EC160102-F449-4271-8D11-03A9CCF4AA2A}">
      <dsp:nvSpPr>
        <dsp:cNvPr id="0" name=""/>
        <dsp:cNvSpPr/>
      </dsp:nvSpPr>
      <dsp:spPr>
        <a:xfrm>
          <a:off x="5895032" y="1699492"/>
          <a:ext cx="1785691" cy="1071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Low self -esteem</a:t>
          </a:r>
        </a:p>
      </dsp:txBody>
      <dsp:txXfrm>
        <a:off x="5895032" y="1699492"/>
        <a:ext cx="1785691" cy="1071414"/>
      </dsp:txXfrm>
    </dsp:sp>
    <dsp:sp modelId="{63FE9347-9F03-400D-B1AB-B7B6FEA5300A}">
      <dsp:nvSpPr>
        <dsp:cNvPr id="0" name=""/>
        <dsp:cNvSpPr/>
      </dsp:nvSpPr>
      <dsp:spPr>
        <a:xfrm>
          <a:off x="2250" y="2949476"/>
          <a:ext cx="1785691" cy="1071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Addiction</a:t>
          </a:r>
        </a:p>
      </dsp:txBody>
      <dsp:txXfrm>
        <a:off x="2250" y="2949476"/>
        <a:ext cx="1785691" cy="1071414"/>
      </dsp:txXfrm>
    </dsp:sp>
    <dsp:sp modelId="{AE1F7669-A2B4-4221-BEDA-5E5F9E36C336}">
      <dsp:nvSpPr>
        <dsp:cNvPr id="0" name=""/>
        <dsp:cNvSpPr/>
      </dsp:nvSpPr>
      <dsp:spPr>
        <a:xfrm>
          <a:off x="1966511" y="2949476"/>
          <a:ext cx="1785691" cy="1071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Negative</a:t>
          </a:r>
        </a:p>
      </dsp:txBody>
      <dsp:txXfrm>
        <a:off x="1966511" y="2949476"/>
        <a:ext cx="1785691" cy="1071414"/>
      </dsp:txXfrm>
    </dsp:sp>
    <dsp:sp modelId="{0EC1C29C-2D6C-4E77-B5C5-23E257578635}">
      <dsp:nvSpPr>
        <dsp:cNvPr id="0" name=""/>
        <dsp:cNvSpPr/>
      </dsp:nvSpPr>
      <dsp:spPr>
        <a:xfrm>
          <a:off x="3930772" y="2949476"/>
          <a:ext cx="1785691" cy="1071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Depression</a:t>
          </a:r>
        </a:p>
      </dsp:txBody>
      <dsp:txXfrm>
        <a:off x="3930772" y="2949476"/>
        <a:ext cx="1785691" cy="1071414"/>
      </dsp:txXfrm>
    </dsp:sp>
    <dsp:sp modelId="{41D4E4EE-CA05-4E55-B3C4-38ED9925598D}">
      <dsp:nvSpPr>
        <dsp:cNvPr id="0" name=""/>
        <dsp:cNvSpPr/>
      </dsp:nvSpPr>
      <dsp:spPr>
        <a:xfrm>
          <a:off x="5895032" y="2949476"/>
          <a:ext cx="1785691" cy="1071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Angry</a:t>
          </a:r>
        </a:p>
      </dsp:txBody>
      <dsp:txXfrm>
        <a:off x="5895032" y="2949476"/>
        <a:ext cx="1785691" cy="107141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44285-525A-49F9-A6D4-A4B0198BD1E5}" type="datetimeFigureOut">
              <a:rPr lang="en-GB" smtClean="0"/>
              <a:t>13/08/2024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1F029-F2C2-4AE1-A705-E8B19ACC883F}" type="slidenum">
              <a:rPr lang="en-GB" smtClean="0"/>
              <a:t>‹#›</a:t>
            </a:fld>
            <a:endParaRPr lang="en-GB"/>
          </a:p>
        </p:txBody>
      </p:sp>
    </p:spTree>
    <p:extLst>
      <p:ext uri="{BB962C8B-B14F-4D97-AF65-F5344CB8AC3E}">
        <p14:creationId xmlns:p14="http://schemas.microsoft.com/office/powerpoint/2010/main" val="627184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zHLaM4BD_G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a:t>
            </a:r>
          </a:p>
          <a:p>
            <a:r>
              <a:rPr lang="en-GB" dirty="0"/>
              <a:t>RCM Virtual Meeting Rules</a:t>
            </a:r>
          </a:p>
          <a:p>
            <a:r>
              <a:rPr lang="en-GB" dirty="0"/>
              <a:t>*Note that some of this information is taken from the </a:t>
            </a:r>
            <a:r>
              <a:rPr lang="en-GB" dirty="0" err="1"/>
              <a:t>i</a:t>
            </a:r>
            <a:r>
              <a:rPr lang="en-GB" dirty="0"/>
              <a:t>-learn course.</a:t>
            </a:r>
          </a:p>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1</a:t>
            </a:fld>
            <a:endParaRPr lang="en-GB"/>
          </a:p>
        </p:txBody>
      </p:sp>
    </p:spTree>
    <p:extLst>
      <p:ext uri="{BB962C8B-B14F-4D97-AF65-F5344CB8AC3E}">
        <p14:creationId xmlns:p14="http://schemas.microsoft.com/office/powerpoint/2010/main" val="2700842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93" fontAlgn="base">
              <a:spcBef>
                <a:spcPct val="30000"/>
              </a:spcBef>
              <a:spcAft>
                <a:spcPct val="0"/>
              </a:spcAft>
              <a:defRPr/>
            </a:pPr>
            <a:r>
              <a:rPr lang="en-US" altLang="en-US" sz="1200" dirty="0">
                <a:solidFill>
                  <a:srgbClr val="000000"/>
                </a:solidFill>
                <a:latin typeface="Arial" charset="0"/>
                <a:ea typeface="ヒラギノ角ゴ Pro W3" pitchFamily="16" charset="-128"/>
              </a:rPr>
              <a:t>This did actually happen, and the midwife got disciplined</a:t>
            </a:r>
          </a:p>
          <a:p>
            <a:pPr defTabSz="966293" fontAlgn="base">
              <a:spcBef>
                <a:spcPct val="30000"/>
              </a:spcBef>
              <a:spcAft>
                <a:spcPct val="0"/>
              </a:spcAft>
              <a:defRPr/>
            </a:pPr>
            <a:endParaRPr lang="en-US" altLang="en-US" sz="1200" dirty="0">
              <a:solidFill>
                <a:srgbClr val="000000"/>
              </a:solidFill>
              <a:latin typeface="Arial" charset="0"/>
              <a:ea typeface="ヒラギノ角ゴ Pro W3" pitchFamily="16" charset="-128"/>
            </a:endParaRPr>
          </a:p>
          <a:p>
            <a:pPr defTabSz="966293" fontAlgn="base">
              <a:spcBef>
                <a:spcPct val="30000"/>
              </a:spcBef>
              <a:spcAft>
                <a:spcPct val="0"/>
              </a:spcAft>
              <a:defRPr/>
            </a:pPr>
            <a:r>
              <a:rPr lang="en-US" altLang="en-US" sz="1200" dirty="0">
                <a:solidFill>
                  <a:srgbClr val="000000"/>
                </a:solidFill>
                <a:latin typeface="Arial" charset="0"/>
                <a:ea typeface="ヒラギノ角ゴ Pro W3" pitchFamily="16" charset="-128"/>
              </a:rPr>
              <a:t>Celebrity not unduly concerned – all publicity = good publicity</a:t>
            </a:r>
          </a:p>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13</a:t>
            </a:fld>
            <a:endParaRPr lang="en-GB"/>
          </a:p>
        </p:txBody>
      </p:sp>
    </p:spTree>
    <p:extLst>
      <p:ext uri="{BB962C8B-B14F-4D97-AF65-F5344CB8AC3E}">
        <p14:creationId xmlns:p14="http://schemas.microsoft.com/office/powerpoint/2010/main" val="458984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She no longer works for the Trust, allowed to resign.</a:t>
            </a:r>
          </a:p>
          <a:p>
            <a:endParaRPr lang="en-GB" dirty="0"/>
          </a:p>
          <a:p>
            <a:r>
              <a:rPr lang="en-GB" dirty="0"/>
              <a:t>I don’t know what happened to the person who took the photo.</a:t>
            </a:r>
          </a:p>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14</a:t>
            </a:fld>
            <a:endParaRPr lang="en-GB"/>
          </a:p>
        </p:txBody>
      </p:sp>
    </p:spTree>
    <p:extLst>
      <p:ext uri="{BB962C8B-B14F-4D97-AF65-F5344CB8AC3E}">
        <p14:creationId xmlns:p14="http://schemas.microsoft.com/office/powerpoint/2010/main" val="2982396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93" fontAlgn="base">
              <a:spcBef>
                <a:spcPct val="30000"/>
              </a:spcBef>
              <a:spcAft>
                <a:spcPct val="0"/>
              </a:spcAft>
              <a:defRPr/>
            </a:pPr>
            <a:r>
              <a:rPr lang="en-US" altLang="en-US" sz="1200" dirty="0">
                <a:solidFill>
                  <a:srgbClr val="000000"/>
                </a:solidFill>
                <a:latin typeface="Arial" charset="0"/>
                <a:ea typeface="ヒラギノ角ゴ Pro W3" pitchFamily="16" charset="-128"/>
              </a:rPr>
              <a:t>Ever heard of ‘planking’?</a:t>
            </a:r>
          </a:p>
          <a:p>
            <a:pPr defTabSz="966293" fontAlgn="base">
              <a:spcBef>
                <a:spcPct val="30000"/>
              </a:spcBef>
              <a:spcAft>
                <a:spcPct val="0"/>
              </a:spcAft>
              <a:defRPr/>
            </a:pPr>
            <a:endParaRPr lang="en-US" altLang="en-US" sz="1200" dirty="0">
              <a:solidFill>
                <a:srgbClr val="000000"/>
              </a:solidFill>
              <a:latin typeface="Arial" charset="0"/>
              <a:ea typeface="ヒラギノ角ゴ Pro W3" pitchFamily="16" charset="-128"/>
            </a:endParaRPr>
          </a:p>
          <a:p>
            <a:pPr defTabSz="966293" fontAlgn="base">
              <a:spcBef>
                <a:spcPct val="30000"/>
              </a:spcBef>
              <a:spcAft>
                <a:spcPct val="0"/>
              </a:spcAft>
              <a:defRPr/>
            </a:pPr>
            <a:r>
              <a:rPr lang="en-US" altLang="en-US" sz="1200" dirty="0">
                <a:solidFill>
                  <a:srgbClr val="000000"/>
                </a:solidFill>
                <a:latin typeface="Arial" charset="0"/>
                <a:ea typeface="ヒラギノ角ゴ Pro W3" pitchFamily="16" charset="-128"/>
              </a:rPr>
              <a:t>Staff larking around and the photo got re-sent among colleagues and sent to manager.</a:t>
            </a:r>
          </a:p>
          <a:p>
            <a:pPr defTabSz="966293" fontAlgn="base">
              <a:spcBef>
                <a:spcPct val="30000"/>
              </a:spcBef>
              <a:spcAft>
                <a:spcPct val="0"/>
              </a:spcAft>
              <a:defRPr/>
            </a:pPr>
            <a:endParaRPr lang="en-US" altLang="en-US" sz="1200" dirty="0">
              <a:solidFill>
                <a:srgbClr val="000000"/>
              </a:solidFill>
              <a:latin typeface="Arial" charset="0"/>
              <a:ea typeface="ヒラギノ角ゴ Pro W3" pitchFamily="16" charset="-128"/>
            </a:endParaRPr>
          </a:p>
          <a:p>
            <a:pPr defTabSz="966293" fontAlgn="base">
              <a:spcBef>
                <a:spcPct val="30000"/>
              </a:spcBef>
              <a:spcAft>
                <a:spcPct val="0"/>
              </a:spcAft>
              <a:defRPr/>
            </a:pPr>
            <a:r>
              <a:rPr lang="en-US" altLang="en-US" sz="1200" dirty="0">
                <a:solidFill>
                  <a:srgbClr val="000000"/>
                </a:solidFill>
                <a:latin typeface="Arial" charset="0"/>
                <a:ea typeface="ヒラギノ角ゴ Pro W3" pitchFamily="16" charset="-128"/>
              </a:rPr>
              <a:t>Suspended, disciplined but didn’t lose their jobs. Very traumatic and upsetting experience</a:t>
            </a:r>
          </a:p>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15</a:t>
            </a:fld>
            <a:endParaRPr lang="en-GB"/>
          </a:p>
        </p:txBody>
      </p:sp>
    </p:spTree>
    <p:extLst>
      <p:ext uri="{BB962C8B-B14F-4D97-AF65-F5344CB8AC3E}">
        <p14:creationId xmlns:p14="http://schemas.microsoft.com/office/powerpoint/2010/main" val="1306371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if these are suitable – the first may seem fine, the choice of words ‘busy shift’ and ‘difficult’ seem just a personal comment on a days work but lots of things may have occurred on that shift (in this case a neonatal death) and although this person was not involved in that care it was seen to bring the Trust/Board into disrepute.  It could also cause unduly upset to the parents and family of the NND if they saw this.</a:t>
            </a:r>
          </a:p>
          <a:p>
            <a:endParaRPr lang="en-GB" dirty="0"/>
          </a:p>
          <a:p>
            <a:r>
              <a:rPr lang="en-GB" dirty="0"/>
              <a:t>What if a pregnant woman got to see the second post?  ‘Labour Ward understaffed’ comment may cause worries, concerns, anxiety etc.</a:t>
            </a:r>
          </a:p>
          <a:p>
            <a:endParaRPr lang="en-GB" dirty="0"/>
          </a:p>
          <a:p>
            <a:r>
              <a:rPr lang="en-GB" dirty="0"/>
              <a:t>Link takes to an article, discussing NHS tik </a:t>
            </a:r>
            <a:r>
              <a:rPr lang="en-GB" dirty="0" err="1"/>
              <a:t>toks</a:t>
            </a:r>
            <a:r>
              <a:rPr lang="en-GB" dirty="0"/>
              <a:t> videos during covid, but comments on public perceptions, of wasting PPE and not appropriate for family members to see when family members are ill and/or dying with covid, etc. </a:t>
            </a:r>
          </a:p>
          <a:p>
            <a:endParaRPr lang="en-GB" dirty="0"/>
          </a:p>
          <a:p>
            <a:r>
              <a:rPr lang="en-GB" dirty="0"/>
              <a:t>Be careful posting photos too that contain people in the background.  Even if you have the permission of the people in the foreground you need everyone’s permission to post this.  How do you know that you are not breeching someone's safety by posting this, they could be fleeing violence or have other reasons for not wanting their photo shared. </a:t>
            </a:r>
          </a:p>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16</a:t>
            </a:fld>
            <a:endParaRPr lang="en-GB"/>
          </a:p>
        </p:txBody>
      </p:sp>
    </p:spTree>
    <p:extLst>
      <p:ext uri="{BB962C8B-B14F-4D97-AF65-F5344CB8AC3E}">
        <p14:creationId xmlns:p14="http://schemas.microsoft.com/office/powerpoint/2010/main" val="3618461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group discussion</a:t>
            </a:r>
          </a:p>
          <a:p>
            <a:endParaRPr lang="en-GB" dirty="0"/>
          </a:p>
          <a:p>
            <a:r>
              <a:rPr lang="en-GB" dirty="0"/>
              <a:t>Facebook and Instagram – suggest the members politely decline – ‘breaks Board/Trust and NMC guidelines’ is a good get-out.</a:t>
            </a:r>
          </a:p>
          <a:p>
            <a:endParaRPr lang="en-GB" dirty="0"/>
          </a:p>
          <a:p>
            <a:r>
              <a:rPr lang="en-GB" dirty="0"/>
              <a:t>Interactions can be shared with anyone, may breach patient confidentiality</a:t>
            </a:r>
          </a:p>
          <a:p>
            <a:endParaRPr lang="en-GB" dirty="0"/>
          </a:p>
          <a:p>
            <a:r>
              <a:rPr lang="en-GB" dirty="0"/>
              <a:t>Photographs – you have the right to decline to be photographed. You have no idea how or where the pictures will be used.  </a:t>
            </a:r>
          </a:p>
          <a:p>
            <a:endParaRPr lang="en-GB" dirty="0"/>
          </a:p>
          <a:p>
            <a:r>
              <a:rPr lang="en-GB" dirty="0"/>
              <a:t>Discussion – it can be hard to decline an invitation to be photographed, especially if the member of staff has built up a great rapport with the woman.</a:t>
            </a:r>
          </a:p>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17</a:t>
            </a:fld>
            <a:endParaRPr lang="en-GB"/>
          </a:p>
        </p:txBody>
      </p:sp>
    </p:spTree>
    <p:extLst>
      <p:ext uri="{BB962C8B-B14F-4D97-AF65-F5344CB8AC3E}">
        <p14:creationId xmlns:p14="http://schemas.microsoft.com/office/powerpoint/2010/main" val="263717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Bringing the organisation into disrepute.</a:t>
            </a:r>
          </a:p>
          <a:p>
            <a:r>
              <a:rPr lang="en-GB" dirty="0"/>
              <a:t>criticising or arguing with customers, colleagues or rivals, making defamatory comments about individuals or other organisations or groups, posting images that are inappropriate or links to inappropriate content</a:t>
            </a:r>
          </a:p>
          <a:p>
            <a:endParaRPr lang="en-GB" dirty="0"/>
          </a:p>
          <a:p>
            <a:r>
              <a:rPr lang="en-GB" b="1" dirty="0"/>
              <a:t>Breach confidentiality</a:t>
            </a:r>
          </a:p>
          <a:p>
            <a:r>
              <a:rPr lang="en-GB" dirty="0"/>
              <a:t>revealing trade secrets or information owned by the organisation giving away confidential information about an individual (such as a colleague or customer contact) or organisation (such as a rival business)</a:t>
            </a:r>
            <a:br>
              <a:rPr lang="en-GB" dirty="0"/>
            </a:br>
            <a:r>
              <a:rPr lang="en-GB" dirty="0"/>
              <a:t>discussing the organisation's internal workings (such as deals that it is doing or future business plans that have not been communicated to the public).</a:t>
            </a:r>
          </a:p>
          <a:p>
            <a:pPr lvl="1"/>
            <a:endParaRPr lang="en-GB" dirty="0"/>
          </a:p>
          <a:p>
            <a:r>
              <a:rPr lang="en-GB" b="1" dirty="0"/>
              <a:t>Breach copywrite</a:t>
            </a:r>
          </a:p>
          <a:p>
            <a:r>
              <a:rPr lang="en-GB" dirty="0"/>
              <a:t>using </a:t>
            </a:r>
            <a:r>
              <a:rPr lang="en-GB" b="0" dirty="0"/>
              <a:t>so</a:t>
            </a:r>
            <a:r>
              <a:rPr lang="en-GB" dirty="0"/>
              <a:t>meone else's images or written content without permission, failing to give acknowledgement where permission has been given to reproduce something</a:t>
            </a:r>
          </a:p>
          <a:p>
            <a:endParaRPr lang="en-GB" dirty="0"/>
          </a:p>
          <a:p>
            <a:r>
              <a:rPr lang="en-GB" b="1" dirty="0"/>
              <a:t>Do anything that could be considered discriminatory against, or bullying or harassment of, any individual</a:t>
            </a:r>
          </a:p>
          <a:p>
            <a:r>
              <a:rPr lang="en-GB" dirty="0"/>
              <a:t>making offensive or derogatory comments relating to sex, gender reassignment, race (including nationality), disability, sexual orientation, religion or belief or age, using social media to bully another individual (such as an employee of the organisation), posting images that are discriminatory or offensive [or links to such content]</a:t>
            </a:r>
          </a:p>
          <a:p>
            <a:endParaRPr lang="en-GB" b="1" dirty="0"/>
          </a:p>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18</a:t>
            </a:fld>
            <a:endParaRPr lang="en-GB"/>
          </a:p>
        </p:txBody>
      </p:sp>
    </p:spTree>
    <p:extLst>
      <p:ext uri="{BB962C8B-B14F-4D97-AF65-F5344CB8AC3E}">
        <p14:creationId xmlns:p14="http://schemas.microsoft.com/office/powerpoint/2010/main" val="3292568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Emphasise Midwives can put their registration ( and therefore their jobs and livelihood) at risk.  Students too can jeopardise their chances over ever getting on the register</a:t>
            </a:r>
          </a:p>
          <a:p>
            <a:endParaRPr lang="en-GB" dirty="0"/>
          </a:p>
          <a:p>
            <a:r>
              <a:rPr lang="en-GB" dirty="0"/>
              <a:t>The guidance around the use of social media was updated in the 2015 version of the code.</a:t>
            </a:r>
          </a:p>
          <a:p>
            <a:pPr algn="l"/>
            <a:r>
              <a:rPr lang="en-GB" b="1" dirty="0">
                <a:solidFill>
                  <a:srgbClr val="003B60"/>
                </a:solidFill>
                <a:latin typeface="FoundryMonoline-Bold"/>
              </a:rPr>
              <a:t>“Use all forms of spoken, written and digital communication</a:t>
            </a:r>
          </a:p>
          <a:p>
            <a:pPr algn="l"/>
            <a:r>
              <a:rPr lang="en-GB" b="1" dirty="0">
                <a:solidFill>
                  <a:srgbClr val="003B60"/>
                </a:solidFill>
                <a:latin typeface="FoundryMonoline-Bold"/>
              </a:rPr>
              <a:t>(including social media and networking sites) responsibly.”</a:t>
            </a:r>
          </a:p>
          <a:p>
            <a:pPr algn="l"/>
            <a:r>
              <a:rPr lang="en-GB" dirty="0">
                <a:solidFill>
                  <a:srgbClr val="000000"/>
                </a:solidFill>
                <a:latin typeface="FoundryMonoline-Regular"/>
              </a:rPr>
              <a:t>(The Code, paragraph 20.10)</a:t>
            </a:r>
          </a:p>
          <a:p>
            <a:pPr algn="l"/>
            <a:r>
              <a:rPr lang="en-GB" dirty="0">
                <a:solidFill>
                  <a:srgbClr val="000000"/>
                </a:solidFill>
                <a:latin typeface="FoundryMonoline-Regular"/>
              </a:rPr>
              <a:t>Nurses, midwives and nursing associates may put their registration at risk, and students may jeopardise their ability to join our register, if they act in any way that is unprofessional or unlawful on social media including (but not limited to):</a:t>
            </a:r>
          </a:p>
          <a:p>
            <a:pPr algn="l"/>
            <a:r>
              <a:rPr lang="en-GB" b="1" dirty="0">
                <a:solidFill>
                  <a:srgbClr val="00AFC5"/>
                </a:solidFill>
                <a:latin typeface="FoundryMonoline-Bold"/>
              </a:rPr>
              <a:t>• </a:t>
            </a:r>
            <a:r>
              <a:rPr lang="en-GB" dirty="0">
                <a:solidFill>
                  <a:srgbClr val="000000"/>
                </a:solidFill>
                <a:latin typeface="FoundryMonoline-Regular"/>
              </a:rPr>
              <a:t>sharing confidential information inappropriately;</a:t>
            </a:r>
          </a:p>
          <a:p>
            <a:pPr algn="l"/>
            <a:r>
              <a:rPr lang="en-GB" b="1" dirty="0">
                <a:solidFill>
                  <a:srgbClr val="00AFC5"/>
                </a:solidFill>
                <a:latin typeface="FoundryMonoline-Bold"/>
              </a:rPr>
              <a:t>• </a:t>
            </a:r>
            <a:r>
              <a:rPr lang="en-GB" dirty="0">
                <a:solidFill>
                  <a:srgbClr val="000000"/>
                </a:solidFill>
                <a:latin typeface="FoundryMonoline-Regular"/>
              </a:rPr>
              <a:t>posting pictures of patients and people receiving care without their consent;</a:t>
            </a:r>
          </a:p>
          <a:p>
            <a:pPr algn="l"/>
            <a:r>
              <a:rPr lang="en-GB" b="1" dirty="0">
                <a:solidFill>
                  <a:srgbClr val="00AFC5"/>
                </a:solidFill>
                <a:latin typeface="FoundryMonoline-Bold"/>
              </a:rPr>
              <a:t>• </a:t>
            </a:r>
            <a:r>
              <a:rPr lang="en-GB" dirty="0">
                <a:solidFill>
                  <a:srgbClr val="000000"/>
                </a:solidFill>
                <a:latin typeface="FoundryMonoline-Regular"/>
              </a:rPr>
              <a:t>posting inappropriate comments about patients;</a:t>
            </a:r>
          </a:p>
          <a:p>
            <a:pPr algn="l"/>
            <a:r>
              <a:rPr lang="en-GB" b="1" dirty="0">
                <a:solidFill>
                  <a:srgbClr val="00AFC5"/>
                </a:solidFill>
                <a:latin typeface="FoundryMonoline-Bold"/>
              </a:rPr>
              <a:t>• </a:t>
            </a:r>
            <a:r>
              <a:rPr lang="en-GB" dirty="0">
                <a:solidFill>
                  <a:srgbClr val="000000"/>
                </a:solidFill>
                <a:latin typeface="FoundryMonoline-Regular"/>
              </a:rPr>
              <a:t>bullying, intimidating or exploiting people;</a:t>
            </a:r>
          </a:p>
          <a:p>
            <a:pPr algn="l"/>
            <a:r>
              <a:rPr lang="en-GB" b="1" dirty="0">
                <a:solidFill>
                  <a:srgbClr val="00AFC5"/>
                </a:solidFill>
                <a:latin typeface="FoundryMonoline-Bold"/>
              </a:rPr>
              <a:t>• </a:t>
            </a:r>
            <a:r>
              <a:rPr lang="en-GB" dirty="0">
                <a:solidFill>
                  <a:srgbClr val="000000"/>
                </a:solidFill>
                <a:latin typeface="FoundryMonoline-Regular"/>
              </a:rPr>
              <a:t>building or pursuing relationships with patients or service users;</a:t>
            </a:r>
          </a:p>
          <a:p>
            <a:pPr algn="l"/>
            <a:r>
              <a:rPr lang="en-GB" b="1" dirty="0">
                <a:solidFill>
                  <a:srgbClr val="00AFC5"/>
                </a:solidFill>
                <a:latin typeface="FoundryMonoline-Bold"/>
              </a:rPr>
              <a:t>• </a:t>
            </a:r>
            <a:r>
              <a:rPr lang="en-GB" dirty="0">
                <a:solidFill>
                  <a:srgbClr val="000000"/>
                </a:solidFill>
                <a:latin typeface="FoundryMonoline-Regular"/>
              </a:rPr>
              <a:t>stealing personal information or using someone else’s identity;</a:t>
            </a:r>
          </a:p>
          <a:p>
            <a:pPr algn="l"/>
            <a:r>
              <a:rPr lang="en-GB" b="1" dirty="0">
                <a:solidFill>
                  <a:srgbClr val="00AFC5"/>
                </a:solidFill>
                <a:latin typeface="FoundryMonoline-Bold"/>
              </a:rPr>
              <a:t>• </a:t>
            </a:r>
            <a:r>
              <a:rPr lang="en-GB" dirty="0">
                <a:solidFill>
                  <a:srgbClr val="000000"/>
                </a:solidFill>
                <a:latin typeface="FoundryMonoline-Regular"/>
              </a:rPr>
              <a:t>encouraging violence or self-harm; and</a:t>
            </a:r>
          </a:p>
          <a:p>
            <a:pPr algn="l"/>
            <a:r>
              <a:rPr lang="en-GB" b="1" dirty="0">
                <a:solidFill>
                  <a:srgbClr val="00AFC5"/>
                </a:solidFill>
                <a:latin typeface="FoundryMonoline-Bold"/>
              </a:rPr>
              <a:t>• </a:t>
            </a:r>
            <a:r>
              <a:rPr lang="en-GB" dirty="0">
                <a:solidFill>
                  <a:srgbClr val="000000"/>
                </a:solidFill>
                <a:latin typeface="FoundryMonoline-Regular"/>
              </a:rPr>
              <a:t>inciting hatred or discrimination.</a:t>
            </a:r>
          </a:p>
          <a:p>
            <a:pPr algn="l"/>
            <a:endParaRPr lang="en-GB" dirty="0">
              <a:solidFill>
                <a:srgbClr val="000000"/>
              </a:solidFill>
              <a:latin typeface="FoundryMonoline-Regular"/>
            </a:endParaRPr>
          </a:p>
          <a:p>
            <a:pPr algn="l"/>
            <a:r>
              <a:rPr lang="en-GB" dirty="0">
                <a:solidFill>
                  <a:srgbClr val="000000"/>
                </a:solidFill>
                <a:latin typeface="FoundryMonoline-Regular"/>
              </a:rPr>
              <a:t>If you are aware that another nurse, midwife or nursing</a:t>
            </a:r>
          </a:p>
          <a:p>
            <a:pPr algn="l"/>
            <a:r>
              <a:rPr lang="en-GB" dirty="0">
                <a:solidFill>
                  <a:srgbClr val="000000"/>
                </a:solidFill>
                <a:latin typeface="FoundryMonoline-Regular"/>
              </a:rPr>
              <a:t>associate has used social media in any of these ways, it might be</a:t>
            </a:r>
          </a:p>
          <a:p>
            <a:pPr algn="l"/>
            <a:r>
              <a:rPr lang="en-GB" dirty="0">
                <a:solidFill>
                  <a:srgbClr val="000000"/>
                </a:solidFill>
                <a:latin typeface="FoundryMonoline-Regular"/>
              </a:rPr>
              <a:t>helpful to refer to our guidance on raising concerns (NMC, 2013).</a:t>
            </a:r>
          </a:p>
          <a:p>
            <a:pPr algn="l"/>
            <a:r>
              <a:rPr lang="en-GB" dirty="0">
                <a:solidFill>
                  <a:srgbClr val="000000"/>
                </a:solidFill>
                <a:latin typeface="FoundryMonoline-Regular"/>
              </a:rPr>
              <a:t>This sets out your professional duty to report any concerns you</a:t>
            </a:r>
          </a:p>
          <a:p>
            <a:pPr algn="l"/>
            <a:r>
              <a:rPr lang="en-GB" dirty="0">
                <a:solidFill>
                  <a:srgbClr val="000000"/>
                </a:solidFill>
                <a:latin typeface="FoundryMonoline-Regular"/>
              </a:rPr>
              <a:t>have about the safety of people in your care or the public, and</a:t>
            </a:r>
          </a:p>
          <a:p>
            <a:pPr algn="l"/>
            <a:r>
              <a:rPr lang="en-GB" dirty="0">
                <a:solidFill>
                  <a:srgbClr val="000000"/>
                </a:solidFill>
                <a:latin typeface="FoundryMonoline-Regular"/>
              </a:rPr>
              <a:t>the steps you should take to do this.</a:t>
            </a:r>
            <a:endParaRPr lang="en-GB" dirty="0"/>
          </a:p>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19</a:t>
            </a:fld>
            <a:endParaRPr lang="en-GB"/>
          </a:p>
        </p:txBody>
      </p:sp>
    </p:spTree>
    <p:extLst>
      <p:ext uri="{BB962C8B-B14F-4D97-AF65-F5344CB8AC3E}">
        <p14:creationId xmlns:p14="http://schemas.microsoft.com/office/powerpoint/2010/main" val="2547496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NMC Guidance (March 2015) states that they promote the beneficial aspects of Social Media.</a:t>
            </a:r>
          </a:p>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20</a:t>
            </a:fld>
            <a:endParaRPr lang="en-GB"/>
          </a:p>
        </p:txBody>
      </p:sp>
    </p:spTree>
    <p:extLst>
      <p:ext uri="{BB962C8B-B14F-4D97-AF65-F5344CB8AC3E}">
        <p14:creationId xmlns:p14="http://schemas.microsoft.com/office/powerpoint/2010/main" val="2478630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21</a:t>
            </a:fld>
            <a:endParaRPr lang="en-GB"/>
          </a:p>
        </p:txBody>
      </p:sp>
    </p:spTree>
    <p:extLst>
      <p:ext uri="{BB962C8B-B14F-4D97-AF65-F5344CB8AC3E}">
        <p14:creationId xmlns:p14="http://schemas.microsoft.com/office/powerpoint/2010/main" val="260876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21</a:t>
            </a:r>
            <a:r>
              <a:rPr lang="en-GB" baseline="30000" dirty="0"/>
              <a:t>st</a:t>
            </a:r>
            <a:r>
              <a:rPr lang="en-GB" dirty="0"/>
              <a:t> century's birth of social media has in fact brought about a new set of mental disorders and conditions.  Since the turn of the millennia, a new fleet of illnesses has surfaced, such as phantom ringing syndrome (thinking the phone’s ringing when its not) and nomophobia, the dear of being without your smart device, and other side effects ranging from cybersickness to dependence issues.  Despite the shocking levels of connectivity that we see today, social media has revolutionised that idea of keeping up appearance.  For better of worse people have a desire to share content on the web, but could these urges be doing more harm than good, particularly in the workplace.</a:t>
            </a:r>
          </a:p>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3</a:t>
            </a:fld>
            <a:endParaRPr lang="en-GB"/>
          </a:p>
        </p:txBody>
      </p:sp>
    </p:spTree>
    <p:extLst>
      <p:ext uri="{BB962C8B-B14F-4D97-AF65-F5344CB8AC3E}">
        <p14:creationId xmlns:p14="http://schemas.microsoft.com/office/powerpoint/2010/main" val="4108707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Social media campaigns – What makes them successful?</a:t>
            </a:r>
          </a:p>
          <a:p>
            <a:r>
              <a:rPr lang="en-US" b="0" i="0" dirty="0">
                <a:solidFill>
                  <a:srgbClr val="03002F"/>
                </a:solidFill>
                <a:effectLst/>
                <a:latin typeface="FKGrotesk"/>
              </a:rPr>
              <a:t>whether it’s inclusivity, hard-work, fun, or individuality, use your values to bond with your audience.</a:t>
            </a:r>
          </a:p>
          <a:p>
            <a:r>
              <a:rPr lang="en-GB" b="0" i="0" dirty="0">
                <a:solidFill>
                  <a:srgbClr val="03002F"/>
                </a:solidFill>
                <a:effectLst/>
                <a:latin typeface="FKGrotesk"/>
              </a:rPr>
              <a:t>User-generated content</a:t>
            </a:r>
            <a:r>
              <a:rPr lang="en-US" b="0" i="0" dirty="0">
                <a:solidFill>
                  <a:srgbClr val="03002F"/>
                </a:solidFill>
                <a:effectLst/>
                <a:latin typeface="FKGrotesk"/>
              </a:rPr>
              <a:t> is the key. These contributors are customers, followers, or fans who promote the brand with their original content, such as images, videos, blog posts, and social media posts.</a:t>
            </a:r>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5</a:t>
            </a:fld>
            <a:endParaRPr lang="en-GB"/>
          </a:p>
        </p:txBody>
      </p:sp>
    </p:spTree>
    <p:extLst>
      <p:ext uri="{BB962C8B-B14F-4D97-AF65-F5344CB8AC3E}">
        <p14:creationId xmlns:p14="http://schemas.microsoft.com/office/powerpoint/2010/main" val="2351561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Activity</a:t>
            </a:r>
          </a:p>
          <a:p>
            <a:r>
              <a:rPr lang="en-GB" dirty="0">
                <a:latin typeface="Arial" panose="020B0604020202020204" pitchFamily="34" charset="0"/>
                <a:cs typeface="Arial" panose="020B0604020202020204" pitchFamily="34" charset="0"/>
              </a:rPr>
              <a:t>In groups or own your own write down what you believe the benefits of social media to be</a:t>
            </a:r>
          </a:p>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7</a:t>
            </a:fld>
            <a:endParaRPr lang="en-GB"/>
          </a:p>
        </p:txBody>
      </p:sp>
    </p:spTree>
    <p:extLst>
      <p:ext uri="{BB962C8B-B14F-4D97-AF65-F5344CB8AC3E}">
        <p14:creationId xmlns:p14="http://schemas.microsoft.com/office/powerpoint/2010/main" val="3590481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cs typeface="+mn-cs"/>
              </a:rPr>
              <a:t>ACTIVITY </a:t>
            </a:r>
          </a:p>
          <a:p>
            <a:pPr eaLnBrk="1" hangingPunct="1"/>
            <a:r>
              <a:rPr lang="en-GB" altLang="en-US" baseline="0" dirty="0">
                <a:cs typeface="+mn-cs"/>
              </a:rPr>
              <a:t>Get people to </a:t>
            </a:r>
            <a:r>
              <a:rPr lang="en-GB" altLang="en-US" dirty="0"/>
              <a:t>say</a:t>
            </a:r>
            <a:r>
              <a:rPr lang="en-GB" altLang="en-US" baseline="0" dirty="0">
                <a:cs typeface="+mn-cs"/>
              </a:rPr>
              <a:t> how they feel using social media.   </a:t>
            </a:r>
            <a:r>
              <a:rPr lang="en-GB" altLang="en-US" dirty="0">
                <a:cs typeface="Arial" charset="0"/>
              </a:rPr>
              <a:t>Frightened, Confused, Exasperated, Confident</a:t>
            </a:r>
          </a:p>
          <a:p>
            <a:pPr eaLnBrk="1" hangingPunct="1"/>
            <a:endParaRPr lang="en-US" altLang="en-US" dirty="0"/>
          </a:p>
          <a:p>
            <a:pPr eaLnBrk="1" hangingPunct="1"/>
            <a:r>
              <a:rPr lang="en-US" altLang="en-US" dirty="0"/>
              <a:t>Ask who uses it and in what way?</a:t>
            </a:r>
          </a:p>
          <a:p>
            <a:pPr eaLnBrk="1" hangingPunct="1"/>
            <a:endParaRPr lang="en-US" altLang="en-US" dirty="0"/>
          </a:p>
          <a:p>
            <a:r>
              <a:rPr lang="en-GB" dirty="0"/>
              <a:t>Social media (networking) sites are websites and apps that allow people to connect with others who have similar interests. Users share information, thoughts, ideas and images and connect with family, friends, work colleagues or like-minded people.  Some sites such as Facebook, Twitter, Google+ and LinkedIn are based around making connections with people that you may know. Others such as Instagram, Flickr and YouTube are based around sharing images and video, whilst others like Blogger or Tumblr are about sharing a web log or online diary (blogging).</a:t>
            </a:r>
          </a:p>
          <a:p>
            <a:endParaRPr lang="en-GB" altLang="en-US" dirty="0"/>
          </a:p>
          <a:p>
            <a:r>
              <a:rPr lang="en-GB" altLang="en-US" dirty="0"/>
              <a:t>Do you think you use social media too much?  Does that little red notification bubble give you anxiety, or do you feel yourself itching to check it….?</a:t>
            </a:r>
            <a:endParaRPr lang="en-US" altLang="en-US" dirty="0"/>
          </a:p>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8</a:t>
            </a:fld>
            <a:endParaRPr lang="en-GB"/>
          </a:p>
        </p:txBody>
      </p:sp>
    </p:spTree>
    <p:extLst>
      <p:ext uri="{BB962C8B-B14F-4D97-AF65-F5344CB8AC3E}">
        <p14:creationId xmlns:p14="http://schemas.microsoft.com/office/powerpoint/2010/main" val="722433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Activity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Now in your groups or on your own write down what the disadvantages are of social media</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Cyberbullying</a:t>
            </a:r>
          </a:p>
          <a:p>
            <a:r>
              <a:rPr lang="en-GB" dirty="0">
                <a:latin typeface="Arial" panose="020B0604020202020204" pitchFamily="34" charset="0"/>
                <a:cs typeface="Arial" panose="020B0604020202020204" pitchFamily="34" charset="0"/>
              </a:rPr>
              <a:t>Hacking</a:t>
            </a:r>
          </a:p>
          <a:p>
            <a:r>
              <a:rPr lang="en-GB" b="1" dirty="0">
                <a:latin typeface="Arial" panose="020B0604020202020204" pitchFamily="34" charset="0"/>
                <a:cs typeface="Arial" panose="020B0604020202020204" pitchFamily="34" charset="0"/>
              </a:rPr>
              <a:t>Social media causes death –</a:t>
            </a:r>
            <a:r>
              <a:rPr lang="en-GB" dirty="0">
                <a:latin typeface="Arial" panose="020B0604020202020204" pitchFamily="34" charset="0"/>
                <a:cs typeface="Arial" panose="020B0604020202020204" pitchFamily="34" charset="0"/>
              </a:rPr>
              <a:t> not just by using it, but by following the stunts and other crazy stuffs that are shared on the internet. For example bikers doing the unnecessary stunts, people doing the jump over the trains and other life threatening stuffs. For example in this video </a:t>
            </a:r>
            <a:r>
              <a:rPr lang="en-GB" dirty="0">
                <a:latin typeface="Arial" panose="020B0604020202020204" pitchFamily="34" charset="0"/>
                <a:cs typeface="Arial" panose="020B0604020202020204" pitchFamily="34" charset="0"/>
                <a:hlinkClick r:id="rId3"/>
              </a:rPr>
              <a:t>14 year old from </a:t>
            </a:r>
            <a:r>
              <a:rPr lang="en-GB" dirty="0" err="1">
                <a:latin typeface="Arial" panose="020B0604020202020204" pitchFamily="34" charset="0"/>
                <a:cs typeface="Arial" panose="020B0604020202020204" pitchFamily="34" charset="0"/>
                <a:hlinkClick r:id="rId3"/>
              </a:rPr>
              <a:t>mumbai</a:t>
            </a:r>
            <a:r>
              <a:rPr lang="en-GB" dirty="0">
                <a:latin typeface="Arial" panose="020B0604020202020204" pitchFamily="34" charset="0"/>
                <a:cs typeface="Arial" panose="020B0604020202020204" pitchFamily="34" charset="0"/>
              </a:rPr>
              <a:t> was doing stunts on a running train which caused his death. These types of stunts are performed by the teenagers because of the successful stunts made and shared over the social media.  Like the tide pod challenge a couple years ago</a:t>
            </a:r>
          </a:p>
          <a:p>
            <a:r>
              <a:rPr lang="en-GB" dirty="0">
                <a:latin typeface="Arial" panose="020B0604020202020204" pitchFamily="34" charset="0"/>
                <a:cs typeface="Arial" panose="020B0604020202020204" pitchFamily="34" charset="0"/>
              </a:rPr>
              <a:t>Addiction</a:t>
            </a:r>
          </a:p>
          <a:p>
            <a:r>
              <a:rPr lang="en-GB" dirty="0">
                <a:latin typeface="Arial" panose="020B0604020202020204" pitchFamily="34" charset="0"/>
                <a:cs typeface="Arial" panose="020B0604020202020204" pitchFamily="34" charset="0"/>
              </a:rPr>
              <a:t>Security</a:t>
            </a:r>
            <a:r>
              <a:rPr lang="en-GB" baseline="0" dirty="0">
                <a:latin typeface="Arial" panose="020B0604020202020204" pitchFamily="34" charset="0"/>
                <a:cs typeface="Arial" panose="020B0604020202020204" pitchFamily="34" charset="0"/>
              </a:rPr>
              <a:t> issues</a:t>
            </a:r>
          </a:p>
          <a:p>
            <a:r>
              <a:rPr lang="en-GB" dirty="0">
                <a:latin typeface="Arial" panose="020B0604020202020204" pitchFamily="34" charset="0"/>
                <a:cs typeface="Arial" panose="020B0604020202020204" pitchFamily="34" charset="0"/>
              </a:rPr>
              <a:t>Lack of inhibition</a:t>
            </a:r>
          </a:p>
          <a:p>
            <a:r>
              <a:rPr lang="en-GB" dirty="0">
                <a:latin typeface="Arial" panose="020B0604020202020204" pitchFamily="34" charset="0"/>
                <a:cs typeface="Arial" panose="020B0604020202020204" pitchFamily="34" charset="0"/>
              </a:rPr>
              <a:t>Threat to those living in witness protection or escaping abuse</a:t>
            </a:r>
          </a:p>
          <a:p>
            <a:r>
              <a:rPr lang="en-GB" dirty="0">
                <a:latin typeface="Arial" panose="020B0604020202020204" pitchFamily="34" charset="0"/>
                <a:cs typeface="Arial" panose="020B0604020202020204" pitchFamily="34" charset="0"/>
              </a:rPr>
              <a:t>Stealing someone's identity or personal information</a:t>
            </a:r>
          </a:p>
          <a:p>
            <a:r>
              <a:rPr lang="en-GB" dirty="0">
                <a:latin typeface="Arial" panose="020B0604020202020204" pitchFamily="34" charset="0"/>
                <a:cs typeface="Arial" panose="020B0604020202020204" pitchFamily="34" charset="0"/>
              </a:rPr>
              <a:t>Bullying and harassment</a:t>
            </a:r>
          </a:p>
          <a:p>
            <a:r>
              <a:rPr lang="en-GB" dirty="0">
                <a:latin typeface="Arial" panose="020B0604020202020204" pitchFamily="34" charset="0"/>
                <a:cs typeface="Arial" panose="020B0604020202020204" pitchFamily="34" charset="0"/>
              </a:rPr>
              <a:t>Inciting hatred and/or discrimination</a:t>
            </a:r>
          </a:p>
          <a:p>
            <a:r>
              <a:rPr lang="en-GB" dirty="0">
                <a:latin typeface="Arial" panose="020B0604020202020204" pitchFamily="34" charset="0"/>
                <a:cs typeface="Arial" panose="020B0604020202020204" pitchFamily="34" charset="0"/>
              </a:rPr>
              <a:t>Encouraging others to do harm to themselves</a:t>
            </a:r>
          </a:p>
          <a:p>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9</a:t>
            </a:fld>
            <a:endParaRPr lang="en-GB"/>
          </a:p>
        </p:txBody>
      </p:sp>
    </p:spTree>
    <p:extLst>
      <p:ext uri="{BB962C8B-B14F-4D97-AF65-F5344CB8AC3E}">
        <p14:creationId xmlns:p14="http://schemas.microsoft.com/office/powerpoint/2010/main" val="2386144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While there are clear advantages and disadvantages to using social media, the main cause of our concern is often what members post about their work online.  There is a direct link between your personal and professional life.</a:t>
            </a:r>
          </a:p>
          <a:p>
            <a:endParaRPr lang="en-GB" dirty="0"/>
          </a:p>
          <a:p>
            <a:r>
              <a:rPr lang="en-GB" dirty="0"/>
              <a:t>More often than not our digital footprint is now seen as a mirror into our personalities and in fact can leave more of an impression than your CV.  People reveal more than they think they do on social media, and what we choose to share may be seen by our future employers</a:t>
            </a:r>
          </a:p>
          <a:p>
            <a:endParaRPr lang="en-GB" dirty="0"/>
          </a:p>
          <a:p>
            <a:r>
              <a:rPr lang="en-GB" dirty="0"/>
              <a:t>https://www.inc.com/marcel-schwantes/a-new-study-reveals-social-medias-impact-on-hiring-firing-of-employees.html </a:t>
            </a:r>
          </a:p>
          <a:p>
            <a:endParaRPr lang="en-GB" dirty="0"/>
          </a:p>
          <a:p>
            <a:endParaRPr lang="en-GB" dirty="0"/>
          </a:p>
          <a:p>
            <a:r>
              <a:rPr lang="en-GB" dirty="0"/>
              <a:t>We will look at a few real life scenarios over the next couple slides.</a:t>
            </a:r>
          </a:p>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10</a:t>
            </a:fld>
            <a:endParaRPr lang="en-GB"/>
          </a:p>
        </p:txBody>
      </p:sp>
    </p:spTree>
    <p:extLst>
      <p:ext uri="{BB962C8B-B14F-4D97-AF65-F5344CB8AC3E}">
        <p14:creationId xmlns:p14="http://schemas.microsoft.com/office/powerpoint/2010/main" val="3937681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11</a:t>
            </a:fld>
            <a:endParaRPr lang="en-GB"/>
          </a:p>
        </p:txBody>
      </p:sp>
    </p:spTree>
    <p:extLst>
      <p:ext uri="{BB962C8B-B14F-4D97-AF65-F5344CB8AC3E}">
        <p14:creationId xmlns:p14="http://schemas.microsoft.com/office/powerpoint/2010/main" val="1152432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51F029-F2C2-4AE1-A705-E8B19ACC883F}" type="slidenum">
              <a:rPr lang="en-GB" smtClean="0"/>
              <a:t>12</a:t>
            </a:fld>
            <a:endParaRPr lang="en-GB"/>
          </a:p>
        </p:txBody>
      </p:sp>
    </p:spTree>
    <p:extLst>
      <p:ext uri="{BB962C8B-B14F-4D97-AF65-F5344CB8AC3E}">
        <p14:creationId xmlns:p14="http://schemas.microsoft.com/office/powerpoint/2010/main" val="2393363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2831724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3184832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1315079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993240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06D76D-26C1-7849-83A7-877757F8A92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3985709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06D76D-26C1-7849-83A7-877757F8A927}"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178516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06D76D-26C1-7849-83A7-877757F8A927}" type="datetimeFigureOut">
              <a:rPr lang="en-US" smtClean="0"/>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75386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06D76D-26C1-7849-83A7-877757F8A927}" type="datetimeFigureOut">
              <a:rPr lang="en-US" smtClean="0"/>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667182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06D76D-26C1-7849-83A7-877757F8A927}" type="datetimeFigureOut">
              <a:rPr lang="en-US" smtClean="0"/>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1242250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06D76D-26C1-7849-83A7-877757F8A927}"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549618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06D76D-26C1-7849-83A7-877757F8A927}"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4273213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6D76D-26C1-7849-83A7-877757F8A927}" type="datetimeFigureOut">
              <a:rPr lang="en-US" smtClean="0"/>
              <a:t>8/13/2024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6803D-388B-EB4B-A550-2641E0990F60}" type="slidenum">
              <a:rPr lang="en-US" smtClean="0"/>
              <a:t>‹#›</a:t>
            </a:fld>
            <a:endParaRPr lang="en-US"/>
          </a:p>
        </p:txBody>
      </p:sp>
    </p:spTree>
    <p:extLst>
      <p:ext uri="{BB962C8B-B14F-4D97-AF65-F5344CB8AC3E}">
        <p14:creationId xmlns:p14="http://schemas.microsoft.com/office/powerpoint/2010/main" val="396306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metro.co.uk/2020/04/23/killjoys-want-nhs-staff-stop-morale-boosting-tiktok-dances-1259710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ilearn.rcm.org.uk/mod/book/view.php?id=4636&amp;chapterid=933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nmc.org.uk/standards/guidance/social-media-guidanc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ww.bbc.co.uk/news/entertainment-arts-51542688"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7CC4-4133-EA45-B050-CEEFAADE70E6}"/>
              </a:ext>
            </a:extLst>
          </p:cNvPr>
          <p:cNvSpPr>
            <a:spLocks noGrp="1"/>
          </p:cNvSpPr>
          <p:nvPr>
            <p:ph type="ctrTitle"/>
          </p:nvPr>
        </p:nvSpPr>
        <p:spPr>
          <a:xfrm>
            <a:off x="1029749" y="3329924"/>
            <a:ext cx="7772400" cy="1311007"/>
          </a:xfrm>
        </p:spPr>
        <p:txBody>
          <a:bodyPr anchor="t">
            <a:normAutofit/>
          </a:bodyPr>
          <a:lstStyle/>
          <a:p>
            <a:pPr algn="l"/>
            <a:r>
              <a:rPr lang="en-US" sz="4000" dirty="0">
                <a:solidFill>
                  <a:schemeClr val="bg1"/>
                </a:solidFill>
                <a:latin typeface="Arial" panose="020B0604020202020204" pitchFamily="34" charset="0"/>
                <a:cs typeface="Arial" panose="020B0604020202020204" pitchFamily="34" charset="0"/>
              </a:rPr>
              <a:t>Social media and networking</a:t>
            </a:r>
          </a:p>
        </p:txBody>
      </p:sp>
    </p:spTree>
    <p:extLst>
      <p:ext uri="{BB962C8B-B14F-4D97-AF65-F5344CB8AC3E}">
        <p14:creationId xmlns:p14="http://schemas.microsoft.com/office/powerpoint/2010/main" val="2742502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365126"/>
            <a:ext cx="8153400" cy="939799"/>
          </a:xfrm>
          <a:ln>
            <a:noFill/>
          </a:ln>
        </p:spPr>
        <p:txBody>
          <a:bodyPr>
            <a:noAutofit/>
          </a:bodyPr>
          <a:lstStyle/>
          <a:p>
            <a:r>
              <a:rPr lang="en-US" sz="4000" b="1" dirty="0">
                <a:solidFill>
                  <a:schemeClr val="accent5"/>
                </a:solidFill>
                <a:latin typeface="Arial" panose="020B0604020202020204" pitchFamily="34" charset="0"/>
                <a:cs typeface="Arial" panose="020B0604020202020204" pitchFamily="34" charset="0"/>
              </a:rPr>
              <a:t>Social media and work</a:t>
            </a:r>
            <a:endParaRPr lang="en-US" sz="4000" b="1" dirty="0">
              <a:solidFill>
                <a:schemeClr val="accent2"/>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824CDDD9-805D-4B60-890C-C82674B9C354}"/>
              </a:ext>
            </a:extLst>
          </p:cNvPr>
          <p:cNvSpPr/>
          <p:nvPr/>
        </p:nvSpPr>
        <p:spPr>
          <a:xfrm>
            <a:off x="428626" y="1562099"/>
            <a:ext cx="4143373" cy="3733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bg1"/>
                </a:solidFill>
                <a:latin typeface="Arial" panose="020B0604020202020204" pitchFamily="34" charset="0"/>
                <a:cs typeface="Arial" panose="020B0604020202020204" pitchFamily="34" charset="0"/>
              </a:rPr>
              <a:t>In 2016 CNBC reported that 28% of all those employed have either been fired or faced disciplinary action due to their activity on social media.  </a:t>
            </a:r>
          </a:p>
        </p:txBody>
      </p:sp>
      <p:sp>
        <p:nvSpPr>
          <p:cNvPr id="6" name="Oval 5">
            <a:extLst>
              <a:ext uri="{FF2B5EF4-FFF2-40B4-BE49-F238E27FC236}">
                <a16:creationId xmlns:a16="http://schemas.microsoft.com/office/drawing/2014/main" id="{2E2D9EDD-9D84-4409-A7B6-95FB2DB741E2}"/>
              </a:ext>
            </a:extLst>
          </p:cNvPr>
          <p:cNvSpPr/>
          <p:nvPr/>
        </p:nvSpPr>
        <p:spPr>
          <a:xfrm>
            <a:off x="4903538" y="1562098"/>
            <a:ext cx="3811835" cy="37338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bg1"/>
                </a:solidFill>
                <a:latin typeface="Arial" panose="020B0604020202020204" pitchFamily="34" charset="0"/>
                <a:cs typeface="Arial" panose="020B0604020202020204" pitchFamily="34" charset="0"/>
              </a:rPr>
              <a:t>The BBC in 2014 reported that </a:t>
            </a:r>
            <a:r>
              <a:rPr lang="en-GB" sz="2000" b="0" u="none" strike="noStrike" dirty="0">
                <a:solidFill>
                  <a:schemeClr val="bg1"/>
                </a:solidFill>
                <a:effectLst/>
                <a:latin typeface="Arial" panose="020B0604020202020204" pitchFamily="34" charset="0"/>
                <a:cs typeface="Arial" panose="020B0604020202020204" pitchFamily="34" charset="0"/>
              </a:rPr>
              <a:t>one in ten job seekers between the ages of 16 and 34 have been rejected for a job because of something posted on their social media profiles.</a:t>
            </a:r>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722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847725" y="291446"/>
            <a:ext cx="7886700" cy="1325563"/>
          </a:xfrm>
          <a:ln>
            <a:noFill/>
          </a:ln>
        </p:spPr>
        <p:txBody>
          <a:bodyPr>
            <a:normAutofit/>
          </a:bodyPr>
          <a:lstStyle/>
          <a:p>
            <a:r>
              <a:rPr lang="en-US" sz="4000" b="1" dirty="0">
                <a:solidFill>
                  <a:schemeClr val="accent2"/>
                </a:solidFill>
                <a:latin typeface="Arial" panose="020B0604020202020204" pitchFamily="34" charset="0"/>
                <a:cs typeface="Arial" panose="020B0604020202020204" pitchFamily="34" charset="0"/>
              </a:rPr>
              <a:t>Case study one</a:t>
            </a:r>
            <a:endParaRPr lang="en-US" sz="4000" b="1" dirty="0">
              <a:solidFill>
                <a:schemeClr val="accent5"/>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6182517-3280-4147-966A-0BEF60D545FB}"/>
              </a:ext>
            </a:extLst>
          </p:cNvPr>
          <p:cNvSpPr txBox="1"/>
          <p:nvPr/>
        </p:nvSpPr>
        <p:spPr>
          <a:xfrm>
            <a:off x="1165507" y="1937683"/>
            <a:ext cx="6987893" cy="3785652"/>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rPr>
              <a:t>Midwife A complains on Facebook that a woman she looked after during her previous shift was “so overweight it’s a wonder the bed didn’t collapse”. She then goes on to say "Why do we have to look after fat birds?“  Midwife B comments "I know exactly what you mean. Makes our job even harder!</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Outcome:  In this case both midwives were taken through disciplinary procedures and dismissed for bringing the employer into disrepute</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a:pPr>
            <a:endParaRPr lang="en-US" sz="20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8357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895349" y="365126"/>
            <a:ext cx="8153400" cy="939799"/>
          </a:xfrm>
          <a:ln>
            <a:noFill/>
          </a:ln>
        </p:spPr>
        <p:txBody>
          <a:bodyPr>
            <a:noAutofit/>
          </a:bodyPr>
          <a:lstStyle/>
          <a:p>
            <a:r>
              <a:rPr lang="en-US" sz="4000" b="1" dirty="0">
                <a:solidFill>
                  <a:schemeClr val="accent5"/>
                </a:solidFill>
                <a:latin typeface="Arial" panose="020B0604020202020204" pitchFamily="34" charset="0"/>
                <a:cs typeface="Arial" panose="020B0604020202020204" pitchFamily="34" charset="0"/>
              </a:rPr>
              <a:t>Case study two</a:t>
            </a:r>
            <a:endParaRPr lang="en-US" sz="4000" b="1" dirty="0">
              <a:solidFill>
                <a:schemeClr val="accent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D5E4D2F-9B3A-483F-AFAD-9D6858E0EB53}"/>
              </a:ext>
            </a:extLst>
          </p:cNvPr>
          <p:cNvSpPr txBox="1"/>
          <p:nvPr/>
        </p:nvSpPr>
        <p:spPr>
          <a:xfrm>
            <a:off x="895349" y="1587647"/>
            <a:ext cx="7191375" cy="4093428"/>
          </a:xfrm>
          <a:prstGeom prst="rect">
            <a:avLst/>
          </a:prstGeom>
          <a:noFill/>
        </p:spPr>
        <p:txBody>
          <a:bodyPr wrap="square">
            <a:spAutoFit/>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 group of midwives were chatting on Facebook messenger.  They all joined in a conversation complaining about where they work.  They felt they were in a safe environment as they had set up a closed group for themselves; however someone outside their immediate circle had requested access to the group which had been granted by the group administrator.  This person took screen shots of the comments, printed them out and put them under the Head of Midwifery’s door.</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Outcome:  All midwives involved were disciplined and all received a final written warning. The two band 7s involved in this case were down-banded.</a:t>
            </a:r>
          </a:p>
        </p:txBody>
      </p:sp>
    </p:spTree>
    <p:extLst>
      <p:ext uri="{BB962C8B-B14F-4D97-AF65-F5344CB8AC3E}">
        <p14:creationId xmlns:p14="http://schemas.microsoft.com/office/powerpoint/2010/main" val="2484315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847725" y="291446"/>
            <a:ext cx="7886700" cy="1325563"/>
          </a:xfrm>
          <a:ln>
            <a:noFill/>
          </a:ln>
        </p:spPr>
        <p:txBody>
          <a:bodyPr>
            <a:normAutofit/>
          </a:bodyPr>
          <a:lstStyle/>
          <a:p>
            <a:r>
              <a:rPr lang="en-US" sz="4000" b="1" dirty="0">
                <a:solidFill>
                  <a:schemeClr val="accent2"/>
                </a:solidFill>
                <a:latin typeface="Arial" panose="020B0604020202020204" pitchFamily="34" charset="0"/>
                <a:cs typeface="Arial" panose="020B0604020202020204" pitchFamily="34" charset="0"/>
              </a:rPr>
              <a:t>Case study three</a:t>
            </a:r>
            <a:endParaRPr lang="en-US" sz="4000" b="1" dirty="0">
              <a:solidFill>
                <a:schemeClr val="accent5"/>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6062DAD-0439-450B-A036-52C9960082F3}"/>
              </a:ext>
            </a:extLst>
          </p:cNvPr>
          <p:cNvSpPr txBox="1"/>
          <p:nvPr/>
        </p:nvSpPr>
        <p:spPr>
          <a:xfrm>
            <a:off x="836154" y="1719238"/>
            <a:ext cx="7752787" cy="1938992"/>
          </a:xfrm>
          <a:prstGeom prst="rect">
            <a:avLst/>
          </a:prstGeom>
          <a:noFill/>
        </p:spPr>
        <p:txBody>
          <a:bodyPr wrap="square">
            <a:spAutoFit/>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Mr X Celebrity had a baby at our hospital this weekend</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Here is a photo of Mr X Celebrity and baby!!!</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b="1" kern="0" dirty="0">
                <a:solidFill>
                  <a:srgbClr val="000000"/>
                </a:solidFill>
                <a:latin typeface="Arial" panose="020B0604020202020204" pitchFamily="34" charset="0"/>
                <a:ea typeface="ヒラギノ角ゴ Pro W3" pitchFamily="16" charset="-128"/>
                <a:cs typeface="Arial" panose="020B0604020202020204" pitchFamily="34" charset="0"/>
              </a:rPr>
              <a:t>Outcome: </a:t>
            </a:r>
            <a:r>
              <a:rPr lang="en-GB" sz="2000" kern="0" dirty="0">
                <a:solidFill>
                  <a:srgbClr val="000000"/>
                </a:solidFill>
                <a:latin typeface="Arial" panose="020B0604020202020204" pitchFamily="34" charset="0"/>
                <a:ea typeface="ヒラギノ角ゴ Pro W3" pitchFamily="16" charset="-128"/>
                <a:cs typeface="Arial" panose="020B0604020202020204" pitchFamily="34" charset="0"/>
              </a:rPr>
              <a:t>internal</a:t>
            </a:r>
            <a:r>
              <a:rPr kumimoji="0" lang="en-GB" sz="20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pitchFamily="16" charset="-128"/>
                <a:cs typeface="Arial" panose="020B0604020202020204" pitchFamily="34" charset="0"/>
              </a:rPr>
              <a:t> disciplinary action. Let off with a warning.</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pic>
        <p:nvPicPr>
          <p:cNvPr id="4" name="Picture 3" descr="Guy kissing a baby">
            <a:extLst>
              <a:ext uri="{FF2B5EF4-FFF2-40B4-BE49-F238E27FC236}">
                <a16:creationId xmlns:a16="http://schemas.microsoft.com/office/drawing/2014/main" id="{4CCD1590-A22A-4A75-BE44-0FA2C9925688}"/>
              </a:ext>
            </a:extLst>
          </p:cNvPr>
          <p:cNvPicPr>
            <a:picLocks noChangeAspect="1"/>
          </p:cNvPicPr>
          <p:nvPr/>
        </p:nvPicPr>
        <p:blipFill>
          <a:blip r:embed="rId4"/>
          <a:stretch>
            <a:fillRect/>
          </a:stretch>
        </p:blipFill>
        <p:spPr>
          <a:xfrm>
            <a:off x="2571831" y="3968949"/>
            <a:ext cx="3153064" cy="2104134"/>
          </a:xfrm>
          <a:prstGeom prst="rect">
            <a:avLst/>
          </a:prstGeom>
        </p:spPr>
      </p:pic>
    </p:spTree>
    <p:extLst>
      <p:ext uri="{BB962C8B-B14F-4D97-AF65-F5344CB8AC3E}">
        <p14:creationId xmlns:p14="http://schemas.microsoft.com/office/powerpoint/2010/main" val="1641601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895349" y="365126"/>
            <a:ext cx="8153400" cy="939799"/>
          </a:xfrm>
          <a:ln>
            <a:noFill/>
          </a:ln>
        </p:spPr>
        <p:txBody>
          <a:bodyPr>
            <a:noAutofit/>
          </a:bodyPr>
          <a:lstStyle/>
          <a:p>
            <a:r>
              <a:rPr lang="en-US" sz="4000" b="1" dirty="0">
                <a:solidFill>
                  <a:schemeClr val="accent5"/>
                </a:solidFill>
                <a:latin typeface="Arial" panose="020B0604020202020204" pitchFamily="34" charset="0"/>
                <a:cs typeface="Arial" panose="020B0604020202020204" pitchFamily="34" charset="0"/>
              </a:rPr>
              <a:t>Case study four</a:t>
            </a:r>
            <a:endParaRPr lang="en-US" sz="4000" b="1" dirty="0">
              <a:solidFill>
                <a:schemeClr val="accent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D5E4D2F-9B3A-483F-AFAD-9D6858E0EB53}"/>
              </a:ext>
            </a:extLst>
          </p:cNvPr>
          <p:cNvSpPr txBox="1"/>
          <p:nvPr/>
        </p:nvSpPr>
        <p:spPr>
          <a:xfrm>
            <a:off x="1123950" y="5328790"/>
            <a:ext cx="4638676" cy="707886"/>
          </a:xfrm>
          <a:prstGeom prst="rect">
            <a:avLst/>
          </a:prstGeom>
          <a:noFill/>
        </p:spPr>
        <p:txBody>
          <a:bodyPr wrap="square">
            <a:spAutoFit/>
          </a:bodyPr>
          <a:lstStyle/>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sz="2000" b="0" i="0" u="none" strike="noStrike" kern="0" cap="none" spc="0" normalizeH="0" baseline="0" noProof="0" dirty="0">
                <a:ln>
                  <a:noFill/>
                </a:ln>
                <a:solidFill>
                  <a:srgbClr val="000000"/>
                </a:solidFill>
                <a:effectLst/>
                <a:uLnTx/>
                <a:uFillTx/>
                <a:latin typeface="Arial" charset="0"/>
                <a:ea typeface="ヒラギノ角ゴ Pro W3" pitchFamily="16" charset="-128"/>
              </a:rPr>
              <a:t>No longer works for the Trust</a:t>
            </a:r>
          </a:p>
        </p:txBody>
      </p:sp>
      <p:pic>
        <p:nvPicPr>
          <p:cNvPr id="5" name="Content Placeholder 3" descr="vsign_1419308c.jpg">
            <a:extLst>
              <a:ext uri="{FF2B5EF4-FFF2-40B4-BE49-F238E27FC236}">
                <a16:creationId xmlns:a16="http://schemas.microsoft.com/office/drawing/2014/main" id="{4EE46D26-741E-4C3F-AD9A-3385EE7C7447}"/>
              </a:ext>
            </a:extLst>
          </p:cNvPr>
          <p:cNvPicPr>
            <a:picLocks noChangeAspect="1"/>
          </p:cNvPicPr>
          <p:nvPr/>
        </p:nvPicPr>
        <p:blipFill rotWithShape="1">
          <a:blip r:embed="rId4">
            <a:extLst>
              <a:ext uri="{28A0092B-C50C-407E-A947-70E740481C1C}">
                <a14:useLocalDpi xmlns:a14="http://schemas.microsoft.com/office/drawing/2010/main" val="0"/>
              </a:ext>
            </a:extLst>
          </a:blip>
          <a:srcRect l="25481" t="39317" r="22442"/>
          <a:stretch/>
        </p:blipFill>
        <p:spPr bwMode="auto">
          <a:xfrm>
            <a:off x="2895598" y="2250600"/>
            <a:ext cx="3114677" cy="227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hape&#10;&#10;Description automatically generated">
            <a:extLst>
              <a:ext uri="{FF2B5EF4-FFF2-40B4-BE49-F238E27FC236}">
                <a16:creationId xmlns:a16="http://schemas.microsoft.com/office/drawing/2014/main" id="{4B02CEDB-D924-087B-B3F6-4FEC073CC9F5}"/>
              </a:ext>
            </a:extLst>
          </p:cNvPr>
          <p:cNvPicPr>
            <a:picLocks noChangeAspect="1"/>
          </p:cNvPicPr>
          <p:nvPr/>
        </p:nvPicPr>
        <p:blipFill>
          <a:blip r:embed="rId5"/>
          <a:stretch>
            <a:fillRect/>
          </a:stretch>
        </p:blipFill>
        <p:spPr>
          <a:xfrm rot="5400000">
            <a:off x="3746390" y="498657"/>
            <a:ext cx="1336894" cy="3724274"/>
          </a:xfrm>
          <a:prstGeom prst="rect">
            <a:avLst/>
          </a:prstGeom>
        </p:spPr>
      </p:pic>
      <p:pic>
        <p:nvPicPr>
          <p:cNvPr id="14" name="Picture 13" descr="Shape, background pattern&#10;&#10;Description automatically generated with medium confidence">
            <a:extLst>
              <a:ext uri="{FF2B5EF4-FFF2-40B4-BE49-F238E27FC236}">
                <a16:creationId xmlns:a16="http://schemas.microsoft.com/office/drawing/2014/main" id="{0ED57B21-7D6A-4024-1D2A-70C01BF7A221}"/>
              </a:ext>
            </a:extLst>
          </p:cNvPr>
          <p:cNvPicPr>
            <a:picLocks noChangeAspect="1"/>
          </p:cNvPicPr>
          <p:nvPr/>
        </p:nvPicPr>
        <p:blipFill>
          <a:blip r:embed="rId6"/>
          <a:stretch>
            <a:fillRect/>
          </a:stretch>
        </p:blipFill>
        <p:spPr>
          <a:xfrm rot="5400000">
            <a:off x="3734405" y="2398799"/>
            <a:ext cx="1360864" cy="3724274"/>
          </a:xfrm>
          <a:prstGeom prst="rect">
            <a:avLst/>
          </a:prstGeom>
        </p:spPr>
      </p:pic>
    </p:spTree>
    <p:extLst>
      <p:ext uri="{BB962C8B-B14F-4D97-AF65-F5344CB8AC3E}">
        <p14:creationId xmlns:p14="http://schemas.microsoft.com/office/powerpoint/2010/main" val="721035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847725" y="291446"/>
            <a:ext cx="7886700" cy="1325563"/>
          </a:xfrm>
          <a:ln>
            <a:noFill/>
          </a:ln>
        </p:spPr>
        <p:txBody>
          <a:bodyPr>
            <a:normAutofit/>
          </a:bodyPr>
          <a:lstStyle/>
          <a:p>
            <a:r>
              <a:rPr lang="en-US" sz="4000" b="1" dirty="0">
                <a:solidFill>
                  <a:schemeClr val="accent2"/>
                </a:solidFill>
                <a:latin typeface="Arial" panose="020B0604020202020204" pitchFamily="34" charset="0"/>
                <a:cs typeface="Arial" panose="020B0604020202020204" pitchFamily="34" charset="0"/>
              </a:rPr>
              <a:t>Case study five</a:t>
            </a:r>
            <a:endParaRPr lang="en-US" sz="4000" b="1" dirty="0">
              <a:solidFill>
                <a:schemeClr val="accent5"/>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6182517-3280-4147-966A-0BEF60D545FB}"/>
              </a:ext>
            </a:extLst>
          </p:cNvPr>
          <p:cNvSpPr txBox="1"/>
          <p:nvPr/>
        </p:nvSpPr>
        <p:spPr>
          <a:xfrm>
            <a:off x="965482" y="5742266"/>
            <a:ext cx="6987893" cy="400110"/>
          </a:xfrm>
          <a:prstGeom prst="rect">
            <a:avLst/>
          </a:prstGeom>
          <a:noFill/>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2000" b="0" i="0" u="none" strike="noStrike" kern="0" cap="none" spc="0" normalizeH="0" baseline="0" noProof="0" dirty="0">
                <a:ln>
                  <a:noFill/>
                </a:ln>
                <a:solidFill>
                  <a:srgbClr val="000000"/>
                </a:solidFill>
                <a:effectLst/>
                <a:uLnTx/>
                <a:uFillTx/>
                <a:latin typeface="Arial" charset="0"/>
                <a:ea typeface="ヒラギノ角ゴ Pro W3" pitchFamily="16" charset="-128"/>
              </a:rPr>
              <a:t>All three suspended and given written warnings</a:t>
            </a:r>
            <a:endParaRPr lang="en-GB" sz="2000" dirty="0">
              <a:latin typeface="Arial" panose="020B0604020202020204" pitchFamily="34" charset="0"/>
              <a:cs typeface="Arial" panose="020B0604020202020204" pitchFamily="34" charset="0"/>
            </a:endParaRPr>
          </a:p>
        </p:txBody>
      </p:sp>
      <p:pic>
        <p:nvPicPr>
          <p:cNvPr id="5" name="Content Placeholder 3" descr="photo-6-e1323183787256.jpg">
            <a:extLst>
              <a:ext uri="{FF2B5EF4-FFF2-40B4-BE49-F238E27FC236}">
                <a16:creationId xmlns:a16="http://schemas.microsoft.com/office/drawing/2014/main" id="{36ED47FF-9442-4C37-951F-F030433983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0705" y="1617009"/>
            <a:ext cx="5196370" cy="387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845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66750" y="348380"/>
            <a:ext cx="8153400" cy="939799"/>
          </a:xfrm>
          <a:ln>
            <a:noFill/>
          </a:ln>
        </p:spPr>
        <p:txBody>
          <a:bodyPr>
            <a:noAutofit/>
          </a:bodyPr>
          <a:lstStyle/>
          <a:p>
            <a:r>
              <a:rPr lang="en-US" sz="4000" b="1" dirty="0">
                <a:solidFill>
                  <a:schemeClr val="accent5"/>
                </a:solidFill>
                <a:latin typeface="Arial" panose="020B0604020202020204" pitchFamily="34" charset="0"/>
                <a:cs typeface="Arial" panose="020B0604020202020204" pitchFamily="34" charset="0"/>
              </a:rPr>
              <a:t>Suitable to share online?</a:t>
            </a:r>
            <a:endParaRPr lang="en-US" sz="4000" b="1" dirty="0">
              <a:solidFill>
                <a:schemeClr val="accent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D5E4D2F-9B3A-483F-AFAD-9D6858E0EB53}"/>
              </a:ext>
            </a:extLst>
          </p:cNvPr>
          <p:cNvSpPr txBox="1"/>
          <p:nvPr/>
        </p:nvSpPr>
        <p:spPr>
          <a:xfrm>
            <a:off x="1042987" y="5263633"/>
            <a:ext cx="7058025" cy="707886"/>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https://metro.co.uk/2020/04/23/killjoys-want-nhs-staff-stop-morale-boosting-tiktok-dances-12597107/</a:t>
            </a:r>
            <a:endParaRPr lang="en-GB"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BD875F9-643B-428F-A29F-0542ED93863D}"/>
              </a:ext>
            </a:extLst>
          </p:cNvPr>
          <p:cNvSpPr txBox="1"/>
          <p:nvPr/>
        </p:nvSpPr>
        <p:spPr>
          <a:xfrm>
            <a:off x="4938713" y="1707278"/>
            <a:ext cx="3467100" cy="1021556"/>
          </a:xfrm>
          <a:prstGeom prst="wedgeRoundRectCallout">
            <a:avLst>
              <a:gd name="adj1" fmla="val -45000"/>
              <a:gd name="adj2" fmla="val 82080"/>
              <a:gd name="adj3" fmla="val 16667"/>
            </a:avLst>
          </a:prstGeom>
          <a:solidFill>
            <a:srgbClr val="371488"/>
          </a:solid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en-US" sz="1800" b="0" i="1" u="none" strike="noStrike" kern="0" cap="none" spc="0" normalizeH="0" baseline="0" noProof="0" dirty="0">
                <a:ln>
                  <a:noFill/>
                </a:ln>
                <a:solidFill>
                  <a:schemeClr val="bg1"/>
                </a:solidFill>
                <a:effectLst/>
                <a:uLnTx/>
                <a:uFillTx/>
                <a:latin typeface="Arial" charset="0"/>
                <a:ea typeface="ヒラギノ角ゴ Pro W3" pitchFamily="16" charset="-128"/>
              </a:rPr>
              <a:t>Busy shift, couldn’t get away on time at the end of it, why is it always so difficult…..</a:t>
            </a:r>
          </a:p>
        </p:txBody>
      </p:sp>
      <p:sp>
        <p:nvSpPr>
          <p:cNvPr id="9" name="TextBox 8">
            <a:extLst>
              <a:ext uri="{FF2B5EF4-FFF2-40B4-BE49-F238E27FC236}">
                <a16:creationId xmlns:a16="http://schemas.microsoft.com/office/drawing/2014/main" id="{6D18932E-5762-4866-9629-9FA2307632A9}"/>
              </a:ext>
            </a:extLst>
          </p:cNvPr>
          <p:cNvSpPr txBox="1"/>
          <p:nvPr/>
        </p:nvSpPr>
        <p:spPr>
          <a:xfrm>
            <a:off x="1104899" y="3005733"/>
            <a:ext cx="3467100" cy="1328023"/>
          </a:xfrm>
          <a:prstGeom prst="wedgeRoundRectCallout">
            <a:avLst>
              <a:gd name="adj1" fmla="val 56459"/>
              <a:gd name="adj2" fmla="val 96067"/>
              <a:gd name="adj3" fmla="val 16667"/>
            </a:avLst>
          </a:prstGeom>
          <a:solidFill>
            <a:srgbClr val="371488"/>
          </a:solid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GB" altLang="en-US" sz="1800" i="1" kern="0" dirty="0">
                <a:solidFill>
                  <a:schemeClr val="bg1"/>
                </a:solidFill>
                <a:cs typeface="Arial" charset="0"/>
              </a:rPr>
              <a:t>Look</a:t>
            </a:r>
            <a:r>
              <a:rPr kumimoji="0" lang="en-GB" altLang="en-US" sz="1800" b="0" i="1" u="none" strike="noStrike" kern="0" cap="none" spc="0" normalizeH="0" baseline="0" noProof="0" dirty="0">
                <a:ln>
                  <a:noFill/>
                </a:ln>
                <a:solidFill>
                  <a:schemeClr val="bg1"/>
                </a:solidFill>
                <a:effectLst/>
                <a:uLnTx/>
                <a:uFillTx/>
                <a:latin typeface="Arial" charset="0"/>
                <a:ea typeface="ヒラギノ角ゴ Pro W3" pitchFamily="16" charset="-128"/>
                <a:cs typeface="Arial" charset="0"/>
              </a:rPr>
              <a:t> out night shift on Labour Ward, understaffed AGAIN! You girls are going to be </a:t>
            </a:r>
            <a:r>
              <a:rPr kumimoji="0" lang="en-GB" altLang="en-US" sz="1800" b="0" i="1" u="none" strike="noStrike" kern="0" cap="none" spc="0" normalizeH="0" baseline="0" noProof="0" dirty="0" err="1">
                <a:ln>
                  <a:noFill/>
                </a:ln>
                <a:solidFill>
                  <a:schemeClr val="bg1"/>
                </a:solidFill>
                <a:effectLst/>
                <a:uLnTx/>
                <a:uFillTx/>
                <a:latin typeface="Arial" charset="0"/>
                <a:ea typeface="ヒラギノ角ゴ Pro W3" pitchFamily="16" charset="-128"/>
                <a:cs typeface="Arial" charset="0"/>
              </a:rPr>
              <a:t>sooo</a:t>
            </a:r>
            <a:r>
              <a:rPr kumimoji="0" lang="en-GB" altLang="en-US" sz="1800" b="0" i="1" u="none" strike="noStrike" kern="0" cap="none" spc="0" normalizeH="0" baseline="0" noProof="0" dirty="0">
                <a:ln>
                  <a:noFill/>
                </a:ln>
                <a:solidFill>
                  <a:schemeClr val="bg1"/>
                </a:solidFill>
                <a:effectLst/>
                <a:uLnTx/>
                <a:uFillTx/>
                <a:latin typeface="Arial" charset="0"/>
                <a:ea typeface="ヒラギノ角ゴ Pro W3" pitchFamily="16" charset="-128"/>
                <a:cs typeface="Arial" charset="0"/>
              </a:rPr>
              <a:t> busy….. </a:t>
            </a:r>
            <a:endParaRPr kumimoji="0" lang="en-GB" altLang="en-US" sz="1800" b="0" i="1" u="none" strike="noStrike" kern="0" cap="none" spc="0" normalizeH="0" baseline="0" noProof="0" dirty="0">
              <a:ln>
                <a:noFill/>
              </a:ln>
              <a:solidFill>
                <a:schemeClr val="bg1"/>
              </a:solidFill>
              <a:effectLst/>
              <a:uLnTx/>
              <a:uFillTx/>
              <a:latin typeface="Arial" charset="0"/>
              <a:ea typeface="ヒラギノ角ゴ Pro W3" pitchFamily="16" charset="-128"/>
            </a:endParaRPr>
          </a:p>
        </p:txBody>
      </p:sp>
    </p:spTree>
    <p:extLst>
      <p:ext uri="{BB962C8B-B14F-4D97-AF65-F5344CB8AC3E}">
        <p14:creationId xmlns:p14="http://schemas.microsoft.com/office/powerpoint/2010/main" val="1296809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847725" y="291446"/>
            <a:ext cx="7886700" cy="1325563"/>
          </a:xfrm>
          <a:ln>
            <a:noFill/>
          </a:ln>
        </p:spPr>
        <p:txBody>
          <a:bodyPr>
            <a:normAutofit/>
          </a:bodyPr>
          <a:lstStyle/>
          <a:p>
            <a:r>
              <a:rPr lang="en-US" sz="4000" b="1" dirty="0">
                <a:solidFill>
                  <a:schemeClr val="accent2"/>
                </a:solidFill>
                <a:latin typeface="Arial" panose="020B0604020202020204" pitchFamily="34" charset="0"/>
                <a:cs typeface="Arial" panose="020B0604020202020204" pitchFamily="34" charset="0"/>
              </a:rPr>
              <a:t>Requests from women and their partners</a:t>
            </a:r>
          </a:p>
        </p:txBody>
      </p:sp>
      <p:sp>
        <p:nvSpPr>
          <p:cNvPr id="8" name="TextBox 7">
            <a:extLst>
              <a:ext uri="{FF2B5EF4-FFF2-40B4-BE49-F238E27FC236}">
                <a16:creationId xmlns:a16="http://schemas.microsoft.com/office/drawing/2014/main" id="{C6182517-3280-4147-966A-0BEF60D545FB}"/>
              </a:ext>
            </a:extLst>
          </p:cNvPr>
          <p:cNvSpPr txBox="1"/>
          <p:nvPr/>
        </p:nvSpPr>
        <p:spPr>
          <a:xfrm>
            <a:off x="945393" y="2590288"/>
            <a:ext cx="7789032" cy="1446550"/>
          </a:xfrm>
          <a:prstGeom prst="rect">
            <a:avLst/>
          </a:prstGeom>
          <a:noFill/>
        </p:spPr>
        <p:txBody>
          <a:bodyPr wrap="square">
            <a:spAutoFit/>
          </a:bodyPr>
          <a:lstStyle/>
          <a:p>
            <a:pPr marL="342900" indent="-342900" defTabSz="914400" eaLnBrk="0" fontAlgn="base" hangingPunct="0">
              <a:spcBef>
                <a:spcPct val="20000"/>
              </a:spcBef>
              <a:spcAft>
                <a:spcPct val="0"/>
              </a:spcAft>
              <a:buFont typeface="Arial" panose="020B0604020202020204" pitchFamily="34" charset="0"/>
              <a:buChar char="•"/>
            </a:pPr>
            <a:r>
              <a:rPr lang="en-GB" altLang="en-US" sz="2000" dirty="0">
                <a:solidFill>
                  <a:srgbClr val="000000"/>
                </a:solidFill>
                <a:latin typeface="Arial" panose="020B0604020202020204" pitchFamily="34" charset="0"/>
                <a:cs typeface="Arial" panose="020B0604020202020204" pitchFamily="34" charset="0"/>
              </a:rPr>
              <a:t>What do you do if asked to ‘be my Facebook friend’ or ‘Follow me on Instagram’?</a:t>
            </a:r>
          </a:p>
          <a:p>
            <a:pPr marL="342900" indent="-342900" defTabSz="914400" eaLnBrk="0" fontAlgn="base" hangingPunct="0">
              <a:spcBef>
                <a:spcPct val="20000"/>
              </a:spcBef>
              <a:spcAft>
                <a:spcPct val="0"/>
              </a:spcAft>
              <a:buFont typeface="Arial" panose="020B0604020202020204" pitchFamily="34" charset="0"/>
              <a:buChar char="•"/>
            </a:pPr>
            <a:endParaRPr lang="en-GB" altLang="en-US" sz="2000" dirty="0">
              <a:solidFill>
                <a:srgbClr val="000000"/>
              </a:solidFill>
              <a:latin typeface="Arial" panose="020B0604020202020204" pitchFamily="34" charset="0"/>
              <a:cs typeface="Arial" panose="020B0604020202020204" pitchFamily="34" charset="0"/>
            </a:endParaRPr>
          </a:p>
          <a:p>
            <a:pPr marL="342900" indent="-342900" defTabSz="914400" eaLnBrk="0" fontAlgn="base" hangingPunct="0">
              <a:spcBef>
                <a:spcPct val="20000"/>
              </a:spcBef>
              <a:spcAft>
                <a:spcPct val="0"/>
              </a:spcAft>
              <a:buFont typeface="Arial" panose="020B0604020202020204" pitchFamily="34" charset="0"/>
              <a:buChar char="•"/>
            </a:pPr>
            <a:r>
              <a:rPr lang="en-GB" altLang="en-US" sz="2000" dirty="0">
                <a:solidFill>
                  <a:srgbClr val="000000"/>
                </a:solidFill>
                <a:latin typeface="Arial" panose="020B0604020202020204" pitchFamily="34" charset="0"/>
                <a:cs typeface="Arial" panose="020B0604020202020204" pitchFamily="34" charset="0"/>
              </a:rPr>
              <a:t>How do you respond to requests for photographs?</a:t>
            </a:r>
          </a:p>
        </p:txBody>
      </p:sp>
    </p:spTree>
    <p:extLst>
      <p:ext uri="{BB962C8B-B14F-4D97-AF65-F5344CB8AC3E}">
        <p14:creationId xmlns:p14="http://schemas.microsoft.com/office/powerpoint/2010/main" val="738770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594911" y="348380"/>
            <a:ext cx="8153400" cy="939799"/>
          </a:xfrm>
          <a:ln>
            <a:noFill/>
          </a:ln>
        </p:spPr>
        <p:txBody>
          <a:bodyPr>
            <a:noAutofit/>
          </a:bodyPr>
          <a:lstStyle/>
          <a:p>
            <a:r>
              <a:rPr lang="en-US" sz="4000" b="1" dirty="0">
                <a:solidFill>
                  <a:schemeClr val="accent5"/>
                </a:solidFill>
                <a:latin typeface="Arial" panose="020B0604020202020204" pitchFamily="34" charset="0"/>
                <a:cs typeface="Arial" panose="020B0604020202020204" pitchFamily="34" charset="0"/>
              </a:rPr>
              <a:t>What your employer might say?</a:t>
            </a:r>
            <a:endParaRPr lang="en-US" sz="4000" b="1" dirty="0">
              <a:solidFill>
                <a:schemeClr val="accent2"/>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BB9B804-E404-46A2-98F2-2A1B231FD822}"/>
              </a:ext>
            </a:extLst>
          </p:cNvPr>
          <p:cNvSpPr txBox="1"/>
          <p:nvPr/>
        </p:nvSpPr>
        <p:spPr>
          <a:xfrm>
            <a:off x="760164" y="1427993"/>
            <a:ext cx="7774236" cy="4247317"/>
          </a:xfrm>
          <a:prstGeom prst="rect">
            <a:avLst/>
          </a:prstGeom>
          <a:noFill/>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Bring the organisation into disrepute</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Breach confidentiality</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Breach copyright</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Do anything that could be considered discriminatory against, or bullying or harassment of, any individual</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What is your employers guide on social media?</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Usually found on staff intranet, sometimes asked to sign a paper copy annually and record they’ve read and understood the policy</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Do you know where to ask if you can’t find it?</a:t>
            </a:r>
          </a:p>
        </p:txBody>
      </p:sp>
    </p:spTree>
    <p:extLst>
      <p:ext uri="{BB962C8B-B14F-4D97-AF65-F5344CB8AC3E}">
        <p14:creationId xmlns:p14="http://schemas.microsoft.com/office/powerpoint/2010/main" val="634203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762000" y="327659"/>
            <a:ext cx="7886700" cy="765829"/>
          </a:xfrm>
          <a:ln>
            <a:noFill/>
          </a:ln>
        </p:spPr>
        <p:txBody>
          <a:bodyPr>
            <a:normAutofit/>
          </a:bodyPr>
          <a:lstStyle/>
          <a:p>
            <a:r>
              <a:rPr lang="en-US" sz="4000" b="1" dirty="0">
                <a:solidFill>
                  <a:schemeClr val="accent2"/>
                </a:solidFill>
                <a:latin typeface="Arial" panose="020B0604020202020204" pitchFamily="34" charset="0"/>
                <a:cs typeface="Arial" panose="020B0604020202020204" pitchFamily="34" charset="0"/>
              </a:rPr>
              <a:t>NMC Code &amp; social media</a:t>
            </a:r>
          </a:p>
        </p:txBody>
      </p:sp>
      <p:sp>
        <p:nvSpPr>
          <p:cNvPr id="8" name="TextBox 7">
            <a:extLst>
              <a:ext uri="{FF2B5EF4-FFF2-40B4-BE49-F238E27FC236}">
                <a16:creationId xmlns:a16="http://schemas.microsoft.com/office/drawing/2014/main" id="{C6182517-3280-4147-966A-0BEF60D545FB}"/>
              </a:ext>
            </a:extLst>
          </p:cNvPr>
          <p:cNvSpPr txBox="1"/>
          <p:nvPr/>
        </p:nvSpPr>
        <p:spPr>
          <a:xfrm>
            <a:off x="762000" y="1216569"/>
            <a:ext cx="7972425" cy="4805867"/>
          </a:xfrm>
          <a:prstGeom prst="rect">
            <a:avLst/>
          </a:prstGeom>
          <a:noFill/>
        </p:spPr>
        <p:txBody>
          <a:bodyPr wrap="square">
            <a:spAutoFit/>
          </a:bodyPr>
          <a:lstStyle/>
          <a:p>
            <a:pPr defTabSz="914400" eaLnBrk="0" fontAlgn="base" hangingPunct="0">
              <a:spcBef>
                <a:spcPct val="0"/>
              </a:spcBef>
              <a:spcAft>
                <a:spcPct val="0"/>
              </a:spcAft>
              <a:defRPr/>
            </a:pPr>
            <a:r>
              <a:rPr lang="en-GB" sz="2000" dirty="0">
                <a:solidFill>
                  <a:srgbClr val="000000"/>
                </a:solidFill>
                <a:latin typeface="Arial" panose="020B0604020202020204" pitchFamily="34" charset="0"/>
                <a:ea typeface="ヒラギノ角ゴ Pro W3" pitchFamily="16" charset="-128"/>
                <a:cs typeface="Arial" panose="020B0604020202020204" pitchFamily="34" charset="0"/>
              </a:rPr>
              <a:t>The Code, paragraph 20.10 specifically relates to the use of social media </a:t>
            </a:r>
          </a:p>
          <a:p>
            <a:pPr defTabSz="914400" eaLnBrk="0" fontAlgn="base" hangingPunct="0">
              <a:spcBef>
                <a:spcPct val="0"/>
              </a:spcBef>
              <a:spcAft>
                <a:spcPct val="0"/>
              </a:spcAft>
              <a:defRPr/>
            </a:pPr>
            <a:endParaRPr lang="en-GB" sz="2000" dirty="0">
              <a:solidFill>
                <a:srgbClr val="000000"/>
              </a:solidFill>
              <a:latin typeface="Arial" panose="020B0604020202020204" pitchFamily="34" charset="0"/>
              <a:ea typeface="ヒラギノ角ゴ Pro W3" pitchFamily="16" charset="-128"/>
              <a:cs typeface="Arial" panose="020B0604020202020204" pitchFamily="34" charset="0"/>
            </a:endParaRPr>
          </a:p>
          <a:p>
            <a:pPr defTabSz="914400" eaLnBrk="0" fontAlgn="base" hangingPunct="0">
              <a:spcBef>
                <a:spcPct val="0"/>
              </a:spcBef>
              <a:spcAft>
                <a:spcPct val="0"/>
              </a:spcAft>
              <a:defRPr/>
            </a:pPr>
            <a:r>
              <a:rPr lang="en-GB" sz="2000" dirty="0">
                <a:solidFill>
                  <a:srgbClr val="000000"/>
                </a:solidFill>
                <a:latin typeface="Arial" panose="020B0604020202020204" pitchFamily="34" charset="0"/>
                <a:ea typeface="ヒラギノ角ゴ Pro W3" pitchFamily="16" charset="-128"/>
                <a:cs typeface="Arial" panose="020B0604020202020204" pitchFamily="34" charset="0"/>
              </a:rPr>
              <a:t>“Nurses and midwives may put their registration at risk, and students may jeopardise their ability to join our register, if they act in any way that is unprofessional or unlawful on social media including (but not limited to):</a:t>
            </a:r>
          </a:p>
          <a:p>
            <a:pPr defTabSz="914400" eaLnBrk="0" fontAlgn="base" hangingPunct="0">
              <a:spcBef>
                <a:spcPct val="0"/>
              </a:spcBef>
              <a:spcAft>
                <a:spcPct val="0"/>
              </a:spcAft>
              <a:defRPr/>
            </a:pPr>
            <a:endParaRPr lang="en-GB" sz="2000" dirty="0">
              <a:solidFill>
                <a:srgbClr val="000000"/>
              </a:solidFill>
              <a:latin typeface="Arial" panose="020B0604020202020204" pitchFamily="34" charset="0"/>
              <a:ea typeface="ヒラギノ角ゴ Pro W3" pitchFamily="16" charset="-128"/>
              <a:cs typeface="Arial" panose="020B0604020202020204" pitchFamily="34" charset="0"/>
            </a:endParaRPr>
          </a:p>
          <a:p>
            <a:pPr marL="342900" indent="-342900" defTabSz="914400" eaLnBrk="0" fontAlgn="base" hangingPunct="0">
              <a:lnSpc>
                <a:spcPct val="150000"/>
              </a:lnSpc>
              <a:spcBef>
                <a:spcPct val="0"/>
              </a:spcBef>
              <a:spcAft>
                <a:spcPct val="0"/>
              </a:spcAft>
              <a:buFont typeface="Arial" panose="020B0604020202020204" pitchFamily="34" charset="0"/>
              <a:buChar char="•"/>
              <a:defRPr/>
            </a:pPr>
            <a:r>
              <a:rPr lang="en-GB" sz="2000" dirty="0">
                <a:solidFill>
                  <a:srgbClr val="000000"/>
                </a:solidFill>
                <a:latin typeface="Arial" panose="020B0604020202020204" pitchFamily="34" charset="0"/>
                <a:ea typeface="ヒラギノ角ゴ Pro W3" pitchFamily="16" charset="-128"/>
                <a:cs typeface="Arial" panose="020B0604020202020204" pitchFamily="34" charset="0"/>
              </a:rPr>
              <a:t>Sharing confidential information inappropriately;</a:t>
            </a:r>
          </a:p>
          <a:p>
            <a:pPr marL="342900" indent="-342900" defTabSz="914400" eaLnBrk="0" fontAlgn="base" hangingPunct="0">
              <a:lnSpc>
                <a:spcPct val="150000"/>
              </a:lnSpc>
              <a:spcBef>
                <a:spcPct val="0"/>
              </a:spcBef>
              <a:spcAft>
                <a:spcPct val="0"/>
              </a:spcAft>
              <a:buFont typeface="Arial" panose="020B0604020202020204" pitchFamily="34" charset="0"/>
              <a:buChar char="•"/>
              <a:defRPr/>
            </a:pPr>
            <a:r>
              <a:rPr lang="en-GB" sz="2000" dirty="0">
                <a:solidFill>
                  <a:srgbClr val="000000"/>
                </a:solidFill>
                <a:latin typeface="Arial" panose="020B0604020202020204" pitchFamily="34" charset="0"/>
                <a:ea typeface="ヒラギノ角ゴ Pro W3" pitchFamily="16" charset="-128"/>
                <a:cs typeface="Arial" panose="020B0604020202020204" pitchFamily="34" charset="0"/>
              </a:rPr>
              <a:t>Posting pictures of patients and people receiving care without their consent;</a:t>
            </a:r>
          </a:p>
          <a:p>
            <a:pPr marL="342900" indent="-342900" defTabSz="914400" eaLnBrk="0" fontAlgn="base" hangingPunct="0">
              <a:lnSpc>
                <a:spcPct val="150000"/>
              </a:lnSpc>
              <a:spcBef>
                <a:spcPct val="0"/>
              </a:spcBef>
              <a:spcAft>
                <a:spcPct val="0"/>
              </a:spcAft>
              <a:buFont typeface="Arial" panose="020B0604020202020204" pitchFamily="34" charset="0"/>
              <a:buChar char="•"/>
              <a:defRPr/>
            </a:pPr>
            <a:r>
              <a:rPr lang="en-GB" sz="2000" dirty="0">
                <a:solidFill>
                  <a:srgbClr val="000000"/>
                </a:solidFill>
                <a:latin typeface="Arial" panose="020B0604020202020204" pitchFamily="34" charset="0"/>
                <a:ea typeface="ヒラギノ角ゴ Pro W3" pitchFamily="16" charset="-128"/>
                <a:cs typeface="Arial" panose="020B0604020202020204" pitchFamily="34" charset="0"/>
              </a:rPr>
              <a:t>Posting inappropriate comments about patients”</a:t>
            </a:r>
          </a:p>
          <a:p>
            <a:pPr marL="342900" indent="-342900" defTabSz="914400" eaLnBrk="0" fontAlgn="base" hangingPunct="0">
              <a:lnSpc>
                <a:spcPct val="150000"/>
              </a:lnSpc>
              <a:spcBef>
                <a:spcPct val="0"/>
              </a:spcBef>
              <a:spcAft>
                <a:spcPct val="0"/>
              </a:spcAft>
              <a:buFont typeface="Arial" panose="020B0604020202020204" pitchFamily="34" charset="0"/>
              <a:buChar char="•"/>
              <a:defRPr/>
            </a:pPr>
            <a:r>
              <a:rPr lang="en-GB" altLang="en-US" sz="2000" dirty="0">
                <a:solidFill>
                  <a:srgbClr val="000000"/>
                </a:solidFill>
                <a:latin typeface="Arial" panose="020B0604020202020204" pitchFamily="34" charset="0"/>
                <a:cs typeface="Arial" panose="020B0604020202020204" pitchFamily="34" charset="0"/>
                <a:hlinkClick r:id="rId4"/>
              </a:rPr>
              <a:t>www.nmc.org.uk/standards/guidance/social-media-guidance </a:t>
            </a:r>
            <a:endParaRPr lang="en-GB" alt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932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365127"/>
            <a:ext cx="7886700" cy="911224"/>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Learning outcomes</a:t>
            </a:r>
          </a:p>
        </p:txBody>
      </p:sp>
      <p:sp>
        <p:nvSpPr>
          <p:cNvPr id="3" name="Content Placeholder 2">
            <a:extLst>
              <a:ext uri="{FF2B5EF4-FFF2-40B4-BE49-F238E27FC236}">
                <a16:creationId xmlns:a16="http://schemas.microsoft.com/office/drawing/2014/main" id="{00DB5D4F-8B9B-2B43-A8EC-96EF5590829A}"/>
              </a:ext>
            </a:extLst>
          </p:cNvPr>
          <p:cNvSpPr>
            <a:spLocks noGrp="1"/>
          </p:cNvSpPr>
          <p:nvPr>
            <p:ph idx="1"/>
          </p:nvPr>
        </p:nvSpPr>
        <p:spPr>
          <a:xfrm>
            <a:off x="698662" y="1917408"/>
            <a:ext cx="7746676" cy="2616723"/>
          </a:xfrm>
        </p:spPr>
        <p:txBody>
          <a:bodyPr>
            <a:noAutofit/>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Making the most of the opportunities that social media networking can bring</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Ensuring that you network safely online and understand the importance of protecting your information</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Managing the boundaries between personal activity and professional activity on social media</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Recognising the advantages and disadvantages of social media</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Understanding your professional obligations and being aware of your employer's policies on the use of IT and social media</a:t>
            </a:r>
          </a:p>
        </p:txBody>
      </p:sp>
    </p:spTree>
    <p:extLst>
      <p:ext uri="{BB962C8B-B14F-4D97-AF65-F5344CB8AC3E}">
        <p14:creationId xmlns:p14="http://schemas.microsoft.com/office/powerpoint/2010/main" val="4051869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852086" y="363385"/>
            <a:ext cx="8153400" cy="939799"/>
          </a:xfrm>
          <a:ln>
            <a:noFill/>
          </a:ln>
        </p:spPr>
        <p:txBody>
          <a:bodyPr>
            <a:noAutofit/>
          </a:bodyPr>
          <a:lstStyle/>
          <a:p>
            <a:r>
              <a:rPr lang="en-US" sz="4000" b="1" dirty="0">
                <a:solidFill>
                  <a:schemeClr val="accent5"/>
                </a:solidFill>
                <a:latin typeface="Arial" panose="020B0604020202020204" pitchFamily="34" charset="0"/>
                <a:cs typeface="Arial" panose="020B0604020202020204" pitchFamily="34" charset="0"/>
              </a:rPr>
              <a:t>The NMC – </a:t>
            </a:r>
            <a:r>
              <a:rPr lang="en-US" sz="4000" b="1" dirty="0" err="1">
                <a:solidFill>
                  <a:schemeClr val="accent5"/>
                </a:solidFill>
                <a:latin typeface="Arial" panose="020B0604020202020204" pitchFamily="34" charset="0"/>
                <a:cs typeface="Arial" panose="020B0604020202020204" pitchFamily="34" charset="0"/>
              </a:rPr>
              <a:t>recognises</a:t>
            </a:r>
            <a:r>
              <a:rPr lang="en-US" sz="4000" b="1" dirty="0">
                <a:solidFill>
                  <a:schemeClr val="accent5"/>
                </a:solidFill>
                <a:latin typeface="Arial" panose="020B0604020202020204" pitchFamily="34" charset="0"/>
                <a:cs typeface="Arial" panose="020B0604020202020204" pitchFamily="34" charset="0"/>
              </a:rPr>
              <a:t> the benefits of social media</a:t>
            </a:r>
            <a:endParaRPr lang="en-US" sz="4000" b="1" dirty="0">
              <a:solidFill>
                <a:schemeClr val="accent2"/>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BB9B804-E404-46A2-98F2-2A1B231FD822}"/>
              </a:ext>
            </a:extLst>
          </p:cNvPr>
          <p:cNvSpPr txBox="1"/>
          <p:nvPr/>
        </p:nvSpPr>
        <p:spPr>
          <a:xfrm>
            <a:off x="784493" y="1780418"/>
            <a:ext cx="7774236" cy="3970318"/>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If used responsibly and appropriately, social networking platforms can offer several benefits for midwives, MSWs and students. These include: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Building and maintaining professional relationships; this includes with colleagues and women and their families, high use of WhatsApp and/or Facetime during COVID-19, set to continue.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Establishing or accessing nursing and midwifery support networks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Being able to discuss specific issues, interests, research and clinical experiences with other healthcare professionals globally; and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Being able to access resources for continuing professional development (CPD)</a:t>
            </a:r>
          </a:p>
        </p:txBody>
      </p:sp>
    </p:spTree>
    <p:extLst>
      <p:ext uri="{BB962C8B-B14F-4D97-AF65-F5344CB8AC3E}">
        <p14:creationId xmlns:p14="http://schemas.microsoft.com/office/powerpoint/2010/main" val="2726013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762000" y="327659"/>
            <a:ext cx="7886700" cy="765829"/>
          </a:xfrm>
          <a:ln>
            <a:noFill/>
          </a:ln>
        </p:spPr>
        <p:txBody>
          <a:bodyPr>
            <a:normAutofit/>
          </a:bodyPr>
          <a:lstStyle/>
          <a:p>
            <a:r>
              <a:rPr lang="en-US" sz="4000" b="1" dirty="0">
                <a:solidFill>
                  <a:schemeClr val="accent2"/>
                </a:solidFill>
                <a:latin typeface="Arial" panose="020B0604020202020204" pitchFamily="34" charset="0"/>
                <a:cs typeface="Arial" panose="020B0604020202020204" pitchFamily="34" charset="0"/>
              </a:rPr>
              <a:t>Think safety</a:t>
            </a:r>
          </a:p>
        </p:txBody>
      </p:sp>
      <p:sp>
        <p:nvSpPr>
          <p:cNvPr id="8" name="TextBox 7">
            <a:extLst>
              <a:ext uri="{FF2B5EF4-FFF2-40B4-BE49-F238E27FC236}">
                <a16:creationId xmlns:a16="http://schemas.microsoft.com/office/drawing/2014/main" id="{C6182517-3280-4147-966A-0BEF60D545FB}"/>
              </a:ext>
            </a:extLst>
          </p:cNvPr>
          <p:cNvSpPr txBox="1"/>
          <p:nvPr/>
        </p:nvSpPr>
        <p:spPr>
          <a:xfrm>
            <a:off x="762000" y="1216569"/>
            <a:ext cx="7972425" cy="4708981"/>
          </a:xfrm>
          <a:prstGeom prst="rect">
            <a:avLst/>
          </a:prstGeom>
          <a:noFill/>
        </p:spPr>
        <p:txBody>
          <a:bodyPr wrap="square">
            <a:spAutoFit/>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Check your social media privacy settings, make everything as private as it can be.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Have a social media clear out, unfriend, unfollow and turn off notifications for groups you are no longer interested in or people you no longer wish to stay in touch with.</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Ensure everything you post, share, like you would be happy to defend in a court of law.</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Encourage friends and family to also secure their accounts, makes it harder for ‘outsiders’ to see your information</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Never ever post private, confidential or personal information online, including phone numbers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Complete the social media </a:t>
            </a:r>
            <a:r>
              <a:rPr lang="en-GB" sz="2000" dirty="0" err="1">
                <a:latin typeface="Arial" panose="020B0604020202020204" pitchFamily="34" charset="0"/>
                <a:cs typeface="Arial" panose="020B0604020202020204" pitchFamily="34" charset="0"/>
              </a:rPr>
              <a:t>i</a:t>
            </a:r>
            <a:r>
              <a:rPr lang="en-GB" sz="2000" dirty="0">
                <a:latin typeface="Arial" panose="020B0604020202020204" pitchFamily="34" charset="0"/>
                <a:cs typeface="Arial" panose="020B0604020202020204" pitchFamily="34" charset="0"/>
              </a:rPr>
              <a:t>-learn course (counts toward your CPD!!)</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Adhere to NMC guidelines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Familiarise yourself with and follow local NHS guidelines</a:t>
            </a:r>
            <a:endParaRPr lang="en-GB" alt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799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127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ln>
            <a:noFill/>
          </a:ln>
        </p:spPr>
        <p:txBody>
          <a:bodyPr>
            <a:normAutofit/>
          </a:bodyPr>
          <a:lstStyle/>
          <a:p>
            <a:r>
              <a:rPr lang="en-US" sz="4000" b="1" dirty="0">
                <a:solidFill>
                  <a:schemeClr val="accent2"/>
                </a:solidFill>
                <a:latin typeface="Arial" panose="020B0604020202020204" pitchFamily="34" charset="0"/>
                <a:cs typeface="Arial" panose="020B0604020202020204" pitchFamily="34" charset="0"/>
              </a:rPr>
              <a:t>Social media</a:t>
            </a:r>
          </a:p>
        </p:txBody>
      </p:sp>
      <p:sp>
        <p:nvSpPr>
          <p:cNvPr id="3" name="Content Placeholder 2">
            <a:extLst>
              <a:ext uri="{FF2B5EF4-FFF2-40B4-BE49-F238E27FC236}">
                <a16:creationId xmlns:a16="http://schemas.microsoft.com/office/drawing/2014/main" id="{00DB5D4F-8B9B-2B43-A8EC-96EF5590829A}"/>
              </a:ext>
            </a:extLst>
          </p:cNvPr>
          <p:cNvSpPr>
            <a:spLocks noGrp="1"/>
          </p:cNvSpPr>
          <p:nvPr>
            <p:ph idx="1"/>
          </p:nvPr>
        </p:nvSpPr>
        <p:spPr>
          <a:xfrm>
            <a:off x="519617" y="1733463"/>
            <a:ext cx="4884466" cy="4146550"/>
          </a:xfrm>
        </p:spPr>
        <p:txBody>
          <a:bodyPr>
            <a:noAutofit/>
          </a:bodyPr>
          <a:lstStyle/>
          <a:p>
            <a:pPr marL="285750" indent="-285750">
              <a:lnSpc>
                <a:spcPct val="110000"/>
              </a:lnSpc>
              <a:spcBef>
                <a:spcPts val="0"/>
              </a:spcBef>
              <a:buFont typeface="Arial" panose="020B0604020202020204" pitchFamily="34" charset="0"/>
              <a:buChar char="•"/>
            </a:pPr>
            <a:r>
              <a:rPr lang="en-GB" sz="1800" dirty="0">
                <a:latin typeface="Arial" panose="020B0604020202020204" pitchFamily="34" charset="0"/>
                <a:cs typeface="Arial" panose="020B0604020202020204" pitchFamily="34" charset="0"/>
              </a:rPr>
              <a:t>On the whole, social media has brought the world closer together. It has never been easier to know what's going on as it happens, think news bulletin push notifications. </a:t>
            </a:r>
          </a:p>
          <a:p>
            <a:pPr>
              <a:lnSpc>
                <a:spcPct val="110000"/>
              </a:lnSpc>
              <a:spcBef>
                <a:spcPts val="0"/>
              </a:spcBef>
            </a:pPr>
            <a:endParaRPr lang="en-GB" sz="1800" dirty="0">
              <a:latin typeface="Arial" panose="020B0604020202020204" pitchFamily="34" charset="0"/>
              <a:cs typeface="Arial" panose="020B0604020202020204" pitchFamily="34" charset="0"/>
            </a:endParaRPr>
          </a:p>
          <a:p>
            <a:pPr marL="285750" indent="-285750">
              <a:lnSpc>
                <a:spcPct val="110000"/>
              </a:lnSpc>
              <a:spcBef>
                <a:spcPts val="0"/>
              </a:spcBef>
              <a:buFont typeface="Arial" panose="020B0604020202020204" pitchFamily="34" charset="0"/>
              <a:buChar char="•"/>
            </a:pPr>
            <a:r>
              <a:rPr lang="en-GB" sz="1800" dirty="0">
                <a:latin typeface="Arial" panose="020B0604020202020204" pitchFamily="34" charset="0"/>
                <a:cs typeface="Arial" panose="020B0604020202020204" pitchFamily="34" charset="0"/>
              </a:rPr>
              <a:t>Technology and social media are making a positive difference, with more information available and accessibility to information e.g. to promote better health, raising awareness of issues surrounding climate change, or highlighting social movements such as Black Lives Matter.</a:t>
            </a:r>
          </a:p>
          <a:p>
            <a:pPr>
              <a:lnSpc>
                <a:spcPct val="110000"/>
              </a:lnSpc>
              <a:spcBef>
                <a:spcPts val="0"/>
              </a:spcBef>
            </a:pPr>
            <a:endParaRPr lang="en-GB" sz="1800" dirty="0">
              <a:latin typeface="Arial" panose="020B0604020202020204" pitchFamily="34" charset="0"/>
              <a:cs typeface="Arial" panose="020B0604020202020204" pitchFamily="34" charset="0"/>
            </a:endParaRPr>
          </a:p>
        </p:txBody>
      </p:sp>
      <p:pic>
        <p:nvPicPr>
          <p:cNvPr id="5" name="Picture 4" descr="On air sign with the light on">
            <a:extLst>
              <a:ext uri="{FF2B5EF4-FFF2-40B4-BE49-F238E27FC236}">
                <a16:creationId xmlns:a16="http://schemas.microsoft.com/office/drawing/2014/main" id="{06047207-9D87-4CD9-ADFB-6F4A9DCDC6CF}"/>
              </a:ext>
            </a:extLst>
          </p:cNvPr>
          <p:cNvPicPr>
            <a:picLocks noChangeAspect="1"/>
          </p:cNvPicPr>
          <p:nvPr/>
        </p:nvPicPr>
        <p:blipFill>
          <a:blip r:embed="rId4"/>
          <a:stretch>
            <a:fillRect/>
          </a:stretch>
        </p:blipFill>
        <p:spPr>
          <a:xfrm>
            <a:off x="5541844" y="2173214"/>
            <a:ext cx="3052258" cy="19355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4004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descr="A picture containing person, window, indoor&#10;&#10;Description automatically generated">
            <a:extLst>
              <a:ext uri="{FF2B5EF4-FFF2-40B4-BE49-F238E27FC236}">
                <a16:creationId xmlns:a16="http://schemas.microsoft.com/office/drawing/2014/main" id="{98EB9796-76A6-1343-AB67-AE2A761A813C}"/>
              </a:ext>
            </a:extLst>
          </p:cNvPr>
          <p:cNvPicPr>
            <a:picLocks noChangeAspect="1"/>
          </p:cNvPicPr>
          <p:nvPr/>
        </p:nvPicPr>
        <p:blipFill>
          <a:blip r:embed="rId3"/>
          <a:stretch>
            <a:fillRect/>
          </a:stretch>
        </p:blipFill>
        <p:spPr>
          <a:xfrm>
            <a:off x="5880621" y="2464375"/>
            <a:ext cx="2469879" cy="2114577"/>
          </a:xfrm>
          <a:prstGeom prst="roundRect">
            <a:avLst/>
          </a:prstGeom>
        </p:spPr>
      </p:pic>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Social media</a:t>
            </a:r>
          </a:p>
        </p:txBody>
      </p:sp>
      <p:sp>
        <p:nvSpPr>
          <p:cNvPr id="3" name="Content Placeholder 2">
            <a:extLst>
              <a:ext uri="{FF2B5EF4-FFF2-40B4-BE49-F238E27FC236}">
                <a16:creationId xmlns:a16="http://schemas.microsoft.com/office/drawing/2014/main" id="{00DB5D4F-8B9B-2B43-A8EC-96EF5590829A}"/>
              </a:ext>
            </a:extLst>
          </p:cNvPr>
          <p:cNvSpPr>
            <a:spLocks noGrp="1"/>
          </p:cNvSpPr>
          <p:nvPr>
            <p:ph idx="1"/>
          </p:nvPr>
        </p:nvSpPr>
        <p:spPr>
          <a:xfrm>
            <a:off x="628650" y="1443655"/>
            <a:ext cx="5029200" cy="1501469"/>
          </a:xfrm>
        </p:spPr>
        <p:txBody>
          <a:bodyPr>
            <a:noAutofit/>
          </a:bodyPr>
          <a:lstStyle/>
          <a:p>
            <a:pPr marL="285750" indent="-285750">
              <a:lnSpc>
                <a:spcPct val="110000"/>
              </a:lnSpc>
              <a:spcBef>
                <a:spcPts val="0"/>
              </a:spcBef>
              <a:buFont typeface="Arial" panose="020B0604020202020204" pitchFamily="34" charset="0"/>
              <a:buChar char="•"/>
            </a:pPr>
            <a:r>
              <a:rPr lang="en-GB" sz="1800" dirty="0">
                <a:latin typeface="Arial" panose="020B0604020202020204" pitchFamily="34" charset="0"/>
                <a:cs typeface="Arial" panose="020B0604020202020204" pitchFamily="34" charset="0"/>
              </a:rPr>
              <a:t>It’s vital that you remember that no matter what you post, like, share, tweet or re-tweet that it will be online for forever, even if you delete something there is always a way for it to be retrieved.  </a:t>
            </a:r>
          </a:p>
          <a:p>
            <a:pPr marL="285750" indent="-285750">
              <a:lnSpc>
                <a:spcPct val="110000"/>
              </a:lnSpc>
              <a:spcBef>
                <a:spcPts val="0"/>
              </a:spcBef>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285750" indent="-285750">
              <a:lnSpc>
                <a:spcPct val="110000"/>
              </a:lnSpc>
              <a:spcBef>
                <a:spcPts val="0"/>
              </a:spcBef>
              <a:buFont typeface="Arial" panose="020B0604020202020204" pitchFamily="34" charset="0"/>
              <a:buChar char="•"/>
            </a:pPr>
            <a:r>
              <a:rPr lang="en-GB" sz="1800" dirty="0">
                <a:latin typeface="Arial" panose="020B0604020202020204" pitchFamily="34" charset="0"/>
                <a:cs typeface="Arial" panose="020B0604020202020204" pitchFamily="34" charset="0"/>
              </a:rPr>
              <a:t>Be aware of privacy issues, online postings can be shared and passed onto a much wider circles of people without your knowledge or permission. </a:t>
            </a:r>
          </a:p>
          <a:p>
            <a:pPr marL="285750" indent="-285750">
              <a:lnSpc>
                <a:spcPct val="110000"/>
              </a:lnSpc>
              <a:spcBef>
                <a:spcPts val="0"/>
              </a:spcBef>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285750" indent="-285750">
              <a:lnSpc>
                <a:spcPct val="110000"/>
              </a:lnSpc>
              <a:spcBef>
                <a:spcPts val="0"/>
              </a:spcBef>
              <a:buFont typeface="Arial" panose="020B0604020202020204" pitchFamily="34" charset="0"/>
              <a:buChar char="•"/>
            </a:pPr>
            <a:r>
              <a:rPr lang="en-GB" sz="1800" dirty="0">
                <a:latin typeface="Arial" panose="020B0604020202020204" pitchFamily="34" charset="0"/>
                <a:cs typeface="Arial" panose="020B0604020202020204" pitchFamily="34" charset="0"/>
              </a:rPr>
              <a:t>What you might have thought was a private posting only available to a small circle of friends can soon be shared with a much wider audience.</a:t>
            </a:r>
          </a:p>
          <a:p>
            <a:endParaRPr lang="en-US" sz="1800" dirty="0">
              <a:latin typeface="Arial" panose="020B0604020202020204" pitchFamily="34" charset="0"/>
              <a:cs typeface="Arial" panose="020B0604020202020204" pitchFamily="34" charset="0"/>
            </a:endParaRPr>
          </a:p>
        </p:txBody>
      </p:sp>
      <p:pic>
        <p:nvPicPr>
          <p:cNvPr id="6" name="Picture 5" descr="Shape&#10;&#10;Description automatically generated">
            <a:extLst>
              <a:ext uri="{FF2B5EF4-FFF2-40B4-BE49-F238E27FC236}">
                <a16:creationId xmlns:a16="http://schemas.microsoft.com/office/drawing/2014/main" id="{967D2A29-F731-AF45-A999-A44BF551B3B0}"/>
              </a:ext>
            </a:extLst>
          </p:cNvPr>
          <p:cNvPicPr>
            <a:picLocks noChangeAspect="1"/>
          </p:cNvPicPr>
          <p:nvPr/>
        </p:nvPicPr>
        <p:blipFill>
          <a:blip r:embed="rId4"/>
          <a:stretch>
            <a:fillRect/>
          </a:stretch>
        </p:blipFill>
        <p:spPr>
          <a:xfrm rot="5400000">
            <a:off x="6563688" y="1298387"/>
            <a:ext cx="1058663" cy="2597375"/>
          </a:xfrm>
          <a:prstGeom prst="rect">
            <a:avLst/>
          </a:prstGeom>
        </p:spPr>
      </p:pic>
      <p:pic>
        <p:nvPicPr>
          <p:cNvPr id="8" name="Picture 7" descr="Shape, background pattern&#10;&#10;Description automatically generated with medium confidence">
            <a:extLst>
              <a:ext uri="{FF2B5EF4-FFF2-40B4-BE49-F238E27FC236}">
                <a16:creationId xmlns:a16="http://schemas.microsoft.com/office/drawing/2014/main" id="{38DFA5E3-2591-FE4B-B488-39D563997F05}"/>
              </a:ext>
            </a:extLst>
          </p:cNvPr>
          <p:cNvPicPr>
            <a:picLocks noChangeAspect="1"/>
          </p:cNvPicPr>
          <p:nvPr/>
        </p:nvPicPr>
        <p:blipFill>
          <a:blip r:embed="rId5"/>
          <a:stretch>
            <a:fillRect/>
          </a:stretch>
        </p:blipFill>
        <p:spPr>
          <a:xfrm rot="5400000">
            <a:off x="6588652" y="3280265"/>
            <a:ext cx="1053814" cy="2597375"/>
          </a:xfrm>
          <a:prstGeom prst="rect">
            <a:avLst/>
          </a:prstGeom>
        </p:spPr>
      </p:pic>
    </p:spTree>
    <p:extLst>
      <p:ext uri="{BB962C8B-B14F-4D97-AF65-F5344CB8AC3E}">
        <p14:creationId xmlns:p14="http://schemas.microsoft.com/office/powerpoint/2010/main" val="1658855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879002-836D-40D8-BD7B-3FBC3BF90E2E}"/>
              </a:ext>
            </a:extLst>
          </p:cNvPr>
          <p:cNvSpPr txBox="1"/>
          <p:nvPr/>
        </p:nvSpPr>
        <p:spPr>
          <a:xfrm>
            <a:off x="914400" y="411164"/>
            <a:ext cx="7486650" cy="707886"/>
          </a:xfrm>
          <a:prstGeom prst="rect">
            <a:avLst/>
          </a:prstGeom>
          <a:noFill/>
        </p:spPr>
        <p:txBody>
          <a:bodyPr wrap="square">
            <a:spAutoFit/>
          </a:bodyPr>
          <a:lstStyle/>
          <a:p>
            <a:r>
              <a:rPr lang="en-US" sz="4000" b="1" dirty="0">
                <a:solidFill>
                  <a:schemeClr val="accent2"/>
                </a:solidFill>
                <a:latin typeface="Arial" panose="020B0604020202020204" pitchFamily="34" charset="0"/>
                <a:cs typeface="Arial" panose="020B0604020202020204" pitchFamily="34" charset="0"/>
              </a:rPr>
              <a:t>Social media – positive uses</a:t>
            </a:r>
            <a:endParaRPr lang="en-GB" sz="4000" b="1" dirty="0"/>
          </a:p>
        </p:txBody>
      </p:sp>
      <p:pic>
        <p:nvPicPr>
          <p:cNvPr id="15" name="Picture 14">
            <a:extLst>
              <a:ext uri="{FF2B5EF4-FFF2-40B4-BE49-F238E27FC236}">
                <a16:creationId xmlns:a16="http://schemas.microsoft.com/office/drawing/2014/main" id="{143803EA-BFFF-48D9-A184-9D64CDD4F88E}"/>
              </a:ext>
            </a:extLst>
          </p:cNvPr>
          <p:cNvPicPr>
            <a:picLocks noChangeAspect="1"/>
          </p:cNvPicPr>
          <p:nvPr/>
        </p:nvPicPr>
        <p:blipFill rotWithShape="1">
          <a:blip r:embed="rId4"/>
          <a:srcRect l="30729" t="16294" r="38854" b="48703"/>
          <a:stretch/>
        </p:blipFill>
        <p:spPr>
          <a:xfrm>
            <a:off x="914400" y="1333500"/>
            <a:ext cx="3501068" cy="2283022"/>
          </a:xfrm>
          <a:prstGeom prst="rect">
            <a:avLst/>
          </a:prstGeom>
        </p:spPr>
      </p:pic>
      <p:pic>
        <p:nvPicPr>
          <p:cNvPr id="18" name="Picture 17">
            <a:extLst>
              <a:ext uri="{FF2B5EF4-FFF2-40B4-BE49-F238E27FC236}">
                <a16:creationId xmlns:a16="http://schemas.microsoft.com/office/drawing/2014/main" id="{C3E444D1-DC5E-4F05-9D03-651CDC259FF5}"/>
              </a:ext>
            </a:extLst>
          </p:cNvPr>
          <p:cNvPicPr>
            <a:picLocks noChangeAspect="1"/>
          </p:cNvPicPr>
          <p:nvPr/>
        </p:nvPicPr>
        <p:blipFill rotWithShape="1">
          <a:blip r:embed="rId5"/>
          <a:srcRect l="30521" t="13518" r="37604" b="26852"/>
          <a:stretch/>
        </p:blipFill>
        <p:spPr>
          <a:xfrm>
            <a:off x="5063147" y="1778196"/>
            <a:ext cx="3640574" cy="3676652"/>
          </a:xfrm>
          <a:prstGeom prst="rect">
            <a:avLst/>
          </a:prstGeom>
        </p:spPr>
      </p:pic>
      <p:pic>
        <p:nvPicPr>
          <p:cNvPr id="23" name="Picture 22">
            <a:extLst>
              <a:ext uri="{FF2B5EF4-FFF2-40B4-BE49-F238E27FC236}">
                <a16:creationId xmlns:a16="http://schemas.microsoft.com/office/drawing/2014/main" id="{7EF5C7AC-2871-4D8A-A16E-26353763EBF8}"/>
              </a:ext>
            </a:extLst>
          </p:cNvPr>
          <p:cNvPicPr>
            <a:picLocks noChangeAspect="1"/>
          </p:cNvPicPr>
          <p:nvPr/>
        </p:nvPicPr>
        <p:blipFill rotWithShape="1">
          <a:blip r:embed="rId6"/>
          <a:srcRect l="34419" t="17963" r="38437" b="45617"/>
          <a:stretch/>
        </p:blipFill>
        <p:spPr>
          <a:xfrm>
            <a:off x="760164" y="3675017"/>
            <a:ext cx="3972477" cy="2593581"/>
          </a:xfrm>
          <a:prstGeom prst="rect">
            <a:avLst/>
          </a:prstGeom>
        </p:spPr>
      </p:pic>
    </p:spTree>
    <p:extLst>
      <p:ext uri="{BB962C8B-B14F-4D97-AF65-F5344CB8AC3E}">
        <p14:creationId xmlns:p14="http://schemas.microsoft.com/office/powerpoint/2010/main" val="3573497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Social media – positive uses</a:t>
            </a:r>
          </a:p>
        </p:txBody>
      </p:sp>
      <p:pic>
        <p:nvPicPr>
          <p:cNvPr id="10" name="Picture 9">
            <a:extLst>
              <a:ext uri="{FF2B5EF4-FFF2-40B4-BE49-F238E27FC236}">
                <a16:creationId xmlns:a16="http://schemas.microsoft.com/office/drawing/2014/main" id="{A72EA880-C743-4358-9099-E3BE5B55C251}"/>
              </a:ext>
            </a:extLst>
          </p:cNvPr>
          <p:cNvPicPr>
            <a:picLocks noChangeAspect="1"/>
          </p:cNvPicPr>
          <p:nvPr/>
        </p:nvPicPr>
        <p:blipFill rotWithShape="1">
          <a:blip r:embed="rId3"/>
          <a:srcRect l="29102" t="33483" r="35626" b="12384"/>
          <a:stretch/>
        </p:blipFill>
        <p:spPr>
          <a:xfrm>
            <a:off x="594911" y="1811844"/>
            <a:ext cx="3701086" cy="3786762"/>
          </a:xfrm>
          <a:prstGeom prst="rect">
            <a:avLst/>
          </a:prstGeom>
        </p:spPr>
      </p:pic>
      <p:pic>
        <p:nvPicPr>
          <p:cNvPr id="11" name="Picture 10">
            <a:extLst>
              <a:ext uri="{FF2B5EF4-FFF2-40B4-BE49-F238E27FC236}">
                <a16:creationId xmlns:a16="http://schemas.microsoft.com/office/drawing/2014/main" id="{78282B57-E370-4D70-A8C1-394D28E85FC7}"/>
              </a:ext>
            </a:extLst>
          </p:cNvPr>
          <p:cNvPicPr>
            <a:picLocks noChangeAspect="1"/>
          </p:cNvPicPr>
          <p:nvPr/>
        </p:nvPicPr>
        <p:blipFill rotWithShape="1">
          <a:blip r:embed="rId4"/>
          <a:srcRect l="9107" t="22876" r="50000" b="53858"/>
          <a:stretch/>
        </p:blipFill>
        <p:spPr>
          <a:xfrm>
            <a:off x="4329736" y="1439839"/>
            <a:ext cx="4328356" cy="2265386"/>
          </a:xfrm>
          <a:prstGeom prst="rect">
            <a:avLst/>
          </a:prstGeom>
        </p:spPr>
      </p:pic>
      <p:pic>
        <p:nvPicPr>
          <p:cNvPr id="2050" name="Picture 2" descr="Dove #ShowUs Social Media Campaign">
            <a:extLst>
              <a:ext uri="{FF2B5EF4-FFF2-40B4-BE49-F238E27FC236}">
                <a16:creationId xmlns:a16="http://schemas.microsoft.com/office/drawing/2014/main" id="{66CBDE23-8F3C-4624-935B-A9F3C28BBD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97347"/>
            <a:ext cx="3898630" cy="2146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31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ln>
            <a:noFill/>
          </a:ln>
        </p:spPr>
        <p:txBody>
          <a:bodyPr>
            <a:normAutofit/>
          </a:bodyPr>
          <a:lstStyle/>
          <a:p>
            <a:r>
              <a:rPr lang="en-US" sz="4000" b="1" dirty="0">
                <a:solidFill>
                  <a:schemeClr val="accent2"/>
                </a:solidFill>
                <a:latin typeface="Arial" panose="020B0604020202020204" pitchFamily="34" charset="0"/>
                <a:cs typeface="Arial" panose="020B0604020202020204" pitchFamily="34" charset="0"/>
              </a:rPr>
              <a:t>Benefits of social media</a:t>
            </a:r>
            <a:endParaRPr lang="en-US" sz="4000" b="1" dirty="0">
              <a:solidFill>
                <a:schemeClr val="accent5"/>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6182517-3280-4147-966A-0BEF60D545FB}"/>
              </a:ext>
            </a:extLst>
          </p:cNvPr>
          <p:cNvSpPr txBox="1"/>
          <p:nvPr/>
        </p:nvSpPr>
        <p:spPr>
          <a:xfrm>
            <a:off x="779570" y="1826881"/>
            <a:ext cx="7814014" cy="3416320"/>
          </a:xfrm>
          <a:prstGeom prst="rect">
            <a:avLst/>
          </a:prstGeom>
          <a:noFill/>
        </p:spPr>
        <p:txBody>
          <a:bodyPr wrap="square">
            <a:spAutoFit/>
          </a:bodyPr>
          <a:lstStyle/>
          <a:p>
            <a:pPr marL="457200" indent="-457200" algn="l" defTabSz="914400">
              <a:buFont typeface="Arial" pitchFamily="34" charset="0"/>
              <a:buChar char="•"/>
              <a:defRPr/>
            </a:pPr>
            <a:r>
              <a:rPr lang="en-GB" sz="2400" kern="0" dirty="0">
                <a:latin typeface="Arial" panose="020B0604020202020204" pitchFamily="34" charset="0"/>
                <a:cs typeface="Arial" panose="020B0604020202020204" pitchFamily="34" charset="0"/>
              </a:rPr>
              <a:t>Keeping in touch with your existing friends </a:t>
            </a:r>
          </a:p>
          <a:p>
            <a:pPr marL="457200" indent="-457200" algn="l" defTabSz="914400">
              <a:buFont typeface="Arial" pitchFamily="34" charset="0"/>
              <a:buChar char="•"/>
              <a:defRPr/>
            </a:pPr>
            <a:r>
              <a:rPr lang="en-GB" sz="2400" kern="0" dirty="0">
                <a:latin typeface="Arial" panose="020B0604020202020204" pitchFamily="34" charset="0"/>
                <a:cs typeface="Arial" panose="020B0604020202020204" pitchFamily="34" charset="0"/>
              </a:rPr>
              <a:t>Making new friends</a:t>
            </a:r>
          </a:p>
          <a:p>
            <a:pPr marL="457200" indent="-457200" algn="l" defTabSz="914400">
              <a:buFont typeface="Arial" pitchFamily="34" charset="0"/>
              <a:buChar char="•"/>
              <a:defRPr/>
            </a:pPr>
            <a:r>
              <a:rPr lang="en-GB" sz="2400" kern="0" dirty="0">
                <a:latin typeface="Arial" panose="020B0604020202020204" pitchFamily="34" charset="0"/>
                <a:cs typeface="Arial" panose="020B0604020202020204" pitchFamily="34" charset="0"/>
              </a:rPr>
              <a:t>Join social groups of people with a common interest</a:t>
            </a:r>
          </a:p>
          <a:p>
            <a:pPr marL="457200" indent="-457200" algn="l" defTabSz="914400">
              <a:buFont typeface="Arial" pitchFamily="34" charset="0"/>
              <a:buChar char="•"/>
              <a:defRPr/>
            </a:pPr>
            <a:r>
              <a:rPr lang="en-GB" sz="2400" kern="0" dirty="0">
                <a:latin typeface="Arial" panose="020B0604020202020204" pitchFamily="34" charset="0"/>
                <a:cs typeface="Arial" panose="020B0604020202020204" pitchFamily="34" charset="0"/>
              </a:rPr>
              <a:t>Join professional groups of people with a common interest</a:t>
            </a:r>
          </a:p>
          <a:p>
            <a:pPr marL="457200" indent="-457200" algn="l" defTabSz="914400">
              <a:buFont typeface="Arial" pitchFamily="34" charset="0"/>
              <a:buChar char="•"/>
              <a:defRPr/>
            </a:pPr>
            <a:r>
              <a:rPr lang="en-GB" sz="2400" kern="0" dirty="0">
                <a:latin typeface="Arial" panose="020B0604020202020204" pitchFamily="34" charset="0"/>
                <a:cs typeface="Arial" panose="020B0604020202020204" pitchFamily="34" charset="0"/>
              </a:rPr>
              <a:t>Campaigning </a:t>
            </a:r>
          </a:p>
          <a:p>
            <a:pPr marL="457200" indent="-457200" algn="l" defTabSz="914400">
              <a:buFont typeface="Arial" pitchFamily="34" charset="0"/>
              <a:buChar char="•"/>
              <a:defRPr/>
            </a:pPr>
            <a:r>
              <a:rPr lang="en-GB" sz="2400" kern="0" dirty="0">
                <a:latin typeface="Arial" panose="020B0604020202020204" pitchFamily="34" charset="0"/>
                <a:cs typeface="Arial" panose="020B0604020202020204" pitchFamily="34" charset="0"/>
              </a:rPr>
              <a:t>Sharing information, images or videos</a:t>
            </a:r>
          </a:p>
          <a:p>
            <a:pPr marL="457200" indent="-457200" algn="l" defTabSz="914400">
              <a:buFont typeface="Arial" pitchFamily="34" charset="0"/>
              <a:buChar char="•"/>
              <a:defRPr/>
            </a:pPr>
            <a:r>
              <a:rPr lang="en-GB" sz="2400" kern="0" dirty="0">
                <a:latin typeface="Arial" panose="020B0604020202020204" pitchFamily="34" charset="0"/>
                <a:cs typeface="Arial" panose="020B0604020202020204" pitchFamily="34" charset="0"/>
              </a:rPr>
              <a:t>Collaboration or projects</a:t>
            </a:r>
          </a:p>
          <a:p>
            <a:pPr marL="457200" indent="-457200" algn="l" defTabSz="914400">
              <a:buFont typeface="Arial" pitchFamily="34" charset="0"/>
              <a:buChar char="•"/>
              <a:defRPr/>
            </a:pPr>
            <a:r>
              <a:rPr lang="en-GB" sz="2400" kern="0" dirty="0">
                <a:latin typeface="Arial" panose="020B0604020202020204" pitchFamily="34" charset="0"/>
                <a:cs typeface="Arial" panose="020B0604020202020204" pitchFamily="34" charset="0"/>
              </a:rPr>
              <a:t>Commercial marketing, advertising</a:t>
            </a:r>
          </a:p>
        </p:txBody>
      </p:sp>
    </p:spTree>
    <p:extLst>
      <p:ext uri="{BB962C8B-B14F-4D97-AF65-F5344CB8AC3E}">
        <p14:creationId xmlns:p14="http://schemas.microsoft.com/office/powerpoint/2010/main" val="2522417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266329" y="365126"/>
            <a:ext cx="8797771" cy="939799"/>
          </a:xfrm>
          <a:ln>
            <a:noFill/>
          </a:ln>
        </p:spPr>
        <p:txBody>
          <a:bodyPr>
            <a:noAutofit/>
          </a:bodyPr>
          <a:lstStyle/>
          <a:p>
            <a:r>
              <a:rPr lang="en-US" sz="3600" b="1" dirty="0">
                <a:solidFill>
                  <a:schemeClr val="accent5"/>
                </a:solidFill>
                <a:latin typeface="Arial" panose="020B0604020202020204" pitchFamily="34" charset="0"/>
                <a:cs typeface="Arial" panose="020B0604020202020204" pitchFamily="34" charset="0"/>
              </a:rPr>
              <a:t>How does social media make you feel?</a:t>
            </a:r>
            <a:endParaRPr lang="en-US" sz="3600" b="1" dirty="0">
              <a:solidFill>
                <a:schemeClr val="accent2"/>
              </a:solidFill>
              <a:latin typeface="Arial" panose="020B060402020202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EE01A878-8884-4747-904D-9E1B98FF5595}"/>
              </a:ext>
            </a:extLst>
          </p:cNvPr>
          <p:cNvGraphicFramePr/>
          <p:nvPr>
            <p:extLst>
              <p:ext uri="{D42A27DB-BD31-4B8C-83A1-F6EECF244321}">
                <p14:modId xmlns:p14="http://schemas.microsoft.com/office/powerpoint/2010/main" val="2680847511"/>
              </p:ext>
            </p:extLst>
          </p:nvPr>
        </p:nvGraphicFramePr>
        <p:xfrm>
          <a:off x="823726" y="1530583"/>
          <a:ext cx="7682975"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55063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Caroline Flack">
            <a:extLst>
              <a:ext uri="{FF2B5EF4-FFF2-40B4-BE49-F238E27FC236}">
                <a16:creationId xmlns:a16="http://schemas.microsoft.com/office/drawing/2014/main" id="{5D7DFF61-C28E-452B-B05D-3270C14718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285" r="5649"/>
          <a:stretch/>
        </p:blipFill>
        <p:spPr bwMode="auto">
          <a:xfrm>
            <a:off x="5150508" y="3761932"/>
            <a:ext cx="2652963" cy="1961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847725" y="291446"/>
            <a:ext cx="7886700" cy="1325563"/>
          </a:xfrm>
          <a:ln>
            <a:noFill/>
          </a:ln>
        </p:spPr>
        <p:txBody>
          <a:bodyPr>
            <a:normAutofit/>
          </a:bodyPr>
          <a:lstStyle/>
          <a:p>
            <a:r>
              <a:rPr lang="en-US" sz="4000" b="1" dirty="0">
                <a:solidFill>
                  <a:schemeClr val="accent2"/>
                </a:solidFill>
                <a:latin typeface="Arial" panose="020B0604020202020204" pitchFamily="34" charset="0"/>
                <a:cs typeface="Arial" panose="020B0604020202020204" pitchFamily="34" charset="0"/>
              </a:rPr>
              <a:t>Disadvantages of social media</a:t>
            </a:r>
            <a:endParaRPr lang="en-US" sz="4000" b="1" dirty="0">
              <a:solidFill>
                <a:schemeClr val="accent5"/>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6182517-3280-4147-966A-0BEF60D545FB}"/>
              </a:ext>
            </a:extLst>
          </p:cNvPr>
          <p:cNvSpPr txBox="1"/>
          <p:nvPr/>
        </p:nvSpPr>
        <p:spPr>
          <a:xfrm>
            <a:off x="1245164" y="2175065"/>
            <a:ext cx="3063592" cy="2677656"/>
          </a:xfrm>
          <a:prstGeom prst="rect">
            <a:avLst/>
          </a:prstGeom>
          <a:noFill/>
        </p:spPr>
        <p:txBody>
          <a:bodyPr wrap="square">
            <a:spAutoFit/>
          </a:bodyPr>
          <a:lstStyle/>
          <a:p>
            <a:pPr algn="l" defTabSz="914400">
              <a:defRPr/>
            </a:pPr>
            <a:r>
              <a:rPr lang="en-US" sz="2400" kern="0" dirty="0">
                <a:latin typeface="Arial" panose="020B0604020202020204" pitchFamily="34" charset="0"/>
                <a:cs typeface="Arial" panose="020B0604020202020204" pitchFamily="34" charset="0"/>
              </a:rPr>
              <a:t>What you post online does not go away!</a:t>
            </a:r>
          </a:p>
          <a:p>
            <a:pPr algn="l" defTabSz="914400">
              <a:defRPr/>
            </a:pPr>
            <a:endParaRPr lang="en-US" sz="2400" kern="0" dirty="0">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a:pPr>
            <a:r>
              <a:rPr lang="en-US" sz="2400" kern="0" dirty="0">
                <a:latin typeface="Arial" panose="020B0604020202020204" pitchFamily="34" charset="0"/>
                <a:cs typeface="Arial" panose="020B0604020202020204" pitchFamily="34" charset="0"/>
              </a:rPr>
              <a:t>Cyberbullying</a:t>
            </a:r>
          </a:p>
          <a:p>
            <a:pPr marL="342900" indent="-342900" algn="l" defTabSz="914400">
              <a:buFont typeface="Arial" panose="020B0604020202020204" pitchFamily="34" charset="0"/>
              <a:buChar char="•"/>
              <a:defRPr/>
            </a:pPr>
            <a:r>
              <a:rPr lang="en-US" sz="2400" kern="0" dirty="0">
                <a:latin typeface="Arial" panose="020B0604020202020204" pitchFamily="34" charset="0"/>
                <a:cs typeface="Arial" panose="020B0604020202020204" pitchFamily="34" charset="0"/>
              </a:rPr>
              <a:t>Hacking</a:t>
            </a:r>
          </a:p>
          <a:p>
            <a:pPr marL="342900" indent="-342900" algn="l" defTabSz="914400">
              <a:buFont typeface="Arial" panose="020B0604020202020204" pitchFamily="34" charset="0"/>
              <a:buChar char="•"/>
              <a:defRPr/>
            </a:pPr>
            <a:r>
              <a:rPr lang="en-US" sz="2400" kern="0" dirty="0">
                <a:latin typeface="Arial" panose="020B0604020202020204" pitchFamily="34" charset="0"/>
                <a:cs typeface="Arial" panose="020B0604020202020204" pitchFamily="34" charset="0"/>
              </a:rPr>
              <a:t>Abuse</a:t>
            </a:r>
          </a:p>
          <a:p>
            <a:pPr marL="342900" indent="-342900" algn="l" defTabSz="914400">
              <a:buFont typeface="Arial" panose="020B0604020202020204" pitchFamily="34" charset="0"/>
              <a:buChar char="•"/>
              <a:defRPr/>
            </a:pPr>
            <a:r>
              <a:rPr lang="en-US" sz="2400" kern="0" dirty="0">
                <a:latin typeface="Arial" panose="020B0604020202020204" pitchFamily="34" charset="0"/>
                <a:cs typeface="Arial" panose="020B0604020202020204" pitchFamily="34" charset="0"/>
              </a:rPr>
              <a:t>Incite hatred</a:t>
            </a:r>
          </a:p>
        </p:txBody>
      </p:sp>
      <p:sp>
        <p:nvSpPr>
          <p:cNvPr id="11" name="TextBox 10">
            <a:extLst>
              <a:ext uri="{FF2B5EF4-FFF2-40B4-BE49-F238E27FC236}">
                <a16:creationId xmlns:a16="http://schemas.microsoft.com/office/drawing/2014/main" id="{DD1254A6-290A-4650-AB22-BC0D47083635}"/>
              </a:ext>
            </a:extLst>
          </p:cNvPr>
          <p:cNvSpPr txBox="1"/>
          <p:nvPr/>
        </p:nvSpPr>
        <p:spPr>
          <a:xfrm>
            <a:off x="5076825" y="5723796"/>
            <a:ext cx="3438525" cy="584775"/>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hlinkClick r:id="rId5"/>
              </a:rPr>
              <a:t>www.bbc.co.uk/news/entertainment-arts-51542688</a:t>
            </a:r>
            <a:r>
              <a:rPr lang="en-GB" sz="1600" dirty="0">
                <a:latin typeface="Arial" panose="020B0604020202020204" pitchFamily="34" charset="0"/>
                <a:cs typeface="Arial" panose="020B0604020202020204" pitchFamily="34" charset="0"/>
              </a:rPr>
              <a:t> </a:t>
            </a:r>
          </a:p>
        </p:txBody>
      </p:sp>
      <p:pic>
        <p:nvPicPr>
          <p:cNvPr id="3076" name="Picture 4" descr="Swarms of Trump supporters storm U.S. Capitol | Reuters.com">
            <a:extLst>
              <a:ext uri="{FF2B5EF4-FFF2-40B4-BE49-F238E27FC236}">
                <a16:creationId xmlns:a16="http://schemas.microsoft.com/office/drawing/2014/main" id="{DEA1815F-99A7-48C8-9F0A-A31E7C3067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2073" y="1617009"/>
            <a:ext cx="2571399" cy="1820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648322"/>
      </p:ext>
    </p:extLst>
  </p:cSld>
  <p:clrMapOvr>
    <a:masterClrMapping/>
  </p:clrMapOvr>
</p:sld>
</file>

<file path=ppt/theme/theme1.xml><?xml version="1.0" encoding="utf-8"?>
<a:theme xmlns:a="http://schemas.openxmlformats.org/drawingml/2006/main" name="Office Theme">
  <a:themeElements>
    <a:clrScheme name="Berry">
      <a:dk1>
        <a:srgbClr val="000000"/>
      </a:dk1>
      <a:lt1>
        <a:srgbClr val="FFFFFF"/>
      </a:lt1>
      <a:dk2>
        <a:srgbClr val="44546A"/>
      </a:dk2>
      <a:lt2>
        <a:srgbClr val="E7E6E6"/>
      </a:lt2>
      <a:accent1>
        <a:srgbClr val="371488"/>
      </a:accent1>
      <a:accent2>
        <a:srgbClr val="EE6B42"/>
      </a:accent2>
      <a:accent3>
        <a:srgbClr val="F1903D"/>
      </a:accent3>
      <a:accent4>
        <a:srgbClr val="FF3333"/>
      </a:accent4>
      <a:accent5>
        <a:srgbClr val="A63589"/>
      </a:accent5>
      <a:accent6>
        <a:srgbClr val="DD239C"/>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cial media" id="{576898E8-FF25-49A4-912B-C6383D5170AE}" vid="{0E64497E-47F4-4DB5-97F3-A91391985F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C8F2A7E07D1842A196F09D433F46C7" ma:contentTypeVersion="19" ma:contentTypeDescription="Create a new document." ma:contentTypeScope="" ma:versionID="59d991ef7e09e7272b6525d80db4ac92">
  <xsd:schema xmlns:xsd="http://www.w3.org/2001/XMLSchema" xmlns:xs="http://www.w3.org/2001/XMLSchema" xmlns:p="http://schemas.microsoft.com/office/2006/metadata/properties" xmlns:ns2="72668c49-94ea-40d2-beae-2972e9fa7e00" xmlns:ns3="27748eab-0dbd-4733-9124-bc232bc1c31e" targetNamespace="http://schemas.microsoft.com/office/2006/metadata/properties" ma:root="true" ma:fieldsID="101729b34fff8068995c21f5c294303d" ns2:_="" ns3:_="">
    <xsd:import namespace="72668c49-94ea-40d2-beae-2972e9fa7e00"/>
    <xsd:import namespace="27748eab-0dbd-4733-9124-bc232bc1c31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668c49-94ea-40d2-beae-2972e9fa7e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09be131-e051-4104-a245-9491c2d7634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748eab-0dbd-4733-9124-bc232bc1c31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2ec2af6-9af2-4977-8540-53f05a37e505}" ma:internalName="TaxCatchAll" ma:showField="CatchAllData" ma:web="27748eab-0dbd-4733-9124-bc232bc1c3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7748eab-0dbd-4733-9124-bc232bc1c31e" xsi:nil="true"/>
    <lcf76f155ced4ddcb4097134ff3c332f xmlns="72668c49-94ea-40d2-beae-2972e9fa7e0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9E1F5DB-82D7-4DA2-8F6E-B08BB78DA0ED}"/>
</file>

<file path=customXml/itemProps2.xml><?xml version="1.0" encoding="utf-8"?>
<ds:datastoreItem xmlns:ds="http://schemas.openxmlformats.org/officeDocument/2006/customXml" ds:itemID="{D4CD9814-5DB3-4EAE-A464-24B3AF4C432A}">
  <ds:schemaRefs>
    <ds:schemaRef ds:uri="http://schemas.microsoft.com/sharepoint/v3/contenttype/forms"/>
  </ds:schemaRefs>
</ds:datastoreItem>
</file>

<file path=customXml/itemProps3.xml><?xml version="1.0" encoding="utf-8"?>
<ds:datastoreItem xmlns:ds="http://schemas.openxmlformats.org/officeDocument/2006/customXml" ds:itemID="{4AC2B104-8025-4822-B7EC-D243A500CD68}">
  <ds:schemaRefs>
    <ds:schemaRef ds:uri="http://purl.org/dc/terms/"/>
    <ds:schemaRef ds:uri="http://schemas.microsoft.com/office/2006/documentManagement/types"/>
    <ds:schemaRef ds:uri="http://purl.org/dc/dcmitype/"/>
    <ds:schemaRef ds:uri="27748eab-0dbd-4733-9124-bc232bc1c31e"/>
    <ds:schemaRef ds:uri="http://purl.org/dc/elements/1.1/"/>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72668c49-94ea-40d2-beae-2972e9fa7e0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social-media-may-2022</Template>
  <TotalTime>0</TotalTime>
  <Words>2746</Words>
  <Application>Microsoft Office PowerPoint</Application>
  <PresentationFormat>On-screen Show (4:3)</PresentationFormat>
  <Paragraphs>241</Paragraphs>
  <Slides>22</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FKGrotesk</vt:lpstr>
      <vt:lpstr>FoundryMonoline-Bold</vt:lpstr>
      <vt:lpstr>FoundryMonoline-Regular</vt:lpstr>
      <vt:lpstr>Office Theme</vt:lpstr>
      <vt:lpstr>Social media and networking</vt:lpstr>
      <vt:lpstr>Learning outcomes</vt:lpstr>
      <vt:lpstr>Social media</vt:lpstr>
      <vt:lpstr>Social media</vt:lpstr>
      <vt:lpstr>PowerPoint Presentation</vt:lpstr>
      <vt:lpstr>Social media – positive uses</vt:lpstr>
      <vt:lpstr>Benefits of social media</vt:lpstr>
      <vt:lpstr>How does social media make you feel?</vt:lpstr>
      <vt:lpstr>Disadvantages of social media</vt:lpstr>
      <vt:lpstr>Social media and work</vt:lpstr>
      <vt:lpstr>Case study one</vt:lpstr>
      <vt:lpstr>Case study two</vt:lpstr>
      <vt:lpstr>Case study three</vt:lpstr>
      <vt:lpstr>Case study four</vt:lpstr>
      <vt:lpstr>Case study five</vt:lpstr>
      <vt:lpstr>Suitable to share online?</vt:lpstr>
      <vt:lpstr>Requests from women and their partners</vt:lpstr>
      <vt:lpstr>What your employer might say?</vt:lpstr>
      <vt:lpstr>NMC Code &amp; social media</vt:lpstr>
      <vt:lpstr>The NMC – recognises the benefits of social media</vt:lpstr>
      <vt:lpstr>Think safety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Barr</dc:creator>
  <cp:lastModifiedBy>Emma Barr</cp:lastModifiedBy>
  <cp:revision>1</cp:revision>
  <dcterms:created xsi:type="dcterms:W3CDTF">2024-08-13T12:09:53Z</dcterms:created>
  <dcterms:modified xsi:type="dcterms:W3CDTF">2024-08-13T12:14:37Z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0x0101009BC8F2A7E07D1842A196F09D433F46C7</vt:lpwstr>
  </property>
  <property fmtid="{D5CDD505-2E9C-101B-9397-08002B2CF9AE}" pid="3" name="RCM Thesaurus">
    <vt:lpwstr/>
  </property>
</Properties>
</file>