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sldIdLst>
    <p:sldId id="256" r:id="rId5"/>
    <p:sldId id="261" r:id="rId6"/>
    <p:sldId id="264" r:id="rId7"/>
    <p:sldId id="269" r:id="rId8"/>
    <p:sldId id="265" r:id="rId9"/>
    <p:sldId id="259" r:id="rId10"/>
    <p:sldId id="266" r:id="rId11"/>
    <p:sldId id="267" r:id="rId12"/>
    <p:sldId id="268" r:id="rId13"/>
    <p:sldId id="262" r:id="rId14"/>
    <p:sldId id="258" r:id="rId15"/>
    <p:sldId id="26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E8A230-1943-4459-B0C3-4B9FADFB15B0}" v="4" dt="2024-08-13T12:24:38.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3666" autoAdjust="0"/>
  </p:normalViewPr>
  <p:slideViewPr>
    <p:cSldViewPr snapToGrid="0" snapToObjects="1">
      <p:cViewPr>
        <p:scale>
          <a:sx n="101" d="100"/>
          <a:sy n="101" d="100"/>
        </p:scale>
        <p:origin x="19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Barr" userId="dbd6be6c-16cd-4311-8303-375488553fad" providerId="ADAL" clId="{5DE8A230-1943-4459-B0C3-4B9FADFB15B0}"/>
    <pc:docChg chg="custSel addSld modSld sldOrd">
      <pc:chgData name="Emma Barr" userId="dbd6be6c-16cd-4311-8303-375488553fad" providerId="ADAL" clId="{5DE8A230-1943-4459-B0C3-4B9FADFB15B0}" dt="2024-08-13T12:29:34.531" v="189" actId="1076"/>
      <pc:docMkLst>
        <pc:docMk/>
      </pc:docMkLst>
      <pc:sldChg chg="delSp mod">
        <pc:chgData name="Emma Barr" userId="dbd6be6c-16cd-4311-8303-375488553fad" providerId="ADAL" clId="{5DE8A230-1943-4459-B0C3-4B9FADFB15B0}" dt="2024-08-13T12:26:20.842" v="51" actId="478"/>
        <pc:sldMkLst>
          <pc:docMk/>
          <pc:sldMk cId="4051869111" sldId="259"/>
        </pc:sldMkLst>
        <pc:spChg chg="del">
          <ac:chgData name="Emma Barr" userId="dbd6be6c-16cd-4311-8303-375488553fad" providerId="ADAL" clId="{5DE8A230-1943-4459-B0C3-4B9FADFB15B0}" dt="2024-08-13T12:26:20.842" v="51" actId="478"/>
          <ac:spMkLst>
            <pc:docMk/>
            <pc:sldMk cId="4051869111" sldId="259"/>
            <ac:spMk id="4" creationId="{2D479C71-D022-0E47-9F51-BA15274C48FF}"/>
          </ac:spMkLst>
        </pc:spChg>
      </pc:sldChg>
      <pc:sldChg chg="delSp modSp mod">
        <pc:chgData name="Emma Barr" userId="dbd6be6c-16cd-4311-8303-375488553fad" providerId="ADAL" clId="{5DE8A230-1943-4459-B0C3-4B9FADFB15B0}" dt="2024-08-13T12:23:46.742" v="2" actId="1076"/>
        <pc:sldMkLst>
          <pc:docMk/>
          <pc:sldMk cId="1174004695" sldId="261"/>
        </pc:sldMkLst>
        <pc:spChg chg="del">
          <ac:chgData name="Emma Barr" userId="dbd6be6c-16cd-4311-8303-375488553fad" providerId="ADAL" clId="{5DE8A230-1943-4459-B0C3-4B9FADFB15B0}" dt="2024-08-13T12:23:36.279" v="0" actId="478"/>
          <ac:spMkLst>
            <pc:docMk/>
            <pc:sldMk cId="1174004695" sldId="261"/>
            <ac:spMk id="10" creationId="{3FE92D06-BEA7-ED4A-8EBF-72CA667CDDA8}"/>
          </ac:spMkLst>
        </pc:spChg>
        <pc:graphicFrameChg chg="mod">
          <ac:chgData name="Emma Barr" userId="dbd6be6c-16cd-4311-8303-375488553fad" providerId="ADAL" clId="{5DE8A230-1943-4459-B0C3-4B9FADFB15B0}" dt="2024-08-13T12:23:46.742" v="2" actId="1076"/>
          <ac:graphicFrameMkLst>
            <pc:docMk/>
            <pc:sldMk cId="1174004695" sldId="261"/>
            <ac:graphicFrameMk id="12" creationId="{F3550093-6DD5-4BDD-8303-C74678D8647E}"/>
          </ac:graphicFrameMkLst>
        </pc:graphicFrameChg>
      </pc:sldChg>
      <pc:sldChg chg="addSp delSp modSp mod">
        <pc:chgData name="Emma Barr" userId="dbd6be6c-16cd-4311-8303-375488553fad" providerId="ADAL" clId="{5DE8A230-1943-4459-B0C3-4B9FADFB15B0}" dt="2024-08-13T12:29:34.531" v="189" actId="1076"/>
        <pc:sldMkLst>
          <pc:docMk/>
          <pc:sldMk cId="3573497220" sldId="262"/>
        </pc:sldMkLst>
        <pc:spChg chg="add mod">
          <ac:chgData name="Emma Barr" userId="dbd6be6c-16cd-4311-8303-375488553fad" providerId="ADAL" clId="{5DE8A230-1943-4459-B0C3-4B9FADFB15B0}" dt="2024-08-13T12:28:44.825" v="119" actId="1076"/>
          <ac:spMkLst>
            <pc:docMk/>
            <pc:sldMk cId="3573497220" sldId="262"/>
            <ac:spMk id="3" creationId="{3F227315-EE1E-79E8-F2E7-227BD70F9446}"/>
          </ac:spMkLst>
        </pc:spChg>
        <pc:spChg chg="mod">
          <ac:chgData name="Emma Barr" userId="dbd6be6c-16cd-4311-8303-375488553fad" providerId="ADAL" clId="{5DE8A230-1943-4459-B0C3-4B9FADFB15B0}" dt="2024-08-13T12:29:34.531" v="189" actId="1076"/>
          <ac:spMkLst>
            <pc:docMk/>
            <pc:sldMk cId="3573497220" sldId="262"/>
            <ac:spMk id="9" creationId="{83FC3CCD-EE44-9743-8BB9-DD506FB341F4}"/>
          </ac:spMkLst>
        </pc:spChg>
        <pc:spChg chg="del">
          <ac:chgData name="Emma Barr" userId="dbd6be6c-16cd-4311-8303-375488553fad" providerId="ADAL" clId="{5DE8A230-1943-4459-B0C3-4B9FADFB15B0}" dt="2024-08-13T12:28:27.158" v="106" actId="478"/>
          <ac:spMkLst>
            <pc:docMk/>
            <pc:sldMk cId="3573497220" sldId="262"/>
            <ac:spMk id="13" creationId="{88559110-6AB6-884C-82B1-A7F75CB1ACDB}"/>
          </ac:spMkLst>
        </pc:spChg>
        <pc:picChg chg="del">
          <ac:chgData name="Emma Barr" userId="dbd6be6c-16cd-4311-8303-375488553fad" providerId="ADAL" clId="{5DE8A230-1943-4459-B0C3-4B9FADFB15B0}" dt="2024-08-13T12:28:23.726" v="104" actId="478"/>
          <ac:picMkLst>
            <pc:docMk/>
            <pc:sldMk cId="3573497220" sldId="262"/>
            <ac:picMk id="6" creationId="{967D2A29-F731-AF45-A999-A44BF551B3B0}"/>
          </ac:picMkLst>
        </pc:picChg>
        <pc:picChg chg="del">
          <ac:chgData name="Emma Barr" userId="dbd6be6c-16cd-4311-8303-375488553fad" providerId="ADAL" clId="{5DE8A230-1943-4459-B0C3-4B9FADFB15B0}" dt="2024-08-13T12:28:24.833" v="105" actId="478"/>
          <ac:picMkLst>
            <pc:docMk/>
            <pc:sldMk cId="3573497220" sldId="262"/>
            <ac:picMk id="8" creationId="{38DFA5E3-2591-FE4B-B488-39D563997F05}"/>
          </ac:picMkLst>
        </pc:picChg>
      </pc:sldChg>
      <pc:sldChg chg="delSp modSp mod">
        <pc:chgData name="Emma Barr" userId="dbd6be6c-16cd-4311-8303-375488553fad" providerId="ADAL" clId="{5DE8A230-1943-4459-B0C3-4B9FADFB15B0}" dt="2024-08-13T12:24:24.498" v="9" actId="1076"/>
        <pc:sldMkLst>
          <pc:docMk/>
          <pc:sldMk cId="3610820438" sldId="264"/>
        </pc:sldMkLst>
        <pc:spChg chg="mod">
          <ac:chgData name="Emma Barr" userId="dbd6be6c-16cd-4311-8303-375488553fad" providerId="ADAL" clId="{5DE8A230-1943-4459-B0C3-4B9FADFB15B0}" dt="2024-08-13T12:24:24.498" v="9" actId="1076"/>
          <ac:spMkLst>
            <pc:docMk/>
            <pc:sldMk cId="3610820438" sldId="264"/>
            <ac:spMk id="2" creationId="{68CB7D5B-A483-1444-A4B3-F181A1F9A490}"/>
          </ac:spMkLst>
        </pc:spChg>
        <pc:spChg chg="mod">
          <ac:chgData name="Emma Barr" userId="dbd6be6c-16cd-4311-8303-375488553fad" providerId="ADAL" clId="{5DE8A230-1943-4459-B0C3-4B9FADFB15B0}" dt="2024-08-13T12:24:21.703" v="8" actId="403"/>
          <ac:spMkLst>
            <pc:docMk/>
            <pc:sldMk cId="3610820438" sldId="264"/>
            <ac:spMk id="6" creationId="{4BA5F939-8163-4747-AAFC-A9959EC897A9}"/>
          </ac:spMkLst>
        </pc:spChg>
        <pc:spChg chg="del">
          <ac:chgData name="Emma Barr" userId="dbd6be6c-16cd-4311-8303-375488553fad" providerId="ADAL" clId="{5DE8A230-1943-4459-B0C3-4B9FADFB15B0}" dt="2024-08-13T12:23:54.798" v="3" actId="478"/>
          <ac:spMkLst>
            <pc:docMk/>
            <pc:sldMk cId="3610820438" sldId="264"/>
            <ac:spMk id="10" creationId="{3FE92D06-BEA7-ED4A-8EBF-72CA667CDDA8}"/>
          </ac:spMkLst>
        </pc:spChg>
        <pc:picChg chg="del">
          <ac:chgData name="Emma Barr" userId="dbd6be6c-16cd-4311-8303-375488553fad" providerId="ADAL" clId="{5DE8A230-1943-4459-B0C3-4B9FADFB15B0}" dt="2024-08-13T12:24:16.933" v="6" actId="478"/>
          <ac:picMkLst>
            <pc:docMk/>
            <pc:sldMk cId="3610820438" sldId="264"/>
            <ac:picMk id="7" creationId="{EC2C0572-E240-4F62-8B2D-E40EB9624AFB}"/>
          </ac:picMkLst>
        </pc:picChg>
      </pc:sldChg>
      <pc:sldChg chg="delSp mod">
        <pc:chgData name="Emma Barr" userId="dbd6be6c-16cd-4311-8303-375488553fad" providerId="ADAL" clId="{5DE8A230-1943-4459-B0C3-4B9FADFB15B0}" dt="2024-08-13T12:26:14.310" v="50" actId="478"/>
        <pc:sldMkLst>
          <pc:docMk/>
          <pc:sldMk cId="91818905" sldId="265"/>
        </pc:sldMkLst>
        <pc:spChg chg="del">
          <ac:chgData name="Emma Barr" userId="dbd6be6c-16cd-4311-8303-375488553fad" providerId="ADAL" clId="{5DE8A230-1943-4459-B0C3-4B9FADFB15B0}" dt="2024-08-13T12:26:14.310" v="50" actId="478"/>
          <ac:spMkLst>
            <pc:docMk/>
            <pc:sldMk cId="91818905" sldId="265"/>
            <ac:spMk id="10" creationId="{3FE92D06-BEA7-ED4A-8EBF-72CA667CDDA8}"/>
          </ac:spMkLst>
        </pc:spChg>
      </pc:sldChg>
      <pc:sldChg chg="delSp mod">
        <pc:chgData name="Emma Barr" userId="dbd6be6c-16cd-4311-8303-375488553fad" providerId="ADAL" clId="{5DE8A230-1943-4459-B0C3-4B9FADFB15B0}" dt="2024-08-13T12:26:24.866" v="52" actId="478"/>
        <pc:sldMkLst>
          <pc:docMk/>
          <pc:sldMk cId="2436396055" sldId="266"/>
        </pc:sldMkLst>
        <pc:spChg chg="del">
          <ac:chgData name="Emma Barr" userId="dbd6be6c-16cd-4311-8303-375488553fad" providerId="ADAL" clId="{5DE8A230-1943-4459-B0C3-4B9FADFB15B0}" dt="2024-08-13T12:26:24.866" v="52" actId="478"/>
          <ac:spMkLst>
            <pc:docMk/>
            <pc:sldMk cId="2436396055" sldId="266"/>
            <ac:spMk id="4" creationId="{2D479C71-D022-0E47-9F51-BA15274C48FF}"/>
          </ac:spMkLst>
        </pc:spChg>
      </pc:sldChg>
      <pc:sldChg chg="delSp modSp mod ord">
        <pc:chgData name="Emma Barr" userId="dbd6be6c-16cd-4311-8303-375488553fad" providerId="ADAL" clId="{5DE8A230-1943-4459-B0C3-4B9FADFB15B0}" dt="2024-08-13T12:28:18.697" v="103" actId="1076"/>
        <pc:sldMkLst>
          <pc:docMk/>
          <pc:sldMk cId="4203353745" sldId="267"/>
        </pc:sldMkLst>
        <pc:spChg chg="mod">
          <ac:chgData name="Emma Barr" userId="dbd6be6c-16cd-4311-8303-375488553fad" providerId="ADAL" clId="{5DE8A230-1943-4459-B0C3-4B9FADFB15B0}" dt="2024-08-13T12:28:15.160" v="102" actId="255"/>
          <ac:spMkLst>
            <pc:docMk/>
            <pc:sldMk cId="4203353745" sldId="267"/>
            <ac:spMk id="2" creationId="{68CB7D5B-A483-1444-A4B3-F181A1F9A490}"/>
          </ac:spMkLst>
        </pc:spChg>
        <pc:spChg chg="mod">
          <ac:chgData name="Emma Barr" userId="dbd6be6c-16cd-4311-8303-375488553fad" providerId="ADAL" clId="{5DE8A230-1943-4459-B0C3-4B9FADFB15B0}" dt="2024-08-13T12:28:18.697" v="103" actId="1076"/>
          <ac:spMkLst>
            <pc:docMk/>
            <pc:sldMk cId="4203353745" sldId="267"/>
            <ac:spMk id="3" creationId="{00DB5D4F-8B9B-2B43-A8EC-96EF5590829A}"/>
          </ac:spMkLst>
        </pc:spChg>
        <pc:spChg chg="del">
          <ac:chgData name="Emma Barr" userId="dbd6be6c-16cd-4311-8303-375488553fad" providerId="ADAL" clId="{5DE8A230-1943-4459-B0C3-4B9FADFB15B0}" dt="2024-08-13T12:26:30.736" v="55" actId="478"/>
          <ac:spMkLst>
            <pc:docMk/>
            <pc:sldMk cId="4203353745" sldId="267"/>
            <ac:spMk id="4" creationId="{2D479C71-D022-0E47-9F51-BA15274C48FF}"/>
          </ac:spMkLst>
        </pc:spChg>
      </pc:sldChg>
      <pc:sldChg chg="delSp mod">
        <pc:chgData name="Emma Barr" userId="dbd6be6c-16cd-4311-8303-375488553fad" providerId="ADAL" clId="{5DE8A230-1943-4459-B0C3-4B9FADFB15B0}" dt="2024-08-13T12:28:06.419" v="101" actId="478"/>
        <pc:sldMkLst>
          <pc:docMk/>
          <pc:sldMk cId="1182114074" sldId="268"/>
        </pc:sldMkLst>
        <pc:spChg chg="del">
          <ac:chgData name="Emma Barr" userId="dbd6be6c-16cd-4311-8303-375488553fad" providerId="ADAL" clId="{5DE8A230-1943-4459-B0C3-4B9FADFB15B0}" dt="2024-08-13T12:28:06.419" v="101" actId="478"/>
          <ac:spMkLst>
            <pc:docMk/>
            <pc:sldMk cId="1182114074" sldId="268"/>
            <ac:spMk id="4" creationId="{2D479C71-D022-0E47-9F51-BA15274C48FF}"/>
          </ac:spMkLst>
        </pc:spChg>
      </pc:sldChg>
      <pc:sldChg chg="modSp add mod">
        <pc:chgData name="Emma Barr" userId="dbd6be6c-16cd-4311-8303-375488553fad" providerId="ADAL" clId="{5DE8A230-1943-4459-B0C3-4B9FADFB15B0}" dt="2024-08-13T12:26:09.898" v="49" actId="1076"/>
        <pc:sldMkLst>
          <pc:docMk/>
          <pc:sldMk cId="4060141062" sldId="269"/>
        </pc:sldMkLst>
        <pc:spChg chg="mod ord">
          <ac:chgData name="Emma Barr" userId="dbd6be6c-16cd-4311-8303-375488553fad" providerId="ADAL" clId="{5DE8A230-1943-4459-B0C3-4B9FADFB15B0}" dt="2024-08-13T12:24:51.942" v="29" actId="166"/>
          <ac:spMkLst>
            <pc:docMk/>
            <pc:sldMk cId="4060141062" sldId="269"/>
            <ac:spMk id="2" creationId="{68CB7D5B-A483-1444-A4B3-F181A1F9A490}"/>
          </ac:spMkLst>
        </pc:spChg>
        <pc:spChg chg="mod">
          <ac:chgData name="Emma Barr" userId="dbd6be6c-16cd-4311-8303-375488553fad" providerId="ADAL" clId="{5DE8A230-1943-4459-B0C3-4B9FADFB15B0}" dt="2024-08-13T12:26:09.898" v="49" actId="1076"/>
          <ac:spMkLst>
            <pc:docMk/>
            <pc:sldMk cId="4060141062" sldId="269"/>
            <ac:spMk id="6" creationId="{4BA5F939-8163-4747-AAFC-A9959EC897A9}"/>
          </ac:spMkLst>
        </pc:spChg>
        <pc:picChg chg="mod">
          <ac:chgData name="Emma Barr" userId="dbd6be6c-16cd-4311-8303-375488553fad" providerId="ADAL" clId="{5DE8A230-1943-4459-B0C3-4B9FADFB15B0}" dt="2024-08-13T12:24:38.993" v="14" actId="1076"/>
          <ac:picMkLst>
            <pc:docMk/>
            <pc:sldMk cId="4060141062" sldId="269"/>
            <ac:picMk id="7" creationId="{EC2C0572-E240-4F62-8B2D-E40EB9624AFB}"/>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4DA8D6-C9E2-4156-834E-6E542CAF55C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47C88FFE-ADF8-4D05-898E-CFE558002372}">
      <dgm:prSet phldrT="[Text]"/>
      <dgm:spPr/>
      <dgm:t>
        <a:bodyPr/>
        <a:lstStyle/>
        <a:p>
          <a:r>
            <a:rPr lang="en-GB" dirty="0"/>
            <a:t>Three out of four women experience symptoms, one in four could experience serious symptoms.</a:t>
          </a:r>
        </a:p>
      </dgm:t>
    </dgm:pt>
    <dgm:pt modelId="{A4AB21EB-CB7E-42E7-9FB4-1ECEC30FAD4F}" type="parTrans" cxnId="{F01840A0-50D7-4833-9C13-5A48B265B816}">
      <dgm:prSet/>
      <dgm:spPr/>
      <dgm:t>
        <a:bodyPr/>
        <a:lstStyle/>
        <a:p>
          <a:endParaRPr lang="en-GB"/>
        </a:p>
      </dgm:t>
    </dgm:pt>
    <dgm:pt modelId="{0A44BBF6-75BA-426C-B39D-8DDDDD212D51}" type="sibTrans" cxnId="{F01840A0-50D7-4833-9C13-5A48B265B816}">
      <dgm:prSet/>
      <dgm:spPr/>
      <dgm:t>
        <a:bodyPr/>
        <a:lstStyle/>
        <a:p>
          <a:endParaRPr lang="en-GB"/>
        </a:p>
      </dgm:t>
    </dgm:pt>
    <dgm:pt modelId="{CAA3A0DE-9A00-4DD6-93F5-AC1AE4C2207A}">
      <dgm:prSet phldrT="[Text]"/>
      <dgm:spPr/>
      <dgm:t>
        <a:bodyPr/>
        <a:lstStyle/>
        <a:p>
          <a:r>
            <a:rPr lang="en-GB" dirty="0"/>
            <a:t>In the UK, the average age for a woman to go through menopause is 51.</a:t>
          </a:r>
        </a:p>
      </dgm:t>
    </dgm:pt>
    <dgm:pt modelId="{73D14670-A884-4F6F-982E-3CF893BD0510}" type="parTrans" cxnId="{E6B9A613-C5FB-44F6-A102-E88BAD58AE92}">
      <dgm:prSet/>
      <dgm:spPr/>
      <dgm:t>
        <a:bodyPr/>
        <a:lstStyle/>
        <a:p>
          <a:endParaRPr lang="en-GB"/>
        </a:p>
      </dgm:t>
    </dgm:pt>
    <dgm:pt modelId="{C99B3FCE-59CD-41C3-9995-9F407626B077}" type="sibTrans" cxnId="{E6B9A613-C5FB-44F6-A102-E88BAD58AE92}">
      <dgm:prSet/>
      <dgm:spPr/>
      <dgm:t>
        <a:bodyPr/>
        <a:lstStyle/>
        <a:p>
          <a:endParaRPr lang="en-GB"/>
        </a:p>
      </dgm:t>
    </dgm:pt>
    <dgm:pt modelId="{7431AA5D-5A5D-490D-ACF6-7882E88E8183}">
      <dgm:prSet phldrT="[Text]"/>
      <dgm:spPr/>
      <dgm:t>
        <a:bodyPr/>
        <a:lstStyle/>
        <a:p>
          <a:r>
            <a:rPr lang="en-GB" dirty="0"/>
            <a:t>Around one in a 100 women experience menopause before age 40.</a:t>
          </a:r>
        </a:p>
      </dgm:t>
    </dgm:pt>
    <dgm:pt modelId="{17164E46-2E3B-4E13-A685-AF1C98062EF2}" type="parTrans" cxnId="{BAF89EA3-E27E-4794-860F-23CEFC5FD7CE}">
      <dgm:prSet/>
      <dgm:spPr/>
      <dgm:t>
        <a:bodyPr/>
        <a:lstStyle/>
        <a:p>
          <a:endParaRPr lang="en-GB"/>
        </a:p>
      </dgm:t>
    </dgm:pt>
    <dgm:pt modelId="{415D06E6-BEBD-44F6-9AAC-73EC81289455}" type="sibTrans" cxnId="{BAF89EA3-E27E-4794-860F-23CEFC5FD7CE}">
      <dgm:prSet/>
      <dgm:spPr/>
      <dgm:t>
        <a:bodyPr/>
        <a:lstStyle/>
        <a:p>
          <a:endParaRPr lang="en-GB"/>
        </a:p>
      </dgm:t>
    </dgm:pt>
    <dgm:pt modelId="{3E0099B1-ACCE-400E-8686-6A3A59753820}">
      <dgm:prSet/>
      <dgm:spPr/>
      <dgm:t>
        <a:bodyPr/>
        <a:lstStyle/>
        <a:p>
          <a:r>
            <a:rPr lang="en-GB" dirty="0"/>
            <a:t>There are 3.5 million women over 50 in the workplace.</a:t>
          </a:r>
        </a:p>
      </dgm:t>
    </dgm:pt>
    <dgm:pt modelId="{DB58369D-4CE5-4449-94F3-E0131F2DFF07}" type="parTrans" cxnId="{EE1FD76A-1083-41CC-A7FF-24B2DAA1865A}">
      <dgm:prSet/>
      <dgm:spPr/>
      <dgm:t>
        <a:bodyPr/>
        <a:lstStyle/>
        <a:p>
          <a:endParaRPr lang="en-GB"/>
        </a:p>
      </dgm:t>
    </dgm:pt>
    <dgm:pt modelId="{AF72CB47-8649-4EA4-93E9-AE66D5612BBD}" type="sibTrans" cxnId="{EE1FD76A-1083-41CC-A7FF-24B2DAA1865A}">
      <dgm:prSet/>
      <dgm:spPr/>
      <dgm:t>
        <a:bodyPr/>
        <a:lstStyle/>
        <a:p>
          <a:endParaRPr lang="en-GB"/>
        </a:p>
      </dgm:t>
    </dgm:pt>
    <dgm:pt modelId="{1A821367-7B70-43DA-9D35-34DE691E8EAD}">
      <dgm:prSet/>
      <dgm:spPr/>
      <dgm:t>
        <a:bodyPr/>
        <a:lstStyle/>
        <a:p>
          <a:r>
            <a:rPr lang="en-GB"/>
            <a:t>There are just under one million women working in the NHS (960,000)</a:t>
          </a:r>
          <a:endParaRPr lang="en-GB" dirty="0"/>
        </a:p>
      </dgm:t>
    </dgm:pt>
    <dgm:pt modelId="{53FF5F98-EAB5-4EA2-86A4-D2BF1E05225B}" type="parTrans" cxnId="{B37A3554-9C6A-40CE-B7C8-0DFE6BDC78A3}">
      <dgm:prSet/>
      <dgm:spPr/>
      <dgm:t>
        <a:bodyPr/>
        <a:lstStyle/>
        <a:p>
          <a:endParaRPr lang="en-GB"/>
        </a:p>
      </dgm:t>
    </dgm:pt>
    <dgm:pt modelId="{CF1F0C9C-FF1E-49D5-8DD5-D578A99285D4}" type="sibTrans" cxnId="{B37A3554-9C6A-40CE-B7C8-0DFE6BDC78A3}">
      <dgm:prSet/>
      <dgm:spPr/>
      <dgm:t>
        <a:bodyPr/>
        <a:lstStyle/>
        <a:p>
          <a:endParaRPr lang="en-GB"/>
        </a:p>
      </dgm:t>
    </dgm:pt>
    <dgm:pt modelId="{769A69F2-3048-427B-B495-8B0C898F99EA}" type="pres">
      <dgm:prSet presAssocID="{CF4DA8D6-C9E2-4156-834E-6E542CAF55C8}" presName="linearFlow" presStyleCnt="0">
        <dgm:presLayoutVars>
          <dgm:dir/>
          <dgm:resizeHandles val="exact"/>
        </dgm:presLayoutVars>
      </dgm:prSet>
      <dgm:spPr/>
    </dgm:pt>
    <dgm:pt modelId="{98C273F3-A076-4FC7-B649-3C4AF885ACD9}" type="pres">
      <dgm:prSet presAssocID="{47C88FFE-ADF8-4D05-898E-CFE558002372}" presName="composite" presStyleCnt="0"/>
      <dgm:spPr/>
    </dgm:pt>
    <dgm:pt modelId="{F7DEDF1F-B875-4C86-AA90-47EA6D954884}" type="pres">
      <dgm:prSet presAssocID="{47C88FFE-ADF8-4D05-898E-CFE558002372}" presName="imgShp" presStyleLbl="fgImgPlace1" presStyleIdx="0" presStyleCnt="5" custLinFactNeighborX="-17519" custLinFactNeighborY="-22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1 with solid fill"/>
        </a:ext>
      </dgm:extLst>
    </dgm:pt>
    <dgm:pt modelId="{D20FDA2D-0B79-4386-80F6-24748924D2BB}" type="pres">
      <dgm:prSet presAssocID="{47C88FFE-ADF8-4D05-898E-CFE558002372}" presName="txShp" presStyleLbl="node1" presStyleIdx="0" presStyleCnt="5">
        <dgm:presLayoutVars>
          <dgm:bulletEnabled val="1"/>
        </dgm:presLayoutVars>
      </dgm:prSet>
      <dgm:spPr/>
    </dgm:pt>
    <dgm:pt modelId="{9A77E160-2FAF-4EB1-9695-7D35A3A915BF}" type="pres">
      <dgm:prSet presAssocID="{0A44BBF6-75BA-426C-B39D-8DDDDD212D51}" presName="spacing" presStyleCnt="0"/>
      <dgm:spPr/>
    </dgm:pt>
    <dgm:pt modelId="{680A652B-D526-4364-A4EC-6A8E69E55472}" type="pres">
      <dgm:prSet presAssocID="{CAA3A0DE-9A00-4DD6-93F5-AC1AE4C2207A}" presName="composite" presStyleCnt="0"/>
      <dgm:spPr/>
    </dgm:pt>
    <dgm:pt modelId="{76743723-7E7F-455E-9891-664390A002A8}" type="pres">
      <dgm:prSet presAssocID="{CAA3A0DE-9A00-4DD6-93F5-AC1AE4C2207A}" presName="imgShp" presStyleLbl="fgImgPlace1" presStyleIdx="1" presStyleCnt="5" custLinFactNeighborX="-17519" custLinFactNeighborY="269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with solid fill"/>
        </a:ext>
      </dgm:extLst>
    </dgm:pt>
    <dgm:pt modelId="{E64B3DD6-871E-40B4-AAE5-53037FA910EF}" type="pres">
      <dgm:prSet presAssocID="{CAA3A0DE-9A00-4DD6-93F5-AC1AE4C2207A}" presName="txShp" presStyleLbl="node1" presStyleIdx="1" presStyleCnt="5">
        <dgm:presLayoutVars>
          <dgm:bulletEnabled val="1"/>
        </dgm:presLayoutVars>
      </dgm:prSet>
      <dgm:spPr/>
    </dgm:pt>
    <dgm:pt modelId="{ADB9200F-4F63-4AC2-9C89-93C256C29D7F}" type="pres">
      <dgm:prSet presAssocID="{C99B3FCE-59CD-41C3-9995-9F407626B077}" presName="spacing" presStyleCnt="0"/>
      <dgm:spPr/>
    </dgm:pt>
    <dgm:pt modelId="{7099A1F8-5878-451F-A0B1-DEF86F53F635}" type="pres">
      <dgm:prSet presAssocID="{7431AA5D-5A5D-490D-ACF6-7882E88E8183}" presName="composite" presStyleCnt="0"/>
      <dgm:spPr/>
    </dgm:pt>
    <dgm:pt modelId="{56725C58-A74A-4CDE-9C77-2257CBED144E}" type="pres">
      <dgm:prSet presAssocID="{7431AA5D-5A5D-490D-ACF6-7882E88E8183}" presName="imgShp" presStyleLbl="fgImgPlace1" presStyleIdx="2" presStyleCnt="5" custLinFactNeighborX="-10781" custLinFactNeighborY="134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dge 3 with solid fill"/>
        </a:ext>
      </dgm:extLst>
    </dgm:pt>
    <dgm:pt modelId="{94311A68-6956-4CF8-AC70-790E426DAF2A}" type="pres">
      <dgm:prSet presAssocID="{7431AA5D-5A5D-490D-ACF6-7882E88E8183}" presName="txShp" presStyleLbl="node1" presStyleIdx="2" presStyleCnt="5">
        <dgm:presLayoutVars>
          <dgm:bulletEnabled val="1"/>
        </dgm:presLayoutVars>
      </dgm:prSet>
      <dgm:spPr/>
    </dgm:pt>
    <dgm:pt modelId="{29528BE3-7E19-493D-ABFA-71895A6125AB}" type="pres">
      <dgm:prSet presAssocID="{415D06E6-BEBD-44F6-9AAC-73EC81289455}" presName="spacing" presStyleCnt="0"/>
      <dgm:spPr/>
    </dgm:pt>
    <dgm:pt modelId="{3D591D4C-2FEA-4EFD-B4DB-9FE6022E50F7}" type="pres">
      <dgm:prSet presAssocID="{1A821367-7B70-43DA-9D35-34DE691E8EAD}" presName="composite" presStyleCnt="0"/>
      <dgm:spPr/>
    </dgm:pt>
    <dgm:pt modelId="{EF5F8BBF-8526-4CE4-B8ED-9947BEDDF369}" type="pres">
      <dgm:prSet presAssocID="{1A821367-7B70-43DA-9D35-34DE691E8EAD}" presName="imgShp" presStyleLbl="fgImgPlace1" presStyleIdx="3" presStyleCnt="5" custLinFactNeighborX="-13476" custLinFactNeighborY="-404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dge 4 with solid fill"/>
        </a:ext>
      </dgm:extLst>
    </dgm:pt>
    <dgm:pt modelId="{1B95BB44-A5B7-4E78-8C28-D3025FFE54D9}" type="pres">
      <dgm:prSet presAssocID="{1A821367-7B70-43DA-9D35-34DE691E8EAD}" presName="txShp" presStyleLbl="node1" presStyleIdx="3" presStyleCnt="5">
        <dgm:presLayoutVars>
          <dgm:bulletEnabled val="1"/>
        </dgm:presLayoutVars>
      </dgm:prSet>
      <dgm:spPr/>
    </dgm:pt>
    <dgm:pt modelId="{DD515A17-0881-4347-8833-DC2EF5474EFB}" type="pres">
      <dgm:prSet presAssocID="{CF1F0C9C-FF1E-49D5-8DD5-D578A99285D4}" presName="spacing" presStyleCnt="0"/>
      <dgm:spPr/>
    </dgm:pt>
    <dgm:pt modelId="{56625E52-DA05-47A8-A79C-03AC06C9AF77}" type="pres">
      <dgm:prSet presAssocID="{3E0099B1-ACCE-400E-8686-6A3A59753820}" presName="composite" presStyleCnt="0"/>
      <dgm:spPr/>
    </dgm:pt>
    <dgm:pt modelId="{6ED8FC10-8F35-4521-AD23-91B5A7FBBEDB}" type="pres">
      <dgm:prSet presAssocID="{3E0099B1-ACCE-400E-8686-6A3A59753820}" presName="imgShp" presStyleLbl="fgImgPlace1" presStyleIdx="4" presStyleCnt="5" custLinFactNeighborX="-14823" custLinFactNeighborY="22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Badge 5 with solid fill"/>
        </a:ext>
      </dgm:extLst>
    </dgm:pt>
    <dgm:pt modelId="{DCA0F09C-B45D-47FD-B463-A7F7E65DCE60}" type="pres">
      <dgm:prSet presAssocID="{3E0099B1-ACCE-400E-8686-6A3A59753820}" presName="txShp" presStyleLbl="node1" presStyleIdx="4" presStyleCnt="5">
        <dgm:presLayoutVars>
          <dgm:bulletEnabled val="1"/>
        </dgm:presLayoutVars>
      </dgm:prSet>
      <dgm:spPr/>
    </dgm:pt>
  </dgm:ptLst>
  <dgm:cxnLst>
    <dgm:cxn modelId="{E6B9A613-C5FB-44F6-A102-E88BAD58AE92}" srcId="{CF4DA8D6-C9E2-4156-834E-6E542CAF55C8}" destId="{CAA3A0DE-9A00-4DD6-93F5-AC1AE4C2207A}" srcOrd="1" destOrd="0" parTransId="{73D14670-A884-4F6F-982E-3CF893BD0510}" sibTransId="{C99B3FCE-59CD-41C3-9995-9F407626B077}"/>
    <dgm:cxn modelId="{19D12418-F1B0-4E8D-93F1-368D1CDCD348}" type="presOf" srcId="{1A821367-7B70-43DA-9D35-34DE691E8EAD}" destId="{1B95BB44-A5B7-4E78-8C28-D3025FFE54D9}" srcOrd="0" destOrd="0" presId="urn:microsoft.com/office/officeart/2005/8/layout/vList3"/>
    <dgm:cxn modelId="{E5364628-4E23-425B-9142-F7FEEF8F28CB}" type="presOf" srcId="{CF4DA8D6-C9E2-4156-834E-6E542CAF55C8}" destId="{769A69F2-3048-427B-B495-8B0C898F99EA}" srcOrd="0" destOrd="0" presId="urn:microsoft.com/office/officeart/2005/8/layout/vList3"/>
    <dgm:cxn modelId="{38242C40-3C37-4BBA-B9A8-F2BC07C70598}" type="presOf" srcId="{47C88FFE-ADF8-4D05-898E-CFE558002372}" destId="{D20FDA2D-0B79-4386-80F6-24748924D2BB}" srcOrd="0" destOrd="0" presId="urn:microsoft.com/office/officeart/2005/8/layout/vList3"/>
    <dgm:cxn modelId="{EE1FD76A-1083-41CC-A7FF-24B2DAA1865A}" srcId="{CF4DA8D6-C9E2-4156-834E-6E542CAF55C8}" destId="{3E0099B1-ACCE-400E-8686-6A3A59753820}" srcOrd="4" destOrd="0" parTransId="{DB58369D-4CE5-4449-94F3-E0131F2DFF07}" sibTransId="{AF72CB47-8649-4EA4-93E9-AE66D5612BBD}"/>
    <dgm:cxn modelId="{B37A3554-9C6A-40CE-B7C8-0DFE6BDC78A3}" srcId="{CF4DA8D6-C9E2-4156-834E-6E542CAF55C8}" destId="{1A821367-7B70-43DA-9D35-34DE691E8EAD}" srcOrd="3" destOrd="0" parTransId="{53FF5F98-EAB5-4EA2-86A4-D2BF1E05225B}" sibTransId="{CF1F0C9C-FF1E-49D5-8DD5-D578A99285D4}"/>
    <dgm:cxn modelId="{F0E14C7D-5673-4B51-A606-0B6CA6BF3C0D}" type="presOf" srcId="{7431AA5D-5A5D-490D-ACF6-7882E88E8183}" destId="{94311A68-6956-4CF8-AC70-790E426DAF2A}" srcOrd="0" destOrd="0" presId="urn:microsoft.com/office/officeart/2005/8/layout/vList3"/>
    <dgm:cxn modelId="{F18D4B9D-C052-4280-A4F7-CD0B96664044}" type="presOf" srcId="{3E0099B1-ACCE-400E-8686-6A3A59753820}" destId="{DCA0F09C-B45D-47FD-B463-A7F7E65DCE60}" srcOrd="0" destOrd="0" presId="urn:microsoft.com/office/officeart/2005/8/layout/vList3"/>
    <dgm:cxn modelId="{7730749F-C141-48CE-8FBF-693EC11703CC}" type="presOf" srcId="{CAA3A0DE-9A00-4DD6-93F5-AC1AE4C2207A}" destId="{E64B3DD6-871E-40B4-AAE5-53037FA910EF}" srcOrd="0" destOrd="0" presId="urn:microsoft.com/office/officeart/2005/8/layout/vList3"/>
    <dgm:cxn modelId="{F01840A0-50D7-4833-9C13-5A48B265B816}" srcId="{CF4DA8D6-C9E2-4156-834E-6E542CAF55C8}" destId="{47C88FFE-ADF8-4D05-898E-CFE558002372}" srcOrd="0" destOrd="0" parTransId="{A4AB21EB-CB7E-42E7-9FB4-1ECEC30FAD4F}" sibTransId="{0A44BBF6-75BA-426C-B39D-8DDDDD212D51}"/>
    <dgm:cxn modelId="{BAF89EA3-E27E-4794-860F-23CEFC5FD7CE}" srcId="{CF4DA8D6-C9E2-4156-834E-6E542CAF55C8}" destId="{7431AA5D-5A5D-490D-ACF6-7882E88E8183}" srcOrd="2" destOrd="0" parTransId="{17164E46-2E3B-4E13-A685-AF1C98062EF2}" sibTransId="{415D06E6-BEBD-44F6-9AAC-73EC81289455}"/>
    <dgm:cxn modelId="{2DC0E207-CB44-4F46-A632-3AA00CE126C8}" type="presParOf" srcId="{769A69F2-3048-427B-B495-8B0C898F99EA}" destId="{98C273F3-A076-4FC7-B649-3C4AF885ACD9}" srcOrd="0" destOrd="0" presId="urn:microsoft.com/office/officeart/2005/8/layout/vList3"/>
    <dgm:cxn modelId="{F6C2F06B-5D19-429B-94B8-8EE60A9DBBDC}" type="presParOf" srcId="{98C273F3-A076-4FC7-B649-3C4AF885ACD9}" destId="{F7DEDF1F-B875-4C86-AA90-47EA6D954884}" srcOrd="0" destOrd="0" presId="urn:microsoft.com/office/officeart/2005/8/layout/vList3"/>
    <dgm:cxn modelId="{AAA73DD3-59A7-446E-92C8-83D6AD863F11}" type="presParOf" srcId="{98C273F3-A076-4FC7-B649-3C4AF885ACD9}" destId="{D20FDA2D-0B79-4386-80F6-24748924D2BB}" srcOrd="1" destOrd="0" presId="urn:microsoft.com/office/officeart/2005/8/layout/vList3"/>
    <dgm:cxn modelId="{17E05FA8-685A-4EF6-9155-49EAA8BA2E94}" type="presParOf" srcId="{769A69F2-3048-427B-B495-8B0C898F99EA}" destId="{9A77E160-2FAF-4EB1-9695-7D35A3A915BF}" srcOrd="1" destOrd="0" presId="urn:microsoft.com/office/officeart/2005/8/layout/vList3"/>
    <dgm:cxn modelId="{5E794E17-81E5-4A78-BB8F-0F7CA865F2C8}" type="presParOf" srcId="{769A69F2-3048-427B-B495-8B0C898F99EA}" destId="{680A652B-D526-4364-A4EC-6A8E69E55472}" srcOrd="2" destOrd="0" presId="urn:microsoft.com/office/officeart/2005/8/layout/vList3"/>
    <dgm:cxn modelId="{99B85ECE-F3AC-4DC4-A031-3A1EFD62BFF3}" type="presParOf" srcId="{680A652B-D526-4364-A4EC-6A8E69E55472}" destId="{76743723-7E7F-455E-9891-664390A002A8}" srcOrd="0" destOrd="0" presId="urn:microsoft.com/office/officeart/2005/8/layout/vList3"/>
    <dgm:cxn modelId="{12A79239-8AAB-4223-94FB-BF619C330F89}" type="presParOf" srcId="{680A652B-D526-4364-A4EC-6A8E69E55472}" destId="{E64B3DD6-871E-40B4-AAE5-53037FA910EF}" srcOrd="1" destOrd="0" presId="urn:microsoft.com/office/officeart/2005/8/layout/vList3"/>
    <dgm:cxn modelId="{A564C49F-2E5F-4B89-B49E-F5782A944178}" type="presParOf" srcId="{769A69F2-3048-427B-B495-8B0C898F99EA}" destId="{ADB9200F-4F63-4AC2-9C89-93C256C29D7F}" srcOrd="3" destOrd="0" presId="urn:microsoft.com/office/officeart/2005/8/layout/vList3"/>
    <dgm:cxn modelId="{15CD625C-0939-46F9-B831-97600028B24F}" type="presParOf" srcId="{769A69F2-3048-427B-B495-8B0C898F99EA}" destId="{7099A1F8-5878-451F-A0B1-DEF86F53F635}" srcOrd="4" destOrd="0" presId="urn:microsoft.com/office/officeart/2005/8/layout/vList3"/>
    <dgm:cxn modelId="{3BDDAA2E-A5A4-4075-BB26-C41D18AE5402}" type="presParOf" srcId="{7099A1F8-5878-451F-A0B1-DEF86F53F635}" destId="{56725C58-A74A-4CDE-9C77-2257CBED144E}" srcOrd="0" destOrd="0" presId="urn:microsoft.com/office/officeart/2005/8/layout/vList3"/>
    <dgm:cxn modelId="{D6A48466-3956-4ADD-AEC5-9808DCF2D9F0}" type="presParOf" srcId="{7099A1F8-5878-451F-A0B1-DEF86F53F635}" destId="{94311A68-6956-4CF8-AC70-790E426DAF2A}" srcOrd="1" destOrd="0" presId="urn:microsoft.com/office/officeart/2005/8/layout/vList3"/>
    <dgm:cxn modelId="{20281F9F-34D1-490B-A811-177144D7F7FC}" type="presParOf" srcId="{769A69F2-3048-427B-B495-8B0C898F99EA}" destId="{29528BE3-7E19-493D-ABFA-71895A6125AB}" srcOrd="5" destOrd="0" presId="urn:microsoft.com/office/officeart/2005/8/layout/vList3"/>
    <dgm:cxn modelId="{16330E70-FDFF-45DB-BC44-B7B673E4C7F4}" type="presParOf" srcId="{769A69F2-3048-427B-B495-8B0C898F99EA}" destId="{3D591D4C-2FEA-4EFD-B4DB-9FE6022E50F7}" srcOrd="6" destOrd="0" presId="urn:microsoft.com/office/officeart/2005/8/layout/vList3"/>
    <dgm:cxn modelId="{9C157FC6-E37D-44D4-870A-D51E7A030524}" type="presParOf" srcId="{3D591D4C-2FEA-4EFD-B4DB-9FE6022E50F7}" destId="{EF5F8BBF-8526-4CE4-B8ED-9947BEDDF369}" srcOrd="0" destOrd="0" presId="urn:microsoft.com/office/officeart/2005/8/layout/vList3"/>
    <dgm:cxn modelId="{451B3E8D-54BE-44DC-8D53-4B38291A0C88}" type="presParOf" srcId="{3D591D4C-2FEA-4EFD-B4DB-9FE6022E50F7}" destId="{1B95BB44-A5B7-4E78-8C28-D3025FFE54D9}" srcOrd="1" destOrd="0" presId="urn:microsoft.com/office/officeart/2005/8/layout/vList3"/>
    <dgm:cxn modelId="{2ED7E872-77FD-4B44-A126-96FF3B124172}" type="presParOf" srcId="{769A69F2-3048-427B-B495-8B0C898F99EA}" destId="{DD515A17-0881-4347-8833-DC2EF5474EFB}" srcOrd="7" destOrd="0" presId="urn:microsoft.com/office/officeart/2005/8/layout/vList3"/>
    <dgm:cxn modelId="{5D49D38B-9535-419B-9239-93D65066FB95}" type="presParOf" srcId="{769A69F2-3048-427B-B495-8B0C898F99EA}" destId="{56625E52-DA05-47A8-A79C-03AC06C9AF77}" srcOrd="8" destOrd="0" presId="urn:microsoft.com/office/officeart/2005/8/layout/vList3"/>
    <dgm:cxn modelId="{2472D1A6-A673-4840-B95F-7A20E8246614}" type="presParOf" srcId="{56625E52-DA05-47A8-A79C-03AC06C9AF77}" destId="{6ED8FC10-8F35-4521-AD23-91B5A7FBBEDB}" srcOrd="0" destOrd="0" presId="urn:microsoft.com/office/officeart/2005/8/layout/vList3"/>
    <dgm:cxn modelId="{1315B392-60EB-4936-A6C8-0ACD9431E654}" type="presParOf" srcId="{56625E52-DA05-47A8-A79C-03AC06C9AF77}" destId="{DCA0F09C-B45D-47FD-B463-A7F7E65DCE60}"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FDA2D-0B79-4386-80F6-24748924D2BB}">
      <dsp:nvSpPr>
        <dsp:cNvPr id="0" name=""/>
        <dsp:cNvSpPr/>
      </dsp:nvSpPr>
      <dsp:spPr>
        <a:xfrm rot="10800000">
          <a:off x="1612620" y="3095"/>
          <a:ext cx="5662707" cy="7451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11" tIns="76200" rIns="14224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Three out of four women experience symptoms, one in four could experience serious symptoms.</a:t>
          </a:r>
        </a:p>
      </dsp:txBody>
      <dsp:txXfrm rot="10800000">
        <a:off x="1798919" y="3095"/>
        <a:ext cx="5476408" cy="745197"/>
      </dsp:txXfrm>
    </dsp:sp>
    <dsp:sp modelId="{F7DEDF1F-B875-4C86-AA90-47EA6D954884}">
      <dsp:nvSpPr>
        <dsp:cNvPr id="0" name=""/>
        <dsp:cNvSpPr/>
      </dsp:nvSpPr>
      <dsp:spPr>
        <a:xfrm>
          <a:off x="1109470" y="1418"/>
          <a:ext cx="745197" cy="745197"/>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4B3DD6-871E-40B4-AAE5-53037FA910EF}">
      <dsp:nvSpPr>
        <dsp:cNvPr id="0" name=""/>
        <dsp:cNvSpPr/>
      </dsp:nvSpPr>
      <dsp:spPr>
        <a:xfrm rot="10800000">
          <a:off x="1612620" y="970739"/>
          <a:ext cx="5662707" cy="7451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11" tIns="76200" rIns="142240" bIns="76200" numCol="1" spcCol="1270" anchor="ctr" anchorCtr="0">
          <a:noAutofit/>
        </a:bodyPr>
        <a:lstStyle/>
        <a:p>
          <a:pPr marL="0" lvl="0" indent="0" algn="ctr" defTabSz="889000">
            <a:lnSpc>
              <a:spcPct val="90000"/>
            </a:lnSpc>
            <a:spcBef>
              <a:spcPct val="0"/>
            </a:spcBef>
            <a:spcAft>
              <a:spcPct val="35000"/>
            </a:spcAft>
            <a:buNone/>
          </a:pPr>
          <a:r>
            <a:rPr lang="en-GB" sz="2000" kern="1200" dirty="0"/>
            <a:t>In the UK, the average age for a woman to go through menopause is 51.</a:t>
          </a:r>
        </a:p>
      </dsp:txBody>
      <dsp:txXfrm rot="10800000">
        <a:off x="1798919" y="970739"/>
        <a:ext cx="5476408" cy="745197"/>
      </dsp:txXfrm>
    </dsp:sp>
    <dsp:sp modelId="{76743723-7E7F-455E-9891-664390A002A8}">
      <dsp:nvSpPr>
        <dsp:cNvPr id="0" name=""/>
        <dsp:cNvSpPr/>
      </dsp:nvSpPr>
      <dsp:spPr>
        <a:xfrm>
          <a:off x="1109470" y="990822"/>
          <a:ext cx="745197" cy="745197"/>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311A68-6956-4CF8-AC70-790E426DAF2A}">
      <dsp:nvSpPr>
        <dsp:cNvPr id="0" name=""/>
        <dsp:cNvSpPr/>
      </dsp:nvSpPr>
      <dsp:spPr>
        <a:xfrm rot="10800000">
          <a:off x="1612620" y="1938382"/>
          <a:ext cx="5662707" cy="7451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11" tIns="76200" rIns="14224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Around one in a 100 women experience menopause before age 40.</a:t>
          </a:r>
        </a:p>
      </dsp:txBody>
      <dsp:txXfrm rot="10800000">
        <a:off x="1798919" y="1938382"/>
        <a:ext cx="5476408" cy="745197"/>
      </dsp:txXfrm>
    </dsp:sp>
    <dsp:sp modelId="{56725C58-A74A-4CDE-9C77-2257CBED144E}">
      <dsp:nvSpPr>
        <dsp:cNvPr id="0" name=""/>
        <dsp:cNvSpPr/>
      </dsp:nvSpPr>
      <dsp:spPr>
        <a:xfrm>
          <a:off x="1159682" y="1948428"/>
          <a:ext cx="745197" cy="745197"/>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95BB44-A5B7-4E78-8C28-D3025FFE54D9}">
      <dsp:nvSpPr>
        <dsp:cNvPr id="0" name=""/>
        <dsp:cNvSpPr/>
      </dsp:nvSpPr>
      <dsp:spPr>
        <a:xfrm rot="10800000">
          <a:off x="1612620" y="2906026"/>
          <a:ext cx="5662707" cy="7451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11" tIns="76200" rIns="142240" bIns="76200" numCol="1" spcCol="1270" anchor="ctr" anchorCtr="0">
          <a:noAutofit/>
        </a:bodyPr>
        <a:lstStyle/>
        <a:p>
          <a:pPr marL="0" lvl="0" indent="0" algn="ctr" defTabSz="889000">
            <a:lnSpc>
              <a:spcPct val="90000"/>
            </a:lnSpc>
            <a:spcBef>
              <a:spcPct val="0"/>
            </a:spcBef>
            <a:spcAft>
              <a:spcPct val="35000"/>
            </a:spcAft>
            <a:buNone/>
          </a:pPr>
          <a:r>
            <a:rPr lang="en-GB" sz="2000" kern="1200"/>
            <a:t>There are just under one million women working in the NHS (960,000)</a:t>
          </a:r>
          <a:endParaRPr lang="en-GB" sz="2000" kern="1200" dirty="0"/>
        </a:p>
      </dsp:txBody>
      <dsp:txXfrm rot="10800000">
        <a:off x="1798919" y="2906026"/>
        <a:ext cx="5476408" cy="745197"/>
      </dsp:txXfrm>
    </dsp:sp>
    <dsp:sp modelId="{EF5F8BBF-8526-4CE4-B8ED-9947BEDDF369}">
      <dsp:nvSpPr>
        <dsp:cNvPr id="0" name=""/>
        <dsp:cNvSpPr/>
      </dsp:nvSpPr>
      <dsp:spPr>
        <a:xfrm>
          <a:off x="1139599" y="2875898"/>
          <a:ext cx="745197" cy="745197"/>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A0F09C-B45D-47FD-B463-A7F7E65DCE60}">
      <dsp:nvSpPr>
        <dsp:cNvPr id="0" name=""/>
        <dsp:cNvSpPr/>
      </dsp:nvSpPr>
      <dsp:spPr>
        <a:xfrm rot="10800000">
          <a:off x="1612620" y="3873670"/>
          <a:ext cx="5662707" cy="745197"/>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11" tIns="76200" rIns="14224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There are 3.5 million women over 50 in the workplace.</a:t>
          </a:r>
        </a:p>
      </dsp:txBody>
      <dsp:txXfrm rot="10800000">
        <a:off x="1798919" y="3873670"/>
        <a:ext cx="5476408" cy="745197"/>
      </dsp:txXfrm>
    </dsp:sp>
    <dsp:sp modelId="{6ED8FC10-8F35-4521-AD23-91B5A7FBBEDB}">
      <dsp:nvSpPr>
        <dsp:cNvPr id="0" name=""/>
        <dsp:cNvSpPr/>
      </dsp:nvSpPr>
      <dsp:spPr>
        <a:xfrm>
          <a:off x="1129561" y="3875347"/>
          <a:ext cx="745197" cy="745197"/>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13F04-FCBB-4761-AB3E-D6BB4946D09F}" type="datetimeFigureOut">
              <a:rPr lang="en-GB" smtClean="0"/>
              <a:t>13/08/2024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32AE-4912-4873-830C-F7EBEB86DCB6}" type="slidenum">
              <a:rPr lang="en-GB" smtClean="0"/>
              <a:t>‹#›</a:t>
            </a:fld>
            <a:endParaRPr lang="en-GB"/>
          </a:p>
        </p:txBody>
      </p:sp>
    </p:spTree>
    <p:extLst>
      <p:ext uri="{BB962C8B-B14F-4D97-AF65-F5344CB8AC3E}">
        <p14:creationId xmlns:p14="http://schemas.microsoft.com/office/powerpoint/2010/main" val="153023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make these questions. The menopause is a natural part of ageing that usually occurs between 45 and 55 years of age as a woman’s </a:t>
            </a:r>
            <a:r>
              <a:rPr lang="en-GB" dirty="0" err="1"/>
              <a:t>estrogen</a:t>
            </a:r>
            <a:r>
              <a:rPr lang="en-GB" dirty="0"/>
              <a:t> levels decline. </a:t>
            </a:r>
          </a:p>
          <a:p>
            <a:r>
              <a:rPr lang="en-GB" dirty="0"/>
              <a:t>Studies have shown that menopause symptoms can have a significant impact on attendance and performance in the workplace.  </a:t>
            </a:r>
            <a:br>
              <a:rPr lang="en-GB" dirty="0"/>
            </a:br>
            <a:br>
              <a:rPr lang="en-GB" dirty="0"/>
            </a:br>
            <a:r>
              <a:rPr lang="en-GB" dirty="0"/>
              <a:t>With our population now living longer, working longer, and with so many women working in the NHS, it's vital that staff are supported to stay well and thrive in the workplace.</a:t>
            </a:r>
            <a:br>
              <a:rPr lang="en-GB" dirty="0"/>
            </a:br>
            <a:br>
              <a:rPr lang="en-GB" dirty="0"/>
            </a:br>
            <a:r>
              <a:rPr lang="en-GB" dirty="0"/>
              <a:t>Menopause is not just a female issue, it's an organisational issue.  All managers need to know about it and how they can support their staff.  Awareness on this topic is fundamental and reducing the stigma attached to it is vital so that more people will talk openly about it. </a:t>
            </a:r>
          </a:p>
          <a:p>
            <a:endParaRPr lang="en-GB" dirty="0"/>
          </a:p>
        </p:txBody>
      </p:sp>
      <p:sp>
        <p:nvSpPr>
          <p:cNvPr id="4" name="Slide Number Placeholder 3"/>
          <p:cNvSpPr>
            <a:spLocks noGrp="1"/>
          </p:cNvSpPr>
          <p:nvPr>
            <p:ph type="sldNum" sz="quarter" idx="5"/>
          </p:nvPr>
        </p:nvSpPr>
        <p:spPr/>
        <p:txBody>
          <a:bodyPr/>
          <a:lstStyle/>
          <a:p>
            <a:fld id="{47A432AE-4912-4873-830C-F7EBEB86DCB6}" type="slidenum">
              <a:rPr lang="en-GB" smtClean="0"/>
              <a:t>2</a:t>
            </a:fld>
            <a:endParaRPr lang="en-GB"/>
          </a:p>
        </p:txBody>
      </p:sp>
    </p:spTree>
    <p:extLst>
      <p:ext uri="{BB962C8B-B14F-4D97-AF65-F5344CB8AC3E}">
        <p14:creationId xmlns:p14="http://schemas.microsoft.com/office/powerpoint/2010/main" val="108181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Body mapping can help us to understand the menopause but also stress and other mental health issues in the workplace. You can also do this exercise with members it can be a real eye-opener as they realise that they are not alone.</a:t>
            </a:r>
          </a:p>
          <a:p>
            <a:endParaRPr lang="en-GB" dirty="0"/>
          </a:p>
          <a:p>
            <a:r>
              <a:rPr lang="en-GB" dirty="0"/>
              <a:t>Reps could start by mapping out the problems workers are having in the workplace related to the menopause using the technique of body mapping. It can be used to raise awareness about illness and injury which may be work-related or can affect an individual’s ability to work. Workers can use a diagram to indicate health problems (with coloured pens or stickers) and think about causes and solutions in the workplace. This information can then be used by reps to look at the causes of workplace hazards using hazards mapping. This is a good way of involving members. </a:t>
            </a:r>
          </a:p>
          <a:p>
            <a:endParaRPr lang="en-GB" dirty="0"/>
          </a:p>
          <a:p>
            <a:r>
              <a:rPr lang="en-GB" dirty="0"/>
              <a:t>What is body mapping?</a:t>
            </a:r>
          </a:p>
          <a:p>
            <a:r>
              <a:rPr lang="en-GB" dirty="0"/>
              <a:t>Many health and safety activists use body and workplace maps to see how workers are injured or experience ill health in the workplace. Maps can show the different experiences of workers by age, seniority, role or gender. Body maps can show the patterns of symptoms and the long-term effects of hazards: workplace maps give an overview that individuals do not have. You can use the two types of maps together to see the workplace in a new light. The first step in a health or safety campaign is to find common problems – then the detective work to find the hazards behind the symptoms begins.</a:t>
            </a:r>
          </a:p>
          <a:p>
            <a:endParaRPr lang="en-GB" dirty="0"/>
          </a:p>
          <a:p>
            <a:r>
              <a:rPr lang="en-GB" dirty="0"/>
              <a:t>Decide what your questions are. Are you looking for aches and pains? All the symptoms workers have now? Long-term effects, such as cancer, chronic pain or stress? Do you want to see the effects by gender, age, job or seniority</a:t>
            </a:r>
          </a:p>
          <a:p>
            <a:endParaRPr lang="en-GB" dirty="0"/>
          </a:p>
        </p:txBody>
      </p:sp>
      <p:sp>
        <p:nvSpPr>
          <p:cNvPr id="4" name="Slide Number Placeholder 3"/>
          <p:cNvSpPr>
            <a:spLocks noGrp="1"/>
          </p:cNvSpPr>
          <p:nvPr>
            <p:ph type="sldNum" sz="quarter" idx="5"/>
          </p:nvPr>
        </p:nvSpPr>
        <p:spPr/>
        <p:txBody>
          <a:bodyPr/>
          <a:lstStyle/>
          <a:p>
            <a:fld id="{47A432AE-4912-4873-830C-F7EBEB86DCB6}" type="slidenum">
              <a:rPr lang="en-GB" smtClean="0"/>
              <a:t>3</a:t>
            </a:fld>
            <a:endParaRPr lang="en-GB"/>
          </a:p>
        </p:txBody>
      </p:sp>
    </p:spTree>
    <p:extLst>
      <p:ext uri="{BB962C8B-B14F-4D97-AF65-F5344CB8AC3E}">
        <p14:creationId xmlns:p14="http://schemas.microsoft.com/office/powerpoint/2010/main" val="155006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Body mapping can help us to understand the menopause but also stress and other mental health issues in the workplace. You can also do this exercise with members it can be a real eye-opener as they realise that they are not alone.</a:t>
            </a:r>
          </a:p>
          <a:p>
            <a:endParaRPr lang="en-GB" dirty="0"/>
          </a:p>
          <a:p>
            <a:r>
              <a:rPr lang="en-GB" dirty="0"/>
              <a:t>Reps could start by mapping out the problems workers are having in the workplace related to the menopause using the technique of body mapping. It can be used to raise awareness about illness and injury which may be work-related or can affect an individual’s ability to work. Workers can use a diagram to indicate health problems (with coloured pens or stickers) and think about causes and solutions in the workplace. This information can then be used by reps to look at the causes of workplace hazards using hazards mapping. This is a good way of involving members. </a:t>
            </a:r>
          </a:p>
          <a:p>
            <a:endParaRPr lang="en-GB" dirty="0"/>
          </a:p>
          <a:p>
            <a:r>
              <a:rPr lang="en-GB" dirty="0"/>
              <a:t>What is body mapping?</a:t>
            </a:r>
          </a:p>
          <a:p>
            <a:r>
              <a:rPr lang="en-GB" dirty="0"/>
              <a:t>Many health and safety activists use body and workplace maps to see how workers are injured or experience ill health in the workplace. Maps can show the different experiences of workers by age, seniority, role or gender. Body maps can show the patterns of symptoms and the long-term effects of hazards: workplace maps give an overview that individuals do not have. You can use the two types of maps together to see the workplace in a new light. The first step in a health or safety campaign is to find common problems – then the detective work to find the hazards behind the symptoms begins.</a:t>
            </a:r>
          </a:p>
          <a:p>
            <a:endParaRPr lang="en-GB" dirty="0"/>
          </a:p>
          <a:p>
            <a:r>
              <a:rPr lang="en-GB" dirty="0"/>
              <a:t>Decide what your questions are. Are you looking for aches and pains? All the symptoms workers have now? Long-term effects, such as cancer, chronic pain or stress? Do you want to see the effects by gender, age, job or seniority</a:t>
            </a:r>
          </a:p>
          <a:p>
            <a:endParaRPr lang="en-GB" dirty="0"/>
          </a:p>
        </p:txBody>
      </p:sp>
      <p:sp>
        <p:nvSpPr>
          <p:cNvPr id="4" name="Slide Number Placeholder 3"/>
          <p:cNvSpPr>
            <a:spLocks noGrp="1"/>
          </p:cNvSpPr>
          <p:nvPr>
            <p:ph type="sldNum" sz="quarter" idx="5"/>
          </p:nvPr>
        </p:nvSpPr>
        <p:spPr/>
        <p:txBody>
          <a:bodyPr/>
          <a:lstStyle/>
          <a:p>
            <a:fld id="{47A432AE-4912-4873-830C-F7EBEB86DCB6}" type="slidenum">
              <a:rPr lang="en-GB" smtClean="0"/>
              <a:t>4</a:t>
            </a:fld>
            <a:endParaRPr lang="en-GB"/>
          </a:p>
        </p:txBody>
      </p:sp>
    </p:spTree>
    <p:extLst>
      <p:ext uri="{BB962C8B-B14F-4D97-AF65-F5344CB8AC3E}">
        <p14:creationId xmlns:p14="http://schemas.microsoft.com/office/powerpoint/2010/main" val="2002762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Resource 1 handout</a:t>
            </a:r>
          </a:p>
          <a:p>
            <a:endParaRPr lang="en-GB" dirty="0"/>
          </a:p>
        </p:txBody>
      </p:sp>
      <p:sp>
        <p:nvSpPr>
          <p:cNvPr id="4" name="Slide Number Placeholder 3"/>
          <p:cNvSpPr>
            <a:spLocks noGrp="1"/>
          </p:cNvSpPr>
          <p:nvPr>
            <p:ph type="sldNum" sz="quarter" idx="5"/>
          </p:nvPr>
        </p:nvSpPr>
        <p:spPr/>
        <p:txBody>
          <a:bodyPr/>
          <a:lstStyle/>
          <a:p>
            <a:fld id="{47A432AE-4912-4873-830C-F7EBEB86DCB6}" type="slidenum">
              <a:rPr lang="en-GB" smtClean="0"/>
              <a:t>5</a:t>
            </a:fld>
            <a:endParaRPr lang="en-GB"/>
          </a:p>
        </p:txBody>
      </p:sp>
    </p:spTree>
    <p:extLst>
      <p:ext uri="{BB962C8B-B14F-4D97-AF65-F5344CB8AC3E}">
        <p14:creationId xmlns:p14="http://schemas.microsoft.com/office/powerpoint/2010/main" val="222479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A432AE-4912-4873-830C-F7EBEB86DCB6}" type="slidenum">
              <a:rPr lang="en-GB" smtClean="0"/>
              <a:t>8</a:t>
            </a:fld>
            <a:endParaRPr lang="en-GB"/>
          </a:p>
        </p:txBody>
      </p:sp>
    </p:spTree>
    <p:extLst>
      <p:ext uri="{BB962C8B-B14F-4D97-AF65-F5344CB8AC3E}">
        <p14:creationId xmlns:p14="http://schemas.microsoft.com/office/powerpoint/2010/main" val="2427992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Get into groups </a:t>
            </a:r>
          </a:p>
          <a:p>
            <a:endParaRPr lang="en-GB" dirty="0"/>
          </a:p>
          <a:p>
            <a:r>
              <a:rPr lang="en-GB" dirty="0"/>
              <a:t>Discuss – What you can do in your workplace to support colleagues</a:t>
            </a:r>
          </a:p>
          <a:p>
            <a:r>
              <a:rPr lang="en-GB" dirty="0"/>
              <a:t>- How management can support staff who are going through the menopause.</a:t>
            </a:r>
          </a:p>
          <a:p>
            <a:endParaRPr lang="en-GB" dirty="0"/>
          </a:p>
        </p:txBody>
      </p:sp>
      <p:sp>
        <p:nvSpPr>
          <p:cNvPr id="4" name="Slide Number Placeholder 3"/>
          <p:cNvSpPr>
            <a:spLocks noGrp="1"/>
          </p:cNvSpPr>
          <p:nvPr>
            <p:ph type="sldNum" sz="quarter" idx="5"/>
          </p:nvPr>
        </p:nvSpPr>
        <p:spPr/>
        <p:txBody>
          <a:bodyPr/>
          <a:lstStyle/>
          <a:p>
            <a:fld id="{47A432AE-4912-4873-830C-F7EBEB86DCB6}" type="slidenum">
              <a:rPr lang="en-GB" smtClean="0"/>
              <a:t>10</a:t>
            </a:fld>
            <a:endParaRPr lang="en-GB"/>
          </a:p>
        </p:txBody>
      </p:sp>
    </p:spTree>
    <p:extLst>
      <p:ext uri="{BB962C8B-B14F-4D97-AF65-F5344CB8AC3E}">
        <p14:creationId xmlns:p14="http://schemas.microsoft.com/office/powerpoint/2010/main" val="1219487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2831724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18483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31507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99324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98570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7851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06D76D-26C1-7849-83A7-877757F8A927}"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75386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06D76D-26C1-7849-83A7-877757F8A927}"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66718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6D76D-26C1-7849-83A7-877757F8A927}"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24225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54961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427321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D76D-26C1-7849-83A7-877757F8A927}" type="datetimeFigureOut">
              <a:rPr lang="en-US" smtClean="0"/>
              <a:t>8/13/2024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803D-388B-EB4B-A550-2641E0990F60}" type="slidenum">
              <a:rPr lang="en-US" smtClean="0"/>
              <a:t>‹#›</a:t>
            </a:fld>
            <a:endParaRPr lang="en-US"/>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hsemployers.org/your-workforce/retain-and-improve/staff-experience/health-and-wellbeing/protecting-staff-and-preventing-ill-health/taking-a-targeted-approach/menopause-in-the-workplace" TargetMode="External"/><Relationship Id="rId2" Type="http://schemas.openxmlformats.org/officeDocument/2006/relationships/image" Target="../media/image14.jpg"/><Relationship Id="rId1" Type="http://schemas.openxmlformats.org/officeDocument/2006/relationships/slideLayout" Target="../slideLayouts/slideLayout2.xml"/><Relationship Id="rId5" Type="http://schemas.openxmlformats.org/officeDocument/2006/relationships/hyperlink" Target="https://henpicked.net/menopause" TargetMode="External"/><Relationship Id="rId4" Type="http://schemas.openxmlformats.org/officeDocument/2006/relationships/hyperlink" Target="http://www.acas.org.uk/index.aspx?articleid=6752"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nhsengland.sharepoint.com/sites/thehub/SitePages/Menopause-Network.aspx?web=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971026" y="2966443"/>
            <a:ext cx="7772400" cy="1311007"/>
          </a:xfrm>
        </p:spPr>
        <p:txBody>
          <a:bodyPr anchor="t">
            <a:normAutofit/>
          </a:bodyPr>
          <a:lstStyle/>
          <a:p>
            <a:pPr algn="l"/>
            <a:r>
              <a:rPr lang="en-US" sz="4000" dirty="0">
                <a:solidFill>
                  <a:schemeClr val="bg1"/>
                </a:solidFill>
                <a:latin typeface="Arial" panose="020B0604020202020204" pitchFamily="34" charset="0"/>
                <a:cs typeface="Arial" panose="020B0604020202020204" pitchFamily="34" charset="0"/>
              </a:rPr>
              <a:t>Menopause workshop</a:t>
            </a:r>
          </a:p>
        </p:txBody>
      </p:sp>
    </p:spTree>
    <p:extLst>
      <p:ext uri="{BB962C8B-B14F-4D97-AF65-F5344CB8AC3E}">
        <p14:creationId xmlns:p14="http://schemas.microsoft.com/office/powerpoint/2010/main" val="274250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3FC3CCD-EE44-9743-8BB9-DD506FB341F4}"/>
              </a:ext>
            </a:extLst>
          </p:cNvPr>
          <p:cNvSpPr txBox="1">
            <a:spLocks/>
          </p:cNvSpPr>
          <p:nvPr/>
        </p:nvSpPr>
        <p:spPr>
          <a:xfrm>
            <a:off x="877033" y="1853588"/>
            <a:ext cx="6380703" cy="315082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lnSpc>
                <a:spcPct val="100000"/>
              </a:lnSpc>
              <a:buFont typeface="Arial" panose="020B0604020202020204" pitchFamily="34" charset="0"/>
              <a:buChar char="•"/>
            </a:pPr>
            <a:r>
              <a:rPr lang="en-US" sz="2600" dirty="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menopause policy and/or guidance</a:t>
            </a:r>
          </a:p>
          <a:p>
            <a:pPr marL="342900" indent="-342900" algn="l">
              <a:lnSpc>
                <a:spcPct val="1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Workplace adjustments</a:t>
            </a:r>
          </a:p>
          <a:p>
            <a:pPr marL="342900" indent="-342900" algn="l">
              <a:lnSpc>
                <a:spcPct val="1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Line manager training</a:t>
            </a:r>
          </a:p>
          <a:p>
            <a:pPr marL="342900" indent="-342900" algn="l">
              <a:lnSpc>
                <a:spcPct val="1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Health and safety rep</a:t>
            </a:r>
          </a:p>
          <a:p>
            <a:pPr marL="342900" indent="-342900" algn="l">
              <a:lnSpc>
                <a:spcPct val="1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Learning rep</a:t>
            </a:r>
          </a:p>
          <a:p>
            <a:pPr marL="342900" indent="-342900" algn="l">
              <a:lnSpc>
                <a:spcPct val="1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Steward</a:t>
            </a:r>
          </a:p>
          <a:p>
            <a:pPr>
              <a:lnSpc>
                <a:spcPct val="100000"/>
              </a:lnSpc>
            </a:pPr>
            <a:endParaRPr lang="en-US" sz="2800" dirty="0">
              <a:solidFill>
                <a:schemeClr val="accent5"/>
              </a:solidFill>
              <a:latin typeface="Arial" panose="020B0604020202020204" pitchFamily="34" charset="0"/>
              <a:cs typeface="Arial" panose="020B0604020202020204" pitchFamily="34" charset="0"/>
            </a:endParaRPr>
          </a:p>
          <a:p>
            <a:pPr algn="l">
              <a:lnSpc>
                <a:spcPct val="100000"/>
              </a:lnSpc>
            </a:pPr>
            <a:endParaRPr lang="en-US" sz="2800" b="1" dirty="0">
              <a:latin typeface="Arial" panose="020B0604020202020204" pitchFamily="34" charset="0"/>
              <a:cs typeface="Arial" panose="020B0604020202020204" pitchFamily="34" charset="0"/>
            </a:endParaRPr>
          </a:p>
          <a:p>
            <a:pPr algn="l">
              <a:lnSpc>
                <a:spcPct val="100000"/>
              </a:lnSpc>
            </a:pPr>
            <a:endParaRPr lang="en-US" sz="2800" dirty="0">
              <a:latin typeface="Arial" panose="020B0604020202020204" pitchFamily="34" charset="0"/>
              <a:cs typeface="Arial" panose="020B0604020202020204" pitchFamily="34" charset="0"/>
            </a:endParaRPr>
          </a:p>
          <a:p>
            <a:pPr algn="l">
              <a:lnSpc>
                <a:spcPct val="100000"/>
              </a:lnSpc>
            </a:pPr>
            <a:endParaRPr lang="en-US" sz="28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F227315-EE1E-79E8-F2E7-227BD70F9446}"/>
              </a:ext>
            </a:extLst>
          </p:cNvPr>
          <p:cNvSpPr txBox="1"/>
          <p:nvPr/>
        </p:nvSpPr>
        <p:spPr>
          <a:xfrm>
            <a:off x="695324" y="515035"/>
            <a:ext cx="7362825" cy="1323439"/>
          </a:xfrm>
          <a:prstGeom prst="rect">
            <a:avLst/>
          </a:prstGeom>
          <a:noFill/>
        </p:spPr>
        <p:txBody>
          <a:bodyPr wrap="square">
            <a:spAutoFit/>
          </a:bodyPr>
          <a:lstStyle/>
          <a:p>
            <a:pPr>
              <a:lnSpc>
                <a:spcPct val="100000"/>
              </a:lnSpc>
            </a:pPr>
            <a:r>
              <a:rPr lang="en-US" sz="4000" b="1" dirty="0">
                <a:solidFill>
                  <a:schemeClr val="accent5"/>
                </a:solidFill>
                <a:latin typeface="Arial" panose="020B0604020202020204" pitchFamily="34" charset="0"/>
                <a:cs typeface="Arial" panose="020B0604020202020204" pitchFamily="34" charset="0"/>
              </a:rPr>
              <a:t>Does your workplace have?</a:t>
            </a:r>
          </a:p>
          <a:p>
            <a:pPr>
              <a:lnSpc>
                <a:spcPct val="100000"/>
              </a:lnSpc>
            </a:pPr>
            <a:endParaRPr lang="en-US" sz="4000" b="1" dirty="0">
              <a:solidFill>
                <a:schemeClr val="accent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49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EEE9C1D-BE4A-CE4C-8511-828C6E543379}"/>
              </a:ext>
            </a:extLst>
          </p:cNvPr>
          <p:cNvSpPr txBox="1">
            <a:spLocks/>
          </p:cNvSpPr>
          <p:nvPr/>
        </p:nvSpPr>
        <p:spPr>
          <a:xfrm>
            <a:off x="685800" y="2944168"/>
            <a:ext cx="7772400" cy="349137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400" b="1" dirty="0">
                <a:solidFill>
                  <a:schemeClr val="bg1"/>
                </a:solidFill>
                <a:latin typeface="Arial" panose="020B0604020202020204" pitchFamily="34" charset="0"/>
                <a:cs typeface="Arial" panose="020B0604020202020204" pitchFamily="34" charset="0"/>
              </a:rPr>
              <a:t>Resources</a:t>
            </a:r>
          </a:p>
          <a:p>
            <a:endParaRPr lang="en-GB" sz="18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www.nhsemployers.org/your-workforce/retain-and-improve/staff-experience/health-and-wellbeing/protecting-staff-and-preventing-ill-health/taking-a-targeted-approach/menopause-in-the-workplace</a:t>
            </a:r>
            <a:r>
              <a:rPr lang="en-GB" sz="2000" dirty="0">
                <a:solidFill>
                  <a:schemeClr val="bg1"/>
                </a:solidFill>
                <a:latin typeface="Arial" panose="020B0604020202020204" pitchFamily="34" charset="0"/>
                <a:cs typeface="Arial" panose="020B0604020202020204" pitchFamily="34" charset="0"/>
              </a:rPr>
              <a:t> </a:t>
            </a:r>
          </a:p>
          <a:p>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www.acas.org.uk/index.aspx?articleid=6752</a:t>
            </a:r>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henpicked.net/menopause</a:t>
            </a:r>
            <a:endParaRPr lang="en-GB"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0044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12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6"/>
            <a:ext cx="7886700" cy="911015"/>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The M word</a:t>
            </a:r>
          </a:p>
        </p:txBody>
      </p:sp>
      <p:graphicFrame>
        <p:nvGraphicFramePr>
          <p:cNvPr id="12" name="Diagram 11">
            <a:extLst>
              <a:ext uri="{FF2B5EF4-FFF2-40B4-BE49-F238E27FC236}">
                <a16:creationId xmlns:a16="http://schemas.microsoft.com/office/drawing/2014/main" id="{F3550093-6DD5-4BDD-8303-C74678D8647E}"/>
              </a:ext>
            </a:extLst>
          </p:cNvPr>
          <p:cNvGraphicFramePr/>
          <p:nvPr>
            <p:extLst>
              <p:ext uri="{D42A27DB-BD31-4B8C-83A1-F6EECF244321}">
                <p14:modId xmlns:p14="http://schemas.microsoft.com/office/powerpoint/2010/main" val="2630568768"/>
              </p:ext>
            </p:extLst>
          </p:nvPr>
        </p:nvGraphicFramePr>
        <p:xfrm>
          <a:off x="38100" y="1606549"/>
          <a:ext cx="8515350" cy="4621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7400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97029" y="396877"/>
            <a:ext cx="7886700" cy="911015"/>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Body mapping</a:t>
            </a:r>
          </a:p>
        </p:txBody>
      </p:sp>
      <p:sp>
        <p:nvSpPr>
          <p:cNvPr id="6" name="TextBox 5">
            <a:extLst>
              <a:ext uri="{FF2B5EF4-FFF2-40B4-BE49-F238E27FC236}">
                <a16:creationId xmlns:a16="http://schemas.microsoft.com/office/drawing/2014/main" id="{4BA5F939-8163-4747-AAFC-A9959EC897A9}"/>
              </a:ext>
            </a:extLst>
          </p:cNvPr>
          <p:cNvSpPr txBox="1"/>
          <p:nvPr/>
        </p:nvSpPr>
        <p:spPr>
          <a:xfrm>
            <a:off x="797029" y="1638091"/>
            <a:ext cx="6998049" cy="4062651"/>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The symptoms of the menopause can cause significant and embarrassing problems for the woman, leaving them less confident and at odds with their professional experience.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Body mapping can help us to understand the menopause but also stress and other mental health issues in the workplace. You could even do this exercise with members  - it can be a real eye-opener as they realise that they are not alone. We can use these maps to see how midwives and MSWs experience the  effects of the menopause  in the workplace.  By exploring common symptoms and problems we can start to look at how they can be addressed.</a:t>
            </a:r>
          </a:p>
          <a:p>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82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BA5F939-8163-4747-AAFC-A9959EC897A9}"/>
              </a:ext>
            </a:extLst>
          </p:cNvPr>
          <p:cNvSpPr txBox="1"/>
          <p:nvPr/>
        </p:nvSpPr>
        <p:spPr>
          <a:xfrm>
            <a:off x="873230" y="1628566"/>
            <a:ext cx="3936896" cy="3170099"/>
          </a:xfrm>
          <a:prstGeom prst="rect">
            <a:avLst/>
          </a:prstGeom>
          <a:noFill/>
        </p:spPr>
        <p:txBody>
          <a:bodyPr wrap="square">
            <a:spAutoFit/>
          </a:bodyPr>
          <a:lstStyle/>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Using the post it notes provided mark on the body the symptoms members may experience</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One colour for:</a:t>
            </a:r>
          </a:p>
          <a:p>
            <a:pPr marL="742950" lvl="1"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aches and pains, </a:t>
            </a:r>
          </a:p>
          <a:p>
            <a:pPr marL="742950" lvl="1"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where you feel stress, </a:t>
            </a:r>
          </a:p>
          <a:p>
            <a:pPr marL="742950" lvl="1"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for any other symptoms that may be work-related</a:t>
            </a:r>
            <a:endParaRPr lang="en-US" sz="2000" b="1" dirty="0">
              <a:solidFill>
                <a:prstClr val="black"/>
              </a:solidFill>
              <a:latin typeface="Arial" panose="020B0604020202020204" pitchFamily="34" charset="0"/>
              <a:cs typeface="Arial" panose="020B0604020202020204" pitchFamily="34" charset="0"/>
            </a:endParaRPr>
          </a:p>
        </p:txBody>
      </p:sp>
      <p:pic>
        <p:nvPicPr>
          <p:cNvPr id="7" name="Picture 2">
            <a:extLst>
              <a:ext uri="{FF2B5EF4-FFF2-40B4-BE49-F238E27FC236}">
                <a16:creationId xmlns:a16="http://schemas.microsoft.com/office/drawing/2014/main" id="{EC2C0572-E240-4F62-8B2D-E40EB9624AF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549"/>
          <a:stretch/>
        </p:blipFill>
        <p:spPr bwMode="auto">
          <a:xfrm>
            <a:off x="5445649" y="691195"/>
            <a:ext cx="3076156" cy="5620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6"/>
            <a:ext cx="7886700" cy="911015"/>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Body mapping activity</a:t>
            </a:r>
          </a:p>
        </p:txBody>
      </p:sp>
    </p:spTree>
    <p:extLst>
      <p:ext uri="{BB962C8B-B14F-4D97-AF65-F5344CB8AC3E}">
        <p14:creationId xmlns:p14="http://schemas.microsoft.com/office/powerpoint/2010/main" val="406014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6"/>
            <a:ext cx="7886700" cy="911015"/>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The M word</a:t>
            </a:r>
          </a:p>
        </p:txBody>
      </p:sp>
      <p:sp>
        <p:nvSpPr>
          <p:cNvPr id="6" name="TextBox 5">
            <a:extLst>
              <a:ext uri="{FF2B5EF4-FFF2-40B4-BE49-F238E27FC236}">
                <a16:creationId xmlns:a16="http://schemas.microsoft.com/office/drawing/2014/main" id="{4BA5F939-8163-4747-AAFC-A9959EC897A9}"/>
              </a:ext>
            </a:extLst>
          </p:cNvPr>
          <p:cNvSpPr txBox="1"/>
          <p:nvPr/>
        </p:nvSpPr>
        <p:spPr>
          <a:xfrm>
            <a:off x="760164" y="1577590"/>
            <a:ext cx="7886700" cy="3970318"/>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The following stories have been collected from across the Civil Service, NHS England and NHS Improvement.</a:t>
            </a:r>
          </a:p>
          <a:p>
            <a:r>
              <a:rPr lang="en-GB" dirty="0">
                <a:latin typeface="Arial" panose="020B0604020202020204" pitchFamily="34" charset="0"/>
                <a:cs typeface="Arial" panose="020B0604020202020204" pitchFamily="34" charset="0"/>
              </a:rPr>
              <a:t>Each story is real but has been depersonalised to protect people’s personal information.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Colleagues want to share their stories to help line managers and team mates learn more about what it feels like to experience menopause while at work. Gaps in support are evident, but there are also positive experiences to learn from.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Each story is followed by some questions to prompt consideration and discussion. </a:t>
            </a:r>
          </a:p>
          <a:p>
            <a:r>
              <a:rPr lang="en-GB" dirty="0">
                <a:latin typeface="Arial" panose="020B0604020202020204" pitchFamily="34" charset="0"/>
                <a:cs typeface="Arial" panose="020B0604020202020204" pitchFamily="34" charset="0"/>
              </a:rPr>
              <a:t>Information is also available on the </a:t>
            </a:r>
            <a:r>
              <a:rPr lang="en-GB" u="sng" dirty="0">
                <a:latin typeface="Arial" panose="020B0604020202020204" pitchFamily="34" charset="0"/>
                <a:cs typeface="Arial" panose="020B0604020202020204" pitchFamily="34" charset="0"/>
                <a:hlinkClick r:id="rId4"/>
              </a:rPr>
              <a:t>Menopause Network page</a:t>
            </a:r>
            <a:r>
              <a:rPr lang="en-GB" dirty="0">
                <a:latin typeface="Arial" panose="020B0604020202020204" pitchFamily="34" charset="0"/>
                <a:cs typeface="Arial" panose="020B0604020202020204" pitchFamily="34" charset="0"/>
              </a:rPr>
              <a:t> on the Hub where you can go for further advice and support</a:t>
            </a:r>
            <a:endParaRPr lang="en-GB"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81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Case study one: </a:t>
            </a:r>
            <a:br>
              <a:rPr lang="en-US" sz="4000" b="1" dirty="0">
                <a:solidFill>
                  <a:schemeClr val="accent5"/>
                </a:solidFill>
                <a:latin typeface="Arial" panose="020B0604020202020204" pitchFamily="34" charset="0"/>
                <a:cs typeface="Arial" panose="020B0604020202020204" pitchFamily="34" charset="0"/>
              </a:rPr>
            </a:br>
            <a:r>
              <a:rPr lang="en-US" sz="4000" b="1" dirty="0">
                <a:solidFill>
                  <a:schemeClr val="accent5"/>
                </a:solidFill>
                <a:latin typeface="Arial" panose="020B0604020202020204" pitchFamily="34" charset="0"/>
                <a:cs typeface="Arial" panose="020B0604020202020204" pitchFamily="34" charset="0"/>
              </a:rPr>
              <a:t>wishing I could walk away</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94911" y="1898047"/>
            <a:ext cx="7651192" cy="4163193"/>
          </a:xfrm>
        </p:spPr>
        <p:txBody>
          <a:bodyPr>
            <a:noAutofit/>
          </a:bodyPr>
          <a:lstStyle/>
          <a:p>
            <a:r>
              <a:rPr lang="en-GB" sz="1800" dirty="0">
                <a:latin typeface="Arial" panose="020B0604020202020204" pitchFamily="34" charset="0"/>
                <a:cs typeface="Arial" panose="020B0604020202020204" pitchFamily="34" charset="0"/>
              </a:rPr>
              <a:t>My menopause diagnosis came along with other medical issues.  It was a relief there was nothing more serious underlying my health problems. </a:t>
            </a:r>
          </a:p>
          <a:p>
            <a:r>
              <a:rPr lang="en-GB" sz="1800" dirty="0">
                <a:latin typeface="Arial" panose="020B0604020202020204" pitchFamily="34" charset="0"/>
                <a:cs typeface="Arial" panose="020B0604020202020204" pitchFamily="34" charset="0"/>
              </a:rPr>
              <a:t>Dietary changes, HRT and getting myself fitter has helped enormously but nothing prepared me for the ongoing mental health issues - the panic attacks, inability to manage stress as effectively as before, mood swings, low confidence and more often depression.  </a:t>
            </a:r>
          </a:p>
          <a:p>
            <a:r>
              <a:rPr lang="en-GB" sz="1800" dirty="0">
                <a:latin typeface="Arial" panose="020B0604020202020204" pitchFamily="34" charset="0"/>
                <a:cs typeface="Arial" panose="020B0604020202020204" pitchFamily="34" charset="0"/>
              </a:rPr>
              <a:t>Work is supportive to a point.  The medical complaints are more easily understood, menopause far less so. I’ve been referred to EAP.  </a:t>
            </a:r>
          </a:p>
          <a:p>
            <a:r>
              <a:rPr lang="en-GB" sz="1800" dirty="0">
                <a:latin typeface="Arial" panose="020B0604020202020204" pitchFamily="34" charset="0"/>
                <a:cs typeface="Arial" panose="020B0604020202020204" pitchFamily="34" charset="0"/>
              </a:rPr>
              <a:t>Work has become a struggle in what is a tough, demanding and competitive environment. Senior managers seem embarrassed and I sense they feel I’m making excuses for how it impacts at work and judge me and my abilities accordingly. Most days I wish I could simply walk away from it all, it would be easier.  </a:t>
            </a:r>
          </a:p>
        </p:txBody>
      </p:sp>
    </p:spTree>
    <p:extLst>
      <p:ext uri="{BB962C8B-B14F-4D97-AF65-F5344CB8AC3E}">
        <p14:creationId xmlns:p14="http://schemas.microsoft.com/office/powerpoint/2010/main" val="405186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Questions for consideration</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60163" y="1848897"/>
            <a:ext cx="7485939" cy="3547068"/>
          </a:xfrm>
        </p:spPr>
        <p:txBody>
          <a:bodyPr>
            <a:noAutofit/>
          </a:bodyPr>
          <a:lstStyle/>
          <a:p>
            <a:pPr lvl="0"/>
            <a:r>
              <a:rPr lang="en-GB" sz="2000" dirty="0">
                <a:latin typeface="Arial" panose="020B0604020202020204" pitchFamily="34" charset="0"/>
                <a:cs typeface="Arial" panose="020B0604020202020204" pitchFamily="34" charset="0"/>
              </a:rPr>
              <a:t>Why are some health conditions harder to talk about at work, even very common ones that affect a significant number of staff?</a:t>
            </a:r>
          </a:p>
          <a:p>
            <a:pPr lvl="0"/>
            <a:r>
              <a:rPr lang="en-GB" sz="2000" dirty="0">
                <a:latin typeface="Arial" panose="020B0604020202020204" pitchFamily="34" charset="0"/>
                <a:cs typeface="Arial" panose="020B0604020202020204" pitchFamily="34" charset="0"/>
              </a:rPr>
              <a:t>What are the risks of staying silent on a subject like menopause?</a:t>
            </a:r>
          </a:p>
          <a:p>
            <a:pPr lvl="0"/>
            <a:r>
              <a:rPr lang="en-GB" sz="2000" dirty="0">
                <a:latin typeface="Arial" panose="020B0604020202020204" pitchFamily="34" charset="0"/>
                <a:cs typeface="Arial" panose="020B0604020202020204" pitchFamily="34" charset="0"/>
              </a:rPr>
              <a:t>What could a line manager do in this situation to help support and re-engage the individual affected?</a:t>
            </a:r>
          </a:p>
        </p:txBody>
      </p:sp>
    </p:spTree>
    <p:extLst>
      <p:ext uri="{BB962C8B-B14F-4D97-AF65-F5344CB8AC3E}">
        <p14:creationId xmlns:p14="http://schemas.microsoft.com/office/powerpoint/2010/main" val="243639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365126"/>
            <a:ext cx="7886700" cy="711199"/>
          </a:xfrm>
          <a:ln>
            <a:noFill/>
          </a:ln>
        </p:spPr>
        <p:txBody>
          <a:bodyPr>
            <a:normAutofit/>
          </a:bodyPr>
          <a:lstStyle/>
          <a:p>
            <a:r>
              <a:rPr lang="en-US" sz="3800" b="1" dirty="0">
                <a:solidFill>
                  <a:schemeClr val="accent5"/>
                </a:solidFill>
                <a:latin typeface="Arial" panose="020B0604020202020204" pitchFamily="34" charset="0"/>
                <a:cs typeface="Arial" panose="020B0604020202020204" pitchFamily="34" charset="0"/>
              </a:rPr>
              <a:t>Case study two: scoffed at…</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533400" y="1308745"/>
            <a:ext cx="8315325" cy="4011909"/>
          </a:xfrm>
        </p:spPr>
        <p:txBody>
          <a:bodyPr>
            <a:noAutofit/>
          </a:bodyPr>
          <a:lstStyle/>
          <a:p>
            <a:r>
              <a:rPr lang="en-GB" sz="1800" dirty="0">
                <a:latin typeface="Arial" panose="020B0604020202020204" pitchFamily="34" charset="0"/>
                <a:cs typeface="Arial" panose="020B0604020202020204" pitchFamily="34" charset="0"/>
              </a:rPr>
              <a:t>I suffered the almost instantaneous switch into the menopause.</a:t>
            </a:r>
          </a:p>
          <a:p>
            <a:r>
              <a:rPr lang="en-GB" sz="1800" dirty="0">
                <a:latin typeface="Arial" panose="020B0604020202020204" pitchFamily="34" charset="0"/>
                <a:cs typeface="Arial" panose="020B0604020202020204" pitchFamily="34" charset="0"/>
              </a:rPr>
              <a:t>The hot flushes were debilitating with many throughout the day. I organised a fan, but other members of my team used it, leaving me to have to ask to use it. I was embarrassed at constantly having to request it, feeling stressed if it wasn’t on hand as and when I needed it. This drew attention to me which was the last thing I wanted to do, making my hot flushes and menopause a ‘topic’.</a:t>
            </a:r>
          </a:p>
          <a:p>
            <a:r>
              <a:rPr lang="en-GB" sz="1800" dirty="0">
                <a:latin typeface="Arial" panose="020B0604020202020204" pitchFamily="34" charset="0"/>
                <a:cs typeface="Arial" panose="020B0604020202020204" pitchFamily="34" charset="0"/>
              </a:rPr>
              <a:t>My line manager (female) has no interest in discussing the menopause and another colleague makes negative remarks. It is seen as a weakness and something that draws negative comments to be made.</a:t>
            </a:r>
          </a:p>
          <a:p>
            <a:r>
              <a:rPr lang="en-GB" sz="1800" dirty="0">
                <a:latin typeface="Arial" panose="020B0604020202020204" pitchFamily="34" charset="0"/>
                <a:cs typeface="Arial" panose="020B0604020202020204" pitchFamily="34" charset="0"/>
              </a:rPr>
              <a:t>This attitude is belittling and leads me and others to try to pretend we are not menopausal as it is seen as a negative condition; in fact, </a:t>
            </a:r>
            <a:r>
              <a:rPr lang="en-GB" sz="1800" i="1" dirty="0">
                <a:latin typeface="Arial" panose="020B0604020202020204" pitchFamily="34" charset="0"/>
                <a:cs typeface="Arial" panose="020B0604020202020204" pitchFamily="34" charset="0"/>
              </a:rPr>
              <a:t>scoffed at</a:t>
            </a:r>
            <a:r>
              <a:rPr lang="en-GB" sz="1800" dirty="0">
                <a:latin typeface="Arial" panose="020B0604020202020204" pitchFamily="34" charset="0"/>
                <a:cs typeface="Arial" panose="020B0604020202020204" pitchFamily="34" charset="0"/>
              </a:rPr>
              <a:t> is probably the best description. </a:t>
            </a:r>
          </a:p>
          <a:p>
            <a:r>
              <a:rPr lang="en-GB" sz="1800" dirty="0">
                <a:latin typeface="Arial" panose="020B0604020202020204" pitchFamily="34" charset="0"/>
                <a:cs typeface="Arial" panose="020B0604020202020204" pitchFamily="34" charset="0"/>
              </a:rPr>
              <a:t>After a lot of trial and error I have changed and learned what changes I can make. The usual suspects of caffeine and sugar and alcohol make my flushes worse and keeping active makes things a lot better!</a:t>
            </a:r>
          </a:p>
          <a:p>
            <a:r>
              <a:rPr lang="en-GB" sz="1800" dirty="0">
                <a:latin typeface="Arial" panose="020B0604020202020204" pitchFamily="34" charset="0"/>
                <a:cs typeface="Arial" panose="020B0604020202020204" pitchFamily="34" charset="0"/>
              </a:rPr>
              <a:t>The insomnia is an ongoing problem. Working from home makes this more manageable.</a:t>
            </a:r>
          </a:p>
        </p:txBody>
      </p:sp>
    </p:spTree>
    <p:extLst>
      <p:ext uri="{BB962C8B-B14F-4D97-AF65-F5344CB8AC3E}">
        <p14:creationId xmlns:p14="http://schemas.microsoft.com/office/powerpoint/2010/main" val="420335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Questions for consideration</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60163" y="1655466"/>
            <a:ext cx="7485939" cy="3547068"/>
          </a:xfrm>
        </p:spPr>
        <p:txBody>
          <a:bodyPr>
            <a:noAutofit/>
          </a:bodyPr>
          <a:lstStyle/>
          <a:p>
            <a:r>
              <a:rPr lang="en-US" sz="1800" dirty="0">
                <a:latin typeface="Arial" panose="020B0604020202020204" pitchFamily="34" charset="0"/>
                <a:cs typeface="Arial" panose="020B0604020202020204" pitchFamily="34" charset="0"/>
              </a:rPr>
              <a:t>The law says if an employer knows a reasonable adjustment is needed to support a colleague managing a health condition or disability, the employer should not wait to be asked to provide it. How could a line manager in this situation be proactive and prevent the employee needing to re-request their adjustment (the fan)?</a:t>
            </a:r>
          </a:p>
          <a:p>
            <a:r>
              <a:rPr lang="en-US" sz="1800" dirty="0">
                <a:latin typeface="Arial" panose="020B0604020202020204" pitchFamily="34" charset="0"/>
                <a:cs typeface="Arial" panose="020B0604020202020204" pitchFamily="34" charset="0"/>
              </a:rPr>
              <a:t>How can a team leader help everyone understand the importance of adjustments (like a fan) for staff experiencing menopause symptoms at work, without sharing on private information?</a:t>
            </a:r>
          </a:p>
          <a:p>
            <a:r>
              <a:rPr lang="en-US" sz="1800" dirty="0">
                <a:latin typeface="Arial" panose="020B0604020202020204" pitchFamily="34" charset="0"/>
                <a:cs typeface="Arial" panose="020B0604020202020204" pitchFamily="34" charset="0"/>
              </a:rPr>
              <a:t>Flexible working can be considered a reasonable adjustment to help manage symptoms of a long-term condition like menopause. What different types of flexible working could you offer a colleague in this situation to help them fulfil their duties?</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2114074"/>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nopause workshop" id="{8C9D8329-7D7D-4C99-BB18-C8942BC8B651}" vid="{8C03CD8D-D93B-4A50-A2F7-2F7611E035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8F2A7E07D1842A196F09D433F46C7" ma:contentTypeVersion="19" ma:contentTypeDescription="Create a new document." ma:contentTypeScope="" ma:versionID="59d991ef7e09e7272b6525d80db4ac92">
  <xsd:schema xmlns:xsd="http://www.w3.org/2001/XMLSchema" xmlns:xs="http://www.w3.org/2001/XMLSchema" xmlns:p="http://schemas.microsoft.com/office/2006/metadata/properties" xmlns:ns2="72668c49-94ea-40d2-beae-2972e9fa7e00" xmlns:ns3="27748eab-0dbd-4733-9124-bc232bc1c31e" targetNamespace="http://schemas.microsoft.com/office/2006/metadata/properties" ma:root="true" ma:fieldsID="101729b34fff8068995c21f5c294303d" ns2:_="" ns3:_="">
    <xsd:import namespace="72668c49-94ea-40d2-beae-2972e9fa7e00"/>
    <xsd:import namespace="27748eab-0dbd-4733-9124-bc232bc1c3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668c49-94ea-40d2-beae-2972e9fa7e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09be131-e051-4104-a245-9491c2d763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48eab-0dbd-4733-9124-bc232bc1c31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2ec2af6-9af2-4977-8540-53f05a37e505}" ma:internalName="TaxCatchAll" ma:showField="CatchAllData" ma:web="27748eab-0dbd-4733-9124-bc232bc1c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7748eab-0dbd-4733-9124-bc232bc1c31e" xsi:nil="true"/>
    <lcf76f155ced4ddcb4097134ff3c332f xmlns="72668c49-94ea-40d2-beae-2972e9fa7e0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FB0731-380F-493D-9CA1-775129B3D257}"/>
</file>

<file path=customXml/itemProps2.xml><?xml version="1.0" encoding="utf-8"?>
<ds:datastoreItem xmlns:ds="http://schemas.openxmlformats.org/officeDocument/2006/customXml" ds:itemID="{1375BBE3-8077-4031-85BA-BFCD799F865A}">
  <ds:schemaRefs>
    <ds:schemaRef ds:uri="http://purl.org/dc/elements/1.1/"/>
    <ds:schemaRef ds:uri="http://schemas.microsoft.com/office/2006/metadata/properties"/>
    <ds:schemaRef ds:uri="72668c49-94ea-40d2-beae-2972e9fa7e00"/>
    <ds:schemaRef ds:uri="http://schemas.microsoft.com/sharepoint/v3"/>
    <ds:schemaRef ds:uri="http://purl.org/dc/terms/"/>
    <ds:schemaRef ds:uri="27748eab-0dbd-4733-9124-bc232bc1c31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9E7DBE6-1501-4E9C-966C-95A7BEB11B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menopause-workshop</Template>
  <TotalTime>0</TotalTime>
  <Words>1793</Words>
  <Application>Microsoft Office PowerPoint</Application>
  <PresentationFormat>On-screen Show (4:3)</PresentationFormat>
  <Paragraphs>91</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Menopause workshop</vt:lpstr>
      <vt:lpstr>The M word</vt:lpstr>
      <vt:lpstr>Body mapping</vt:lpstr>
      <vt:lpstr>Body mapping activity</vt:lpstr>
      <vt:lpstr>The M word</vt:lpstr>
      <vt:lpstr>Case study one:  wishing I could walk away</vt:lpstr>
      <vt:lpstr>Questions for consideration</vt:lpstr>
      <vt:lpstr>Case study two: scoffed at…</vt:lpstr>
      <vt:lpstr>Questions for consideration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Emma Barr</dc:creator>
  <cp:lastModifiedBy>Emma Barr</cp:lastModifiedBy>
  <cp:revision>1</cp:revision>
  <dcterms:created xsi:type="dcterms:W3CDTF">2024-08-13T12:23:08Z</dcterms:created>
  <dcterms:modified xsi:type="dcterms:W3CDTF">2024-08-13T12:29:44Z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0x0101009BC8F2A7E07D1842A196F09D433F46C7</vt:lpwstr>
  </property>
</Properties>
</file>