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56" r:id="rId5"/>
    <p:sldId id="259" r:id="rId6"/>
    <p:sldId id="261" r:id="rId7"/>
    <p:sldId id="264" r:id="rId8"/>
    <p:sldId id="266" r:id="rId9"/>
    <p:sldId id="262" r:id="rId10"/>
    <p:sldId id="260" r:id="rId11"/>
    <p:sldId id="265" r:id="rId12"/>
    <p:sldId id="258"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7192" autoAdjust="0"/>
  </p:normalViewPr>
  <p:slideViewPr>
    <p:cSldViewPr snapToGrid="0" snapToObjects="1">
      <p:cViewPr>
        <p:scale>
          <a:sx n="105" d="100"/>
          <a:sy n="105" d="100"/>
        </p:scale>
        <p:origin x="17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FECE4-56AA-455D-8029-2AAF57F260E2}" type="datetimeFigureOut">
              <a:rPr lang="en-GB" smtClean="0"/>
              <a:t>13/08/2024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7B367-4B90-42BE-81BD-43D5465DE44D}" type="slidenum">
              <a:rPr lang="en-GB" smtClean="0"/>
              <a:t>‹#›</a:t>
            </a:fld>
            <a:endParaRPr lang="en-GB"/>
          </a:p>
        </p:txBody>
      </p:sp>
    </p:spTree>
    <p:extLst>
      <p:ext uri="{BB962C8B-B14F-4D97-AF65-F5344CB8AC3E}">
        <p14:creationId xmlns:p14="http://schemas.microsoft.com/office/powerpoint/2010/main" val="174567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40033"/>
                </a:solidFill>
                <a:effectLst/>
                <a:latin typeface="Reader Pro"/>
              </a:rPr>
              <a:t>Open to those employed in a role within Bands 2 - 4 which supports midwives in the care of childbearing women, the newborn and their family (e.g. a maternity support worker, health care assistant, maternity care assistant, nursery nurse working in maternity or similar role supporting midwives, including ward clerks and administrative staff).</a:t>
            </a:r>
            <a:endParaRPr lang="en-GB" dirty="0"/>
          </a:p>
        </p:txBody>
      </p:sp>
      <p:sp>
        <p:nvSpPr>
          <p:cNvPr id="4" name="Slide Number Placeholder 3"/>
          <p:cNvSpPr>
            <a:spLocks noGrp="1"/>
          </p:cNvSpPr>
          <p:nvPr>
            <p:ph type="sldNum" sz="quarter" idx="5"/>
          </p:nvPr>
        </p:nvSpPr>
        <p:spPr/>
        <p:txBody>
          <a:bodyPr/>
          <a:lstStyle/>
          <a:p>
            <a:fld id="{A3B7B367-4B90-42BE-81BD-43D5465DE44D}" type="slidenum">
              <a:rPr lang="en-GB" smtClean="0"/>
              <a:t>3</a:t>
            </a:fld>
            <a:endParaRPr lang="en-GB"/>
          </a:p>
        </p:txBody>
      </p:sp>
    </p:spTree>
    <p:extLst>
      <p:ext uri="{BB962C8B-B14F-4D97-AF65-F5344CB8AC3E}">
        <p14:creationId xmlns:p14="http://schemas.microsoft.com/office/powerpoint/2010/main" val="77528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TUC – We are affiliated to the TUC. They are a global organisation with over 50 unions affiliated to them. They offer training for RCM staff and RCM activists. We work collaboratively with the TUC, HEE and the talent for care  to improve working standards and opportunities for our members. Currently working with Health Education England on standardising the national curriculum for MSW’s. Working with </a:t>
            </a:r>
            <a:r>
              <a:rPr lang="en-GB" baseline="0" dirty="0" err="1"/>
              <a:t>Unionlearn</a:t>
            </a:r>
            <a:r>
              <a:rPr lang="en-GB" baseline="0" dirty="0"/>
              <a:t> (TUC) to offer education opportunity and career development. </a:t>
            </a:r>
          </a:p>
          <a:p>
            <a:r>
              <a:rPr lang="en-GB" baseline="0" dirty="0"/>
              <a:t>Working with Talent for care looking at training content gives maternity workers a voice in a nursing focused environment.</a:t>
            </a:r>
          </a:p>
          <a:p>
            <a:r>
              <a:rPr lang="en-GB" baseline="0" dirty="0"/>
              <a:t>MSW project in affiliation with TUC </a:t>
            </a:r>
            <a:r>
              <a:rPr lang="en-GB" baseline="0" dirty="0" err="1"/>
              <a:t>unionlearn</a:t>
            </a:r>
            <a:r>
              <a:rPr lang="en-GB" baseline="0" dirty="0"/>
              <a:t>. Sent out questionnaire to all MSWs nationally (465 answered ). Asking MSW’s what study days they were interested in. Bereavement and Perinatal mental health came out top. The RCM are delivering study events for MSW’s nationally.</a:t>
            </a:r>
            <a:endParaRPr lang="en-GB" dirty="0"/>
          </a:p>
          <a:p>
            <a:endParaRPr lang="en-GB" dirty="0"/>
          </a:p>
        </p:txBody>
      </p:sp>
      <p:sp>
        <p:nvSpPr>
          <p:cNvPr id="4" name="Slide Number Placeholder 3"/>
          <p:cNvSpPr>
            <a:spLocks noGrp="1"/>
          </p:cNvSpPr>
          <p:nvPr>
            <p:ph type="sldNum" sz="quarter" idx="5"/>
          </p:nvPr>
        </p:nvSpPr>
        <p:spPr/>
        <p:txBody>
          <a:bodyPr/>
          <a:lstStyle/>
          <a:p>
            <a:fld id="{A3B7B367-4B90-42BE-81BD-43D5465DE44D}" type="slidenum">
              <a:rPr lang="en-GB" smtClean="0"/>
              <a:t>6</a:t>
            </a:fld>
            <a:endParaRPr lang="en-GB"/>
          </a:p>
        </p:txBody>
      </p:sp>
    </p:spTree>
    <p:extLst>
      <p:ext uri="{BB962C8B-B14F-4D97-AF65-F5344CB8AC3E}">
        <p14:creationId xmlns:p14="http://schemas.microsoft.com/office/powerpoint/2010/main" val="248587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283172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18483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31507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99324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6D76D-26C1-7849-83A7-877757F8A92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98570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06D76D-26C1-7849-83A7-877757F8A92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7851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06D76D-26C1-7849-83A7-877757F8A927}"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75386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06D76D-26C1-7849-83A7-877757F8A927}"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66718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6D76D-26C1-7849-83A7-877757F8A927}"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2422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D76D-26C1-7849-83A7-877757F8A92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54961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D76D-26C1-7849-83A7-877757F8A92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427321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D76D-26C1-7849-83A7-877757F8A927}" type="datetimeFigureOut">
              <a:rPr lang="en-US" smtClean="0"/>
              <a:t>8/13/2024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803D-388B-EB4B-A550-2641E0990F60}" type="slidenum">
              <a:rPr lang="en-US" smtClean="0"/>
              <a:t>‹#›</a:t>
            </a:fld>
            <a:endParaRPr lang="en-US"/>
          </a:p>
        </p:txBody>
      </p:sp>
    </p:spTree>
    <p:extLst>
      <p:ext uri="{BB962C8B-B14F-4D97-AF65-F5344CB8AC3E}">
        <p14:creationId xmlns:p14="http://schemas.microsoft.com/office/powerpoint/2010/main" val="396306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rcm.org.uk/joi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cm.org.uk/member-benefit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jp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7CC4-4133-EA45-B050-CEEFAADE70E6}"/>
              </a:ext>
            </a:extLst>
          </p:cNvPr>
          <p:cNvSpPr>
            <a:spLocks noGrp="1"/>
          </p:cNvSpPr>
          <p:nvPr>
            <p:ph type="ctrTitle"/>
          </p:nvPr>
        </p:nvSpPr>
        <p:spPr>
          <a:xfrm>
            <a:off x="477598" y="3114338"/>
            <a:ext cx="8188803" cy="672029"/>
          </a:xfrm>
        </p:spPr>
        <p:txBody>
          <a:bodyPr anchor="t">
            <a:noAutofit/>
          </a:bodyPr>
          <a:lstStyle/>
          <a:p>
            <a:pPr algn="l"/>
            <a:r>
              <a:rPr lang="en-US" sz="4600" dirty="0">
                <a:solidFill>
                  <a:schemeClr val="bg1"/>
                </a:solidFill>
                <a:latin typeface="Arial" panose="020B0604020202020204" pitchFamily="34" charset="0"/>
                <a:cs typeface="Arial" panose="020B0604020202020204" pitchFamily="34" charset="0"/>
              </a:rPr>
              <a:t>Supporting maternity support workers to join the RCM</a:t>
            </a:r>
            <a:br>
              <a:rPr lang="en-US" sz="4600" dirty="0">
                <a:solidFill>
                  <a:schemeClr val="bg1"/>
                </a:solidFill>
                <a:latin typeface="Arial" panose="020B0604020202020204" pitchFamily="34" charset="0"/>
                <a:cs typeface="Arial" panose="020B0604020202020204" pitchFamily="34" charset="0"/>
              </a:rPr>
            </a:br>
            <a:br>
              <a:rPr lang="en-US" sz="4600" dirty="0">
                <a:solidFill>
                  <a:schemeClr val="bg1"/>
                </a:solidFill>
                <a:latin typeface="Arial" panose="020B0604020202020204" pitchFamily="34" charset="0"/>
                <a:cs typeface="Arial" panose="020B0604020202020204" pitchFamily="34" charset="0"/>
              </a:rPr>
            </a:br>
            <a:br>
              <a:rPr lang="en-US" sz="4600" dirty="0">
                <a:solidFill>
                  <a:schemeClr val="bg1"/>
                </a:solidFill>
                <a:latin typeface="Arial" panose="020B0604020202020204" pitchFamily="34" charset="0"/>
                <a:cs typeface="Arial" panose="020B0604020202020204" pitchFamily="34" charset="0"/>
              </a:rPr>
            </a:br>
            <a:endParaRPr lang="en-US" sz="46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CF22CD5-1764-4149-86CE-97B92BCC4C8C}"/>
              </a:ext>
            </a:extLst>
          </p:cNvPr>
          <p:cNvSpPr txBox="1">
            <a:spLocks/>
          </p:cNvSpPr>
          <p:nvPr/>
        </p:nvSpPr>
        <p:spPr>
          <a:xfrm>
            <a:off x="5291355" y="3786367"/>
            <a:ext cx="1738619" cy="67202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50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12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ECCEBC-76A2-4F41-9485-ADE48EB652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363" t="15314" r="35124" b="38410"/>
          <a:stretch/>
        </p:blipFill>
        <p:spPr>
          <a:xfrm>
            <a:off x="5276675" y="2576358"/>
            <a:ext cx="3336973" cy="2004211"/>
          </a:xfrm>
          <a:prstGeom prst="rect">
            <a:avLst/>
          </a:prstGeom>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The RCM supporting support workers</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684502" y="1943071"/>
            <a:ext cx="4399561" cy="3887278"/>
          </a:xfrm>
        </p:spPr>
        <p:txBody>
          <a:bodyPr>
            <a:noAutofit/>
          </a:bodyPr>
          <a:lstStyle/>
          <a:p>
            <a:pPr marL="0" indent="0">
              <a:buNone/>
            </a:pPr>
            <a:r>
              <a:rPr lang="en-US" sz="2000" dirty="0">
                <a:latin typeface="Arial" panose="020B0604020202020204" pitchFamily="34" charset="0"/>
                <a:cs typeface="Arial" panose="020B0604020202020204" pitchFamily="34" charset="0"/>
              </a:rPr>
              <a:t>Support workers in maternity are an integral part of the maternity team as well as our union and professional </a:t>
            </a:r>
            <a:r>
              <a:rPr lang="en-US" sz="2000" dirty="0" err="1">
                <a:latin typeface="Arial" panose="020B0604020202020204" pitchFamily="34" charset="0"/>
                <a:cs typeface="Arial" panose="020B0604020202020204" pitchFamily="34" charset="0"/>
              </a:rPr>
              <a:t>organisation</a:t>
            </a:r>
            <a:r>
              <a:rPr lang="en-US" sz="2000"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 RCM welcomes support workers (Bands 1 – 4) including MSW’s, HCA’s, MA’s, MCA’s, nursery nurses, community support worker’s or those in clerical or administration roles in maternity into our membership.</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86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58804" y="294413"/>
            <a:ext cx="7886700" cy="1325563"/>
          </a:xfrm>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About the RCM</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703440" y="1791357"/>
            <a:ext cx="4705350" cy="4122169"/>
          </a:xfrm>
        </p:spPr>
        <p:txBody>
          <a:bodyPr>
            <a:normAutofit/>
          </a:bodyPr>
          <a:lstStyle/>
          <a:p>
            <a:r>
              <a:rPr lang="en-US" sz="2000" dirty="0">
                <a:latin typeface="Arial" panose="020B0604020202020204" pitchFamily="34" charset="0"/>
                <a:cs typeface="Arial" panose="020B0604020202020204" pitchFamily="34" charset="0"/>
              </a:rPr>
              <a:t>The RCM is the only professional </a:t>
            </a:r>
            <a:r>
              <a:rPr lang="en-US" sz="2000" dirty="0" err="1">
                <a:latin typeface="Arial" panose="020B0604020202020204" pitchFamily="34" charset="0"/>
                <a:cs typeface="Arial" panose="020B0604020202020204" pitchFamily="34" charset="0"/>
              </a:rPr>
              <a:t>organisation</a:t>
            </a:r>
            <a:r>
              <a:rPr lang="en-US" sz="2000" dirty="0">
                <a:latin typeface="Arial" panose="020B0604020202020204" pitchFamily="34" charset="0"/>
                <a:cs typeface="Arial" panose="020B0604020202020204" pitchFamily="34" charset="0"/>
              </a:rPr>
              <a:t> and trade union dedicated to serving the maternity workplace.</a:t>
            </a:r>
          </a:p>
          <a:p>
            <a:r>
              <a:rPr lang="en-US" sz="2000" dirty="0">
                <a:latin typeface="Arial" panose="020B0604020202020204" pitchFamily="34" charset="0"/>
                <a:cs typeface="Arial" panose="020B0604020202020204" pitchFamily="34" charset="0"/>
              </a:rPr>
              <a:t>We have a growing membership of  support workers in maternity.</a:t>
            </a:r>
          </a:p>
          <a:p>
            <a:r>
              <a:rPr lang="en-US" sz="2000" dirty="0">
                <a:latin typeface="Arial" panose="020B0604020202020204" pitchFamily="34" charset="0"/>
                <a:cs typeface="Arial" panose="020B0604020202020204" pitchFamily="34" charset="0"/>
              </a:rPr>
              <a:t>We represent support staff across the whole maternity team, individually and collectively in all 4 UK countries</a:t>
            </a:r>
          </a:p>
          <a:p>
            <a:r>
              <a:rPr lang="en-US" sz="2000" dirty="0">
                <a:latin typeface="Arial" panose="020B0604020202020204" pitchFamily="34" charset="0"/>
                <a:cs typeface="Arial" panose="020B0604020202020204" pitchFamily="34" charset="0"/>
              </a:rPr>
              <a:t>You can join us for just 9.81per month! (the price of one coffee per week)</a:t>
            </a:r>
          </a:p>
        </p:txBody>
      </p:sp>
      <p:pic>
        <p:nvPicPr>
          <p:cNvPr id="5" name="Picture 4" descr="A person smiling for the camera&#10;&#10;Description automatically generated with medium confidence">
            <a:extLst>
              <a:ext uri="{FF2B5EF4-FFF2-40B4-BE49-F238E27FC236}">
                <a16:creationId xmlns:a16="http://schemas.microsoft.com/office/drawing/2014/main" id="{CABF07B9-02A1-4553-BE11-F20866DDC05B}"/>
              </a:ext>
            </a:extLst>
          </p:cNvPr>
          <p:cNvPicPr>
            <a:picLocks noChangeAspect="1"/>
          </p:cNvPicPr>
          <p:nvPr/>
        </p:nvPicPr>
        <p:blipFill>
          <a:blip r:embed="rId4"/>
          <a:stretch>
            <a:fillRect/>
          </a:stretch>
        </p:blipFill>
        <p:spPr>
          <a:xfrm>
            <a:off x="5670860" y="2444363"/>
            <a:ext cx="2956868" cy="1969274"/>
          </a:xfrm>
          <a:prstGeom prst="rect">
            <a:avLst/>
          </a:prstGeom>
        </p:spPr>
      </p:pic>
      <p:pic>
        <p:nvPicPr>
          <p:cNvPr id="7" name="Picture 6" descr="Shape&#10;&#10;Description automatically generated">
            <a:extLst>
              <a:ext uri="{FF2B5EF4-FFF2-40B4-BE49-F238E27FC236}">
                <a16:creationId xmlns:a16="http://schemas.microsoft.com/office/drawing/2014/main" id="{F05BC0FD-36D2-42E3-B098-FFC843565553}"/>
              </a:ext>
            </a:extLst>
          </p:cNvPr>
          <p:cNvPicPr>
            <a:picLocks noChangeAspect="1"/>
          </p:cNvPicPr>
          <p:nvPr/>
        </p:nvPicPr>
        <p:blipFill>
          <a:blip r:embed="rId5"/>
          <a:stretch>
            <a:fillRect/>
          </a:stretch>
        </p:blipFill>
        <p:spPr>
          <a:xfrm rot="5400000">
            <a:off x="6468562" y="856067"/>
            <a:ext cx="1227240" cy="3245228"/>
          </a:xfrm>
          <a:prstGeom prst="rect">
            <a:avLst/>
          </a:prstGeom>
        </p:spPr>
      </p:pic>
      <p:pic>
        <p:nvPicPr>
          <p:cNvPr id="8" name="Picture 7" descr="Shape, background pattern&#10;&#10;Description automatically generated with medium confidence">
            <a:extLst>
              <a:ext uri="{FF2B5EF4-FFF2-40B4-BE49-F238E27FC236}">
                <a16:creationId xmlns:a16="http://schemas.microsoft.com/office/drawing/2014/main" id="{71E262D2-33DB-4786-827F-4CC520881AB8}"/>
              </a:ext>
            </a:extLst>
          </p:cNvPr>
          <p:cNvPicPr>
            <a:picLocks noChangeAspect="1"/>
          </p:cNvPicPr>
          <p:nvPr/>
        </p:nvPicPr>
        <p:blipFill>
          <a:blip r:embed="rId6"/>
          <a:stretch>
            <a:fillRect/>
          </a:stretch>
        </p:blipFill>
        <p:spPr>
          <a:xfrm rot="5400000">
            <a:off x="6468826" y="2756441"/>
            <a:ext cx="1226712" cy="3245228"/>
          </a:xfrm>
          <a:prstGeom prst="rect">
            <a:avLst/>
          </a:prstGeom>
        </p:spPr>
      </p:pic>
    </p:spTree>
    <p:extLst>
      <p:ext uri="{BB962C8B-B14F-4D97-AF65-F5344CB8AC3E}">
        <p14:creationId xmlns:p14="http://schemas.microsoft.com/office/powerpoint/2010/main" val="117400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6"/>
            <a:ext cx="7886700" cy="977113"/>
          </a:xfrm>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Five good reasons to join RCM</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816229" y="1610686"/>
            <a:ext cx="7511541" cy="4186107"/>
          </a:xfrm>
        </p:spPr>
        <p:txBody>
          <a:bodyPr>
            <a:noAutofit/>
          </a:bodyPr>
          <a:lstStyle/>
          <a:p>
            <a:pPr marL="365125" lvl="1" indent="-342900">
              <a:buFont typeface="+mj-lt"/>
              <a:buAutoNum type="arabicPeriod"/>
            </a:pPr>
            <a:r>
              <a:rPr lang="en-GB" sz="2000" dirty="0">
                <a:solidFill>
                  <a:schemeClr val="tx1"/>
                </a:solidFill>
                <a:latin typeface="Arial" panose="020B0604020202020204" pitchFamily="34" charset="0"/>
                <a:cs typeface="Arial" panose="020B0604020202020204" pitchFamily="34" charset="0"/>
              </a:rPr>
              <a:t>Our union and professional organisation supports and campaigns on issues relevant to our continually growing support worker membership. </a:t>
            </a:r>
            <a:endParaRPr lang="en-GB" sz="2000" dirty="0">
              <a:latin typeface="Arial" panose="020B0604020202020204" pitchFamily="34" charset="0"/>
              <a:cs typeface="Arial" panose="020B0604020202020204" pitchFamily="34" charset="0"/>
            </a:endParaRPr>
          </a:p>
          <a:p>
            <a:pPr marL="365125" indent="-342900">
              <a:buFont typeface="+mj-lt"/>
              <a:buAutoNum type="arabicPeriod"/>
            </a:pPr>
            <a:r>
              <a:rPr lang="en-GB" sz="2000" dirty="0">
                <a:latin typeface="Arial" panose="020B0604020202020204" pitchFamily="34" charset="0"/>
                <a:cs typeface="Arial" panose="020B0604020202020204" pitchFamily="34" charset="0"/>
              </a:rPr>
              <a:t>Workplace employment advice, representation as well as support with NHS pay &amp; conditions, training and apprenticeships.</a:t>
            </a:r>
          </a:p>
          <a:p>
            <a:pPr marL="365125" indent="-342900">
              <a:buFont typeface="+mj-lt"/>
              <a:buAutoNum type="arabicPeriod"/>
            </a:pPr>
            <a:r>
              <a:rPr lang="en-GB" sz="2000" dirty="0">
                <a:latin typeface="Arial" panose="020B0604020202020204" pitchFamily="34" charset="0"/>
                <a:cs typeface="Arial" panose="020B0604020202020204" pitchFamily="34" charset="0"/>
              </a:rPr>
              <a:t>Advice on banding and roles &amp; responsibilities for support workers </a:t>
            </a:r>
          </a:p>
          <a:p>
            <a:pPr marL="365125" indent="-342900">
              <a:buFont typeface="+mj-lt"/>
              <a:buAutoNum type="arabicPeriod"/>
            </a:pPr>
            <a:r>
              <a:rPr lang="en-GB" sz="2000" dirty="0">
                <a:latin typeface="Arial" panose="020B0604020202020204" pitchFamily="34" charset="0"/>
                <a:cs typeface="Arial" panose="020B0604020202020204" pitchFamily="34" charset="0"/>
              </a:rPr>
              <a:t>We offer free online learning with RCM </a:t>
            </a:r>
            <a:r>
              <a:rPr lang="en-GB" sz="2000" dirty="0" err="1">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-learn – including specific content for support workers in maternity.</a:t>
            </a:r>
          </a:p>
          <a:p>
            <a:pPr marL="365125" indent="-342900">
              <a:buFont typeface="+mj-lt"/>
              <a:buAutoNum type="arabicPeriod"/>
            </a:pPr>
            <a:r>
              <a:rPr lang="en-GB" sz="2000" dirty="0">
                <a:latin typeface="Arial" panose="020B0604020202020204" pitchFamily="34" charset="0"/>
                <a:cs typeface="Arial" panose="020B0604020202020204" pitchFamily="34" charset="0"/>
              </a:rPr>
              <a:t>Representation and legal advice accessed via our RCM Connect 24 hour helpline. Find out more at </a:t>
            </a:r>
            <a:r>
              <a:rPr lang="en-GB" sz="2000" dirty="0">
                <a:latin typeface="Arial" panose="020B0604020202020204" pitchFamily="34" charset="0"/>
                <a:cs typeface="Arial" panose="020B0604020202020204" pitchFamily="34" charset="0"/>
                <a:hlinkClick r:id="rId3"/>
              </a:rPr>
              <a:t>www.rcm.org.uk/join</a:t>
            </a:r>
            <a:r>
              <a:rPr lang="en-GB" sz="2000" dirty="0">
                <a:latin typeface="Arial" panose="020B0604020202020204" pitchFamily="34" charset="0"/>
                <a:cs typeface="Arial" panose="020B0604020202020204" pitchFamily="34" charset="0"/>
              </a:rPr>
              <a:t> or call 0300 303 0444.</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20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6"/>
            <a:ext cx="7886700" cy="977113"/>
          </a:xfrm>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Key benefits </a:t>
            </a:r>
            <a:endParaRPr lang="en-US" sz="4000" b="1" dirty="0">
              <a:solidFill>
                <a:schemeClr val="accent5"/>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EFA9220-AC41-1EA9-6187-C50FF6CB1C9F}"/>
              </a:ext>
            </a:extLst>
          </p:cNvPr>
          <p:cNvSpPr txBox="1"/>
          <p:nvPr/>
        </p:nvSpPr>
        <p:spPr>
          <a:xfrm>
            <a:off x="724903" y="1434164"/>
            <a:ext cx="7886700" cy="3970318"/>
          </a:xfrm>
          <a:prstGeom prst="rect">
            <a:avLst/>
          </a:prstGeom>
          <a:noFill/>
        </p:spPr>
        <p:txBody>
          <a:bodyPr wrap="square">
            <a:spAutoFit/>
          </a:bodyPr>
          <a:lstStyle/>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Subscriptions to Midwives Magazine and Evidence Based Midwifery Journal</a:t>
            </a:r>
          </a:p>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Access to all RCM Publications</a:t>
            </a:r>
          </a:p>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Employment relations advice and representation</a:t>
            </a:r>
          </a:p>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Legal advice and representation</a:t>
            </a:r>
          </a:p>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Medical malpractice insurance</a:t>
            </a:r>
          </a:p>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Access to i-learn</a:t>
            </a:r>
          </a:p>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Access to your local regional / national officers and workplace representatives</a:t>
            </a:r>
          </a:p>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24-hour helpline</a:t>
            </a:r>
          </a:p>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Access to RCM Library and databases</a:t>
            </a:r>
          </a:p>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20% off MIDIRS subscriptions</a:t>
            </a:r>
          </a:p>
          <a:p>
            <a:pPr marL="285750" indent="-28575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Access to either member prices or free places at face-to-face courses and online webinars to support your learning</a:t>
            </a:r>
          </a:p>
        </p:txBody>
      </p:sp>
      <p:sp>
        <p:nvSpPr>
          <p:cNvPr id="9" name="TextBox 8">
            <a:extLst>
              <a:ext uri="{FF2B5EF4-FFF2-40B4-BE49-F238E27FC236}">
                <a16:creationId xmlns:a16="http://schemas.microsoft.com/office/drawing/2014/main" id="{9A7D95CD-EF85-4B4E-D67C-4B0C5F924983}"/>
              </a:ext>
            </a:extLst>
          </p:cNvPr>
          <p:cNvSpPr txBox="1"/>
          <p:nvPr/>
        </p:nvSpPr>
        <p:spPr>
          <a:xfrm>
            <a:off x="803710" y="5736539"/>
            <a:ext cx="6145730" cy="400110"/>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https://www.rcm.org.uk/member-benefits/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62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7DB06E-F004-4A3D-8327-08652EC29AF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7039" y="3203260"/>
            <a:ext cx="1311931" cy="1311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a:extLst>
              <a:ext uri="{FF2B5EF4-FFF2-40B4-BE49-F238E27FC236}">
                <a16:creationId xmlns:a16="http://schemas.microsoft.com/office/drawing/2014/main" id="{5D087833-3E4D-4EF9-B689-23383786116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0999" y="3341288"/>
            <a:ext cx="1205998" cy="120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rc_mi" descr="Image result for talent for care">
            <a:extLst>
              <a:ext uri="{FF2B5EF4-FFF2-40B4-BE49-F238E27FC236}">
                <a16:creationId xmlns:a16="http://schemas.microsoft.com/office/drawing/2014/main" id="{31F51F8B-176E-44DA-9CF3-97AC811726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77545" y="3203259"/>
            <a:ext cx="1311931" cy="13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0ACD33B-CF4B-4024-9C45-E982C3CFEED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52825" y="4851575"/>
            <a:ext cx="1450773" cy="1355782"/>
          </a:xfrm>
          <a:prstGeom prst="rect">
            <a:avLst/>
          </a:prstGeom>
        </p:spPr>
      </p:pic>
      <p:pic>
        <p:nvPicPr>
          <p:cNvPr id="14" name="Picture 13">
            <a:extLst>
              <a:ext uri="{FF2B5EF4-FFF2-40B4-BE49-F238E27FC236}">
                <a16:creationId xmlns:a16="http://schemas.microsoft.com/office/drawing/2014/main" id="{5D896BA1-A2CF-40B7-91FD-F885DE49B34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913601" y="1820777"/>
            <a:ext cx="1969945" cy="939311"/>
          </a:xfrm>
          <a:prstGeom prst="rect">
            <a:avLst/>
          </a:prstGeom>
        </p:spPr>
      </p:pic>
      <p:pic>
        <p:nvPicPr>
          <p:cNvPr id="15" name="Picture 14">
            <a:extLst>
              <a:ext uri="{FF2B5EF4-FFF2-40B4-BE49-F238E27FC236}">
                <a16:creationId xmlns:a16="http://schemas.microsoft.com/office/drawing/2014/main" id="{B42B36A6-0442-4A35-8964-BB85F7BA376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079891" y="3341288"/>
            <a:ext cx="1258814" cy="1258814"/>
          </a:xfrm>
          <a:prstGeom prst="rect">
            <a:avLst/>
          </a:prstGeom>
        </p:spPr>
      </p:pic>
      <p:pic>
        <p:nvPicPr>
          <p:cNvPr id="16" name="Picture 15">
            <a:extLst>
              <a:ext uri="{FF2B5EF4-FFF2-40B4-BE49-F238E27FC236}">
                <a16:creationId xmlns:a16="http://schemas.microsoft.com/office/drawing/2014/main" id="{63203FBC-7058-47CE-BEC8-0D4F7BBE824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19975" y="1767255"/>
            <a:ext cx="2104050" cy="1099621"/>
          </a:xfrm>
          <a:prstGeom prst="rect">
            <a:avLst/>
          </a:prstGeom>
        </p:spPr>
      </p:pic>
      <p:pic>
        <p:nvPicPr>
          <p:cNvPr id="17" name="Picture 16">
            <a:extLst>
              <a:ext uri="{FF2B5EF4-FFF2-40B4-BE49-F238E27FC236}">
                <a16:creationId xmlns:a16="http://schemas.microsoft.com/office/drawing/2014/main" id="{16100F07-2E58-4FD4-B11A-440C5700B39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35491" y="4851575"/>
            <a:ext cx="1791548" cy="1366316"/>
          </a:xfrm>
          <a:prstGeom prst="rect">
            <a:avLst/>
          </a:prstGeom>
        </p:spPr>
      </p:pic>
      <p:pic>
        <p:nvPicPr>
          <p:cNvPr id="18" name="Picture 17">
            <a:extLst>
              <a:ext uri="{FF2B5EF4-FFF2-40B4-BE49-F238E27FC236}">
                <a16:creationId xmlns:a16="http://schemas.microsoft.com/office/drawing/2014/main" id="{B76DAC2E-5126-408B-AB3E-7CF687B2EE8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59438" y="1787885"/>
            <a:ext cx="1939549" cy="1058359"/>
          </a:xfrm>
          <a:prstGeom prst="rect">
            <a:avLst/>
          </a:prstGeom>
        </p:spPr>
      </p:pic>
      <p:pic>
        <p:nvPicPr>
          <p:cNvPr id="19" name="Picture 18">
            <a:extLst>
              <a:ext uri="{FF2B5EF4-FFF2-40B4-BE49-F238E27FC236}">
                <a16:creationId xmlns:a16="http://schemas.microsoft.com/office/drawing/2014/main" id="{D2E5A3E9-4892-4129-B43C-F8B449828DF6}"/>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323200" y="4732587"/>
            <a:ext cx="2508690" cy="1505214"/>
          </a:xfrm>
          <a:prstGeom prst="rect">
            <a:avLst/>
          </a:prstGeom>
        </p:spPr>
      </p:pic>
      <p:sp>
        <p:nvSpPr>
          <p:cNvPr id="20" name="Title 1">
            <a:extLst>
              <a:ext uri="{FF2B5EF4-FFF2-40B4-BE49-F238E27FC236}">
                <a16:creationId xmlns:a16="http://schemas.microsoft.com/office/drawing/2014/main" id="{E29D2F81-21DC-40DD-BBCC-13952D9336B9}"/>
              </a:ext>
            </a:extLst>
          </p:cNvPr>
          <p:cNvSpPr>
            <a:spLocks noGrp="1"/>
          </p:cNvSpPr>
          <p:nvPr>
            <p:ph type="title"/>
          </p:nvPr>
        </p:nvSpPr>
        <p:spPr>
          <a:xfrm>
            <a:off x="876918" y="369477"/>
            <a:ext cx="7886700" cy="1325563"/>
          </a:xfrm>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Working in partnership to support you</a:t>
            </a:r>
            <a:endParaRPr lang="en-US" sz="40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49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group of people sitting at a table&#10;&#10;Description automatically generated with low confidence">
            <a:extLst>
              <a:ext uri="{FF2B5EF4-FFF2-40B4-BE49-F238E27FC236}">
                <a16:creationId xmlns:a16="http://schemas.microsoft.com/office/drawing/2014/main" id="{69F745B0-85D7-4A10-A41A-5DC7A5543070}"/>
              </a:ext>
            </a:extLst>
          </p:cNvPr>
          <p:cNvPicPr>
            <a:picLocks noChangeAspect="1"/>
          </p:cNvPicPr>
          <p:nvPr/>
        </p:nvPicPr>
        <p:blipFill>
          <a:blip r:embed="rId3"/>
          <a:stretch>
            <a:fillRect/>
          </a:stretch>
        </p:blipFill>
        <p:spPr>
          <a:xfrm>
            <a:off x="5218583" y="2559360"/>
            <a:ext cx="2967142" cy="2387143"/>
          </a:xfrm>
          <a:prstGeom prst="rect">
            <a:avLst/>
          </a:prstGeom>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RCM workplace branches</a:t>
            </a:r>
            <a:endParaRPr lang="en-US" sz="4000" b="1" dirty="0">
              <a:solidFill>
                <a:schemeClr val="accent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507390" y="1952988"/>
            <a:ext cx="4214612" cy="1501469"/>
          </a:xfrm>
        </p:spPr>
        <p:txBody>
          <a:bodyPr>
            <a:noAutofit/>
          </a:bodyPr>
          <a:lstStyle/>
          <a:p>
            <a:r>
              <a:rPr lang="en-US" sz="2000" dirty="0">
                <a:latin typeface="Arial" panose="020B0604020202020204" pitchFamily="34" charset="0"/>
                <a:cs typeface="Arial" panose="020B0604020202020204" pitchFamily="34" charset="0"/>
              </a:rPr>
              <a:t>Be part of your RCM workplace:</a:t>
            </a:r>
          </a:p>
          <a:p>
            <a:r>
              <a:rPr lang="en-US" sz="2000" dirty="0">
                <a:latin typeface="Arial" panose="020B0604020202020204" pitchFamily="34" charset="0"/>
                <a:cs typeface="Arial" panose="020B0604020202020204" pitchFamily="34" charset="0"/>
              </a:rPr>
              <a:t>We have more than 180 branches, your local workplace group of RCM colleagues in maternity</a:t>
            </a:r>
          </a:p>
          <a:p>
            <a:r>
              <a:rPr lang="en-US" sz="2000" dirty="0">
                <a:latin typeface="Arial" panose="020B0604020202020204" pitchFamily="34" charset="0"/>
                <a:cs typeface="Arial" panose="020B0604020202020204" pitchFamily="34" charset="0"/>
              </a:rPr>
              <a:t>We </a:t>
            </a:r>
            <a:r>
              <a:rPr lang="en-US" sz="2000" dirty="0" err="1">
                <a:latin typeface="Arial" panose="020B0604020202020204" pitchFamily="34" charset="0"/>
                <a:cs typeface="Arial" panose="020B0604020202020204" pitchFamily="34" charset="0"/>
              </a:rPr>
              <a:t>organise</a:t>
            </a:r>
            <a:r>
              <a:rPr lang="en-US" sz="2000" dirty="0">
                <a:latin typeface="Arial" panose="020B0604020202020204" pitchFamily="34" charset="0"/>
                <a:cs typeface="Arial" panose="020B0604020202020204" pitchFamily="34" charset="0"/>
              </a:rPr>
              <a:t> activities and events for our members</a:t>
            </a:r>
          </a:p>
          <a:p>
            <a:r>
              <a:rPr lang="en-US" sz="2000" dirty="0">
                <a:latin typeface="Arial" panose="020B0604020202020204" pitchFamily="34" charset="0"/>
                <a:cs typeface="Arial" panose="020B0604020202020204" pitchFamily="34" charset="0"/>
              </a:rPr>
              <a:t>We elect our local workplace representatives</a:t>
            </a:r>
          </a:p>
          <a:p>
            <a:r>
              <a:rPr lang="en-US" sz="2000" dirty="0">
                <a:latin typeface="Arial" panose="020B0604020202020204" pitchFamily="34" charset="0"/>
                <a:cs typeface="Arial" panose="020B0604020202020204" pitchFamily="34" charset="0"/>
              </a:rPr>
              <a:t>You can get involved too, as one of our Branch Officers or Workplace Representative roles</a:t>
            </a:r>
          </a:p>
          <a:p>
            <a:endParaRPr lang="en-US" sz="2000" dirty="0">
              <a:latin typeface="Arial" panose="020B0604020202020204" pitchFamily="34" charset="0"/>
              <a:cs typeface="Arial" panose="020B0604020202020204" pitchFamily="34" charset="0"/>
            </a:endParaRPr>
          </a:p>
        </p:txBody>
      </p:sp>
      <p:pic>
        <p:nvPicPr>
          <p:cNvPr id="6" name="Picture 5" descr="Shape&#10;&#10;Description automatically generated">
            <a:extLst>
              <a:ext uri="{FF2B5EF4-FFF2-40B4-BE49-F238E27FC236}">
                <a16:creationId xmlns:a16="http://schemas.microsoft.com/office/drawing/2014/main" id="{967D2A29-F731-AF45-A999-A44BF551B3B0}"/>
              </a:ext>
            </a:extLst>
          </p:cNvPr>
          <p:cNvPicPr>
            <a:picLocks noChangeAspect="1"/>
          </p:cNvPicPr>
          <p:nvPr/>
        </p:nvPicPr>
        <p:blipFill>
          <a:blip r:embed="rId4"/>
          <a:stretch>
            <a:fillRect/>
          </a:stretch>
        </p:blipFill>
        <p:spPr>
          <a:xfrm rot="5400000">
            <a:off x="5942943" y="604685"/>
            <a:ext cx="1501471" cy="3943351"/>
          </a:xfrm>
          <a:prstGeom prst="rect">
            <a:avLst/>
          </a:prstGeom>
        </p:spPr>
      </p:pic>
      <p:pic>
        <p:nvPicPr>
          <p:cNvPr id="8" name="Picture 7" descr="Shape, background pattern&#10;&#10;Description automatically generated with medium confidence">
            <a:extLst>
              <a:ext uri="{FF2B5EF4-FFF2-40B4-BE49-F238E27FC236}">
                <a16:creationId xmlns:a16="http://schemas.microsoft.com/office/drawing/2014/main" id="{38DFA5E3-2591-FE4B-B488-39D563997F05}"/>
              </a:ext>
            </a:extLst>
          </p:cNvPr>
          <p:cNvPicPr>
            <a:picLocks noChangeAspect="1"/>
          </p:cNvPicPr>
          <p:nvPr/>
        </p:nvPicPr>
        <p:blipFill>
          <a:blip r:embed="rId5"/>
          <a:stretch>
            <a:fillRect/>
          </a:stretch>
        </p:blipFill>
        <p:spPr>
          <a:xfrm rot="5400000">
            <a:off x="5951418" y="2966352"/>
            <a:ext cx="1501472" cy="3960304"/>
          </a:xfrm>
          <a:prstGeom prst="rect">
            <a:avLst/>
          </a:prstGeom>
        </p:spPr>
      </p:pic>
    </p:spTree>
    <p:extLst>
      <p:ext uri="{BB962C8B-B14F-4D97-AF65-F5344CB8AC3E}">
        <p14:creationId xmlns:p14="http://schemas.microsoft.com/office/powerpoint/2010/main" val="165885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58803" y="294413"/>
            <a:ext cx="8138687" cy="1325563"/>
          </a:xfrm>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RCM i-learn for support workers</a:t>
            </a:r>
            <a:endParaRPr lang="en-US" sz="40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576395" y="1621034"/>
            <a:ext cx="4658199" cy="4122169"/>
          </a:xfrm>
        </p:spPr>
        <p:txBody>
          <a:bodyPr>
            <a:normAutofit lnSpcReduction="10000"/>
          </a:bodyPr>
          <a:lstStyle/>
          <a:p>
            <a:r>
              <a:rPr lang="en-US" sz="2000" dirty="0">
                <a:latin typeface="Arial" panose="020B0604020202020204" pitchFamily="34" charset="0"/>
                <a:cs typeface="Arial" panose="020B0604020202020204" pitchFamily="34" charset="0"/>
              </a:rPr>
              <a:t>All of the care certificate standards (1-14) are covered in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-learn modules. These all give a maternity perspective to each standard.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Most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-learn courses are suitable for support workers e.g. </a:t>
            </a:r>
          </a:p>
          <a:p>
            <a:pPr lvl="1"/>
            <a:r>
              <a:rPr lang="en-US" sz="2000" dirty="0">
                <a:latin typeface="Arial" panose="020B0604020202020204" pitchFamily="34" charset="0"/>
                <a:cs typeface="Arial" panose="020B0604020202020204" pitchFamily="34" charset="0"/>
              </a:rPr>
              <a:t>Baby skin care</a:t>
            </a:r>
          </a:p>
          <a:p>
            <a:pPr lvl="1"/>
            <a:r>
              <a:rPr lang="en-US" sz="2000" dirty="0">
                <a:latin typeface="Arial" panose="020B0604020202020204" pitchFamily="34" charset="0"/>
                <a:cs typeface="Arial" panose="020B0604020202020204" pitchFamily="34" charset="0"/>
              </a:rPr>
              <a:t>Health inequalities: the power of maternity care</a:t>
            </a:r>
          </a:p>
          <a:p>
            <a:pPr lvl="1"/>
            <a:r>
              <a:rPr lang="en-US" sz="2000" dirty="0">
                <a:latin typeface="Arial" panose="020B0604020202020204" pitchFamily="34" charset="0"/>
                <a:cs typeface="Arial" panose="020B0604020202020204" pitchFamily="34" charset="0"/>
              </a:rPr>
              <a:t>How to </a:t>
            </a:r>
            <a:r>
              <a:rPr lang="en-US" sz="2000" dirty="0" err="1">
                <a:latin typeface="Arial" panose="020B0604020202020204" pitchFamily="34" charset="0"/>
                <a:cs typeface="Arial" panose="020B0604020202020204" pitchFamily="34" charset="0"/>
              </a:rPr>
              <a:t>recognise</a:t>
            </a:r>
            <a:r>
              <a:rPr lang="en-US" sz="2000" dirty="0">
                <a:latin typeface="Arial" panose="020B0604020202020204" pitchFamily="34" charset="0"/>
                <a:cs typeface="Arial" panose="020B0604020202020204" pitchFamily="34" charset="0"/>
              </a:rPr>
              <a:t> maternal sepsis</a:t>
            </a:r>
          </a:p>
          <a:p>
            <a:pPr lvl="1"/>
            <a:r>
              <a:rPr lang="en-US" sz="2000" dirty="0">
                <a:latin typeface="Arial" panose="020B0604020202020204" pitchFamily="34" charset="0"/>
                <a:cs typeface="Arial" panose="020B0604020202020204" pitchFamily="34" charset="0"/>
              </a:rPr>
              <a:t>Nausea and vomiting in pregnancy</a:t>
            </a:r>
          </a:p>
          <a:p>
            <a:endParaRPr lang="en-US" sz="2000" dirty="0">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5640A1DA-0EE3-4DC9-9B45-257EC330695E}"/>
              </a:ext>
            </a:extLst>
          </p:cNvPr>
          <p:cNvPicPr>
            <a:picLocks noChangeAspect="1"/>
          </p:cNvPicPr>
          <p:nvPr/>
        </p:nvPicPr>
        <p:blipFill>
          <a:blip r:embed="rId3"/>
          <a:stretch>
            <a:fillRect/>
          </a:stretch>
        </p:blipFill>
        <p:spPr>
          <a:xfrm>
            <a:off x="5361639" y="2061193"/>
            <a:ext cx="2964213" cy="2964213"/>
          </a:xfrm>
          <a:prstGeom prst="rect">
            <a:avLst/>
          </a:prstGeom>
        </p:spPr>
      </p:pic>
    </p:spTree>
    <p:extLst>
      <p:ext uri="{BB962C8B-B14F-4D97-AF65-F5344CB8AC3E}">
        <p14:creationId xmlns:p14="http://schemas.microsoft.com/office/powerpoint/2010/main" val="342500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EE9C1D-BE4A-CE4C-8511-828C6E543379}"/>
              </a:ext>
            </a:extLst>
          </p:cNvPr>
          <p:cNvSpPr txBox="1">
            <a:spLocks/>
          </p:cNvSpPr>
          <p:nvPr/>
        </p:nvSpPr>
        <p:spPr>
          <a:xfrm>
            <a:off x="685800" y="2957362"/>
            <a:ext cx="7772400" cy="279552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Join the RCM and access our Facebook RCM Maternity Support Worker members only group</a:t>
            </a:r>
          </a:p>
        </p:txBody>
      </p:sp>
    </p:spTree>
    <p:extLst>
      <p:ext uri="{BB962C8B-B14F-4D97-AF65-F5344CB8AC3E}">
        <p14:creationId xmlns:p14="http://schemas.microsoft.com/office/powerpoint/2010/main" val="1740044188"/>
      </p:ext>
    </p:extLst>
  </p:cSld>
  <p:clrMapOvr>
    <a:masterClrMapping/>
  </p:clrMapOvr>
</p:sld>
</file>

<file path=ppt/theme/theme1.xml><?xml version="1.0" encoding="utf-8"?>
<a:theme xmlns:a="http://schemas.openxmlformats.org/drawingml/2006/main" name="Office Theme">
  <a:themeElements>
    <a:clrScheme name="Berry">
      <a:dk1>
        <a:srgbClr val="000000"/>
      </a:dk1>
      <a:lt1>
        <a:srgbClr val="FFFFFF"/>
      </a:lt1>
      <a:dk2>
        <a:srgbClr val="44546A"/>
      </a:dk2>
      <a:lt2>
        <a:srgbClr val="E7E6E6"/>
      </a:lt2>
      <a:accent1>
        <a:srgbClr val="371488"/>
      </a:accent1>
      <a:accent2>
        <a:srgbClr val="EE6B42"/>
      </a:accent2>
      <a:accent3>
        <a:srgbClr val="F1903D"/>
      </a:accent3>
      <a:accent4>
        <a:srgbClr val="FF3333"/>
      </a:accent4>
      <a:accent5>
        <a:srgbClr val="A63589"/>
      </a:accent5>
      <a:accent6>
        <a:srgbClr val="DD239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W recruitment" id="{8E7C8FB1-8032-406D-89AE-2EA351D84BF2}" vid="{F5690DE6-A30E-4F90-895C-3F3E439DB5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8F2A7E07D1842A196F09D433F46C7" ma:contentTypeVersion="19" ma:contentTypeDescription="Create a new document." ma:contentTypeScope="" ma:versionID="59d991ef7e09e7272b6525d80db4ac92">
  <xsd:schema xmlns:xsd="http://www.w3.org/2001/XMLSchema" xmlns:xs="http://www.w3.org/2001/XMLSchema" xmlns:p="http://schemas.microsoft.com/office/2006/metadata/properties" xmlns:ns2="72668c49-94ea-40d2-beae-2972e9fa7e00" xmlns:ns3="27748eab-0dbd-4733-9124-bc232bc1c31e" targetNamespace="http://schemas.microsoft.com/office/2006/metadata/properties" ma:root="true" ma:fieldsID="101729b34fff8068995c21f5c294303d" ns2:_="" ns3:_="">
    <xsd:import namespace="72668c49-94ea-40d2-beae-2972e9fa7e00"/>
    <xsd:import namespace="27748eab-0dbd-4733-9124-bc232bc1c3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668c49-94ea-40d2-beae-2972e9fa7e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9be131-e051-4104-a245-9491c2d763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48eab-0dbd-4733-9124-bc232bc1c31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ec2af6-9af2-4977-8540-53f05a37e505}" ma:internalName="TaxCatchAll" ma:showField="CatchAllData" ma:web="27748eab-0dbd-4733-9124-bc232bc1c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748eab-0dbd-4733-9124-bc232bc1c31e" xsi:nil="true"/>
    <lcf76f155ced4ddcb4097134ff3c332f xmlns="72668c49-94ea-40d2-beae-2972e9fa7e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04322F-568F-4C22-BFE9-378D8C12EB17}"/>
</file>

<file path=customXml/itemProps2.xml><?xml version="1.0" encoding="utf-8"?>
<ds:datastoreItem xmlns:ds="http://schemas.openxmlformats.org/officeDocument/2006/customXml" ds:itemID="{1E83AF30-8E73-4E1E-A92A-12FFCF72D69F}">
  <ds:schemaRefs>
    <ds:schemaRef ds:uri="http://schemas.microsoft.com/sharepoint/v3/contenttype/forms"/>
  </ds:schemaRefs>
</ds:datastoreItem>
</file>

<file path=customXml/itemProps3.xml><?xml version="1.0" encoding="utf-8"?>
<ds:datastoreItem xmlns:ds="http://schemas.openxmlformats.org/officeDocument/2006/customXml" ds:itemID="{8F673095-8C25-40B1-BD2A-DE1D5D1B83BA}">
  <ds:schemaRefs>
    <ds:schemaRef ds:uri="http://schemas.microsoft.com/sharepoint/v3"/>
    <ds:schemaRef ds:uri="72668c49-94ea-40d2-beae-2972e9fa7e00"/>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27748eab-0dbd-4733-9124-bc232bc1c31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msw-recruitment (1)</Template>
  <TotalTime>0</TotalTime>
  <Words>687</Words>
  <Application>Microsoft Office PowerPoint</Application>
  <PresentationFormat>On-screen Show (4:3)</PresentationFormat>
  <Paragraphs>51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Reader Pro</vt:lpstr>
      <vt:lpstr>Office Theme</vt:lpstr>
      <vt:lpstr>Supporting maternity support workers to join the RCM   </vt:lpstr>
      <vt:lpstr>The RCM supporting support workers</vt:lpstr>
      <vt:lpstr>About the RCM</vt:lpstr>
      <vt:lpstr>Five good reasons to join RCM</vt:lpstr>
      <vt:lpstr>Key benefits </vt:lpstr>
      <vt:lpstr>Working in partnership to support you</vt:lpstr>
      <vt:lpstr>RCM workplace branches</vt:lpstr>
      <vt:lpstr>RCM i-learn for support workers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Barr</dc:creator>
  <cp:lastModifiedBy>Emma Barr</cp:lastModifiedBy>
  <cp:revision>1</cp:revision>
  <dcterms:created xsi:type="dcterms:W3CDTF">2024-08-13T12:14:53Z</dcterms:created>
  <dcterms:modified xsi:type="dcterms:W3CDTF">2024-08-13T12:16:21Z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0x0101009BC8F2A7E07D1842A196F09D433F46C7</vt:lpwstr>
  </property>
  <property fmtid="{D5CDD505-2E9C-101B-9397-08002B2CF9AE}" pid="3" name="RCM Thesaurus">
    <vt:lpwstr/>
  </property>
</Properties>
</file>