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716" r:id="rId6"/>
  </p:sldMasterIdLst>
  <p:notesMasterIdLst>
    <p:notesMasterId r:id="rId20"/>
  </p:notesMasterIdLst>
  <p:handoutMasterIdLst>
    <p:handoutMasterId r:id="rId21"/>
  </p:handoutMasterIdLst>
  <p:sldIdLst>
    <p:sldId id="285" r:id="rId7"/>
    <p:sldId id="333" r:id="rId8"/>
    <p:sldId id="277" r:id="rId9"/>
    <p:sldId id="334" r:id="rId10"/>
    <p:sldId id="306" r:id="rId11"/>
    <p:sldId id="336" r:id="rId12"/>
    <p:sldId id="337" r:id="rId13"/>
    <p:sldId id="304" r:id="rId14"/>
    <p:sldId id="335" r:id="rId15"/>
    <p:sldId id="317" r:id="rId16"/>
    <p:sldId id="308" r:id="rId17"/>
    <p:sldId id="305" r:id="rId18"/>
    <p:sldId id="315" r:id="rId19"/>
  </p:sldIdLst>
  <p:sldSz cx="9144000" cy="6858000" type="screen4x3"/>
  <p:notesSz cx="6789738" cy="9929813"/>
  <p:defaultTextStyle>
    <a:defPPr>
      <a:defRPr lang="en-US"/>
    </a:defPPr>
    <a:lvl1pPr algn="ctr" defTabSz="457200" rtl="0" fontAlgn="base">
      <a:lnSpc>
        <a:spcPts val="2500"/>
      </a:lnSpc>
      <a:spcBef>
        <a:spcPct val="0"/>
      </a:spcBef>
      <a:spcAft>
        <a:spcPct val="0"/>
      </a:spcAft>
      <a:buFont typeface="Arial" panose="020B0604020202020204" pitchFamily="34" charset="0"/>
      <a:defRPr sz="4000" kern="1200">
        <a:solidFill>
          <a:srgbClr val="FFFFFF"/>
        </a:solidFill>
        <a:latin typeface="Verdana" panose="020B0604030504040204" pitchFamily="34" charset="0"/>
        <a:ea typeface="+mn-ea"/>
        <a:cs typeface="Arial" panose="020B0604020202020204" pitchFamily="34" charset="0"/>
      </a:defRPr>
    </a:lvl1pPr>
    <a:lvl2pPr marL="457200" algn="ctr" defTabSz="457200" rtl="0" fontAlgn="base">
      <a:lnSpc>
        <a:spcPts val="2500"/>
      </a:lnSpc>
      <a:spcBef>
        <a:spcPct val="0"/>
      </a:spcBef>
      <a:spcAft>
        <a:spcPct val="0"/>
      </a:spcAft>
      <a:buFont typeface="Arial" panose="020B0604020202020204" pitchFamily="34" charset="0"/>
      <a:defRPr sz="4000" kern="1200">
        <a:solidFill>
          <a:srgbClr val="FFFFFF"/>
        </a:solidFill>
        <a:latin typeface="Verdana" panose="020B0604030504040204" pitchFamily="34" charset="0"/>
        <a:ea typeface="+mn-ea"/>
        <a:cs typeface="Arial" panose="020B0604020202020204" pitchFamily="34" charset="0"/>
      </a:defRPr>
    </a:lvl2pPr>
    <a:lvl3pPr marL="914400" algn="ctr" defTabSz="457200" rtl="0" fontAlgn="base">
      <a:lnSpc>
        <a:spcPts val="2500"/>
      </a:lnSpc>
      <a:spcBef>
        <a:spcPct val="0"/>
      </a:spcBef>
      <a:spcAft>
        <a:spcPct val="0"/>
      </a:spcAft>
      <a:buFont typeface="Arial" panose="020B0604020202020204" pitchFamily="34" charset="0"/>
      <a:defRPr sz="4000" kern="1200">
        <a:solidFill>
          <a:srgbClr val="FFFFFF"/>
        </a:solidFill>
        <a:latin typeface="Verdana" panose="020B0604030504040204" pitchFamily="34" charset="0"/>
        <a:ea typeface="+mn-ea"/>
        <a:cs typeface="Arial" panose="020B0604020202020204" pitchFamily="34" charset="0"/>
      </a:defRPr>
    </a:lvl3pPr>
    <a:lvl4pPr marL="1371600" algn="ctr" defTabSz="457200" rtl="0" fontAlgn="base">
      <a:lnSpc>
        <a:spcPts val="2500"/>
      </a:lnSpc>
      <a:spcBef>
        <a:spcPct val="0"/>
      </a:spcBef>
      <a:spcAft>
        <a:spcPct val="0"/>
      </a:spcAft>
      <a:buFont typeface="Arial" panose="020B0604020202020204" pitchFamily="34" charset="0"/>
      <a:defRPr sz="4000" kern="1200">
        <a:solidFill>
          <a:srgbClr val="FFFFFF"/>
        </a:solidFill>
        <a:latin typeface="Verdana" panose="020B0604030504040204" pitchFamily="34" charset="0"/>
        <a:ea typeface="+mn-ea"/>
        <a:cs typeface="Arial" panose="020B0604020202020204" pitchFamily="34" charset="0"/>
      </a:defRPr>
    </a:lvl4pPr>
    <a:lvl5pPr marL="1828800" algn="ctr" defTabSz="457200" rtl="0" fontAlgn="base">
      <a:lnSpc>
        <a:spcPts val="2500"/>
      </a:lnSpc>
      <a:spcBef>
        <a:spcPct val="0"/>
      </a:spcBef>
      <a:spcAft>
        <a:spcPct val="0"/>
      </a:spcAft>
      <a:buFont typeface="Arial" panose="020B0604020202020204" pitchFamily="34" charset="0"/>
      <a:defRPr sz="4000" kern="1200">
        <a:solidFill>
          <a:srgbClr val="FFFFFF"/>
        </a:solidFill>
        <a:latin typeface="Verdana" panose="020B0604030504040204" pitchFamily="34" charset="0"/>
        <a:ea typeface="+mn-ea"/>
        <a:cs typeface="Arial" panose="020B0604020202020204" pitchFamily="34" charset="0"/>
      </a:defRPr>
    </a:lvl5pPr>
    <a:lvl6pPr marL="2286000" algn="l" defTabSz="914400" rtl="0" eaLnBrk="1" latinLnBrk="0" hangingPunct="1">
      <a:defRPr sz="4000" kern="1200">
        <a:solidFill>
          <a:srgbClr val="FFFFFF"/>
        </a:solidFill>
        <a:latin typeface="Verdana" panose="020B0604030504040204" pitchFamily="34" charset="0"/>
        <a:ea typeface="+mn-ea"/>
        <a:cs typeface="Arial" panose="020B0604020202020204" pitchFamily="34" charset="0"/>
      </a:defRPr>
    </a:lvl6pPr>
    <a:lvl7pPr marL="2743200" algn="l" defTabSz="914400" rtl="0" eaLnBrk="1" latinLnBrk="0" hangingPunct="1">
      <a:defRPr sz="4000" kern="1200">
        <a:solidFill>
          <a:srgbClr val="FFFFFF"/>
        </a:solidFill>
        <a:latin typeface="Verdana" panose="020B0604030504040204" pitchFamily="34" charset="0"/>
        <a:ea typeface="+mn-ea"/>
        <a:cs typeface="Arial" panose="020B0604020202020204" pitchFamily="34" charset="0"/>
      </a:defRPr>
    </a:lvl7pPr>
    <a:lvl8pPr marL="3200400" algn="l" defTabSz="914400" rtl="0" eaLnBrk="1" latinLnBrk="0" hangingPunct="1">
      <a:defRPr sz="4000" kern="1200">
        <a:solidFill>
          <a:srgbClr val="FFFFFF"/>
        </a:solidFill>
        <a:latin typeface="Verdana" panose="020B0604030504040204" pitchFamily="34" charset="0"/>
        <a:ea typeface="+mn-ea"/>
        <a:cs typeface="Arial" panose="020B0604020202020204" pitchFamily="34" charset="0"/>
      </a:defRPr>
    </a:lvl8pPr>
    <a:lvl9pPr marL="3657600" algn="l" defTabSz="914400" rtl="0" eaLnBrk="1" latinLnBrk="0" hangingPunct="1">
      <a:defRPr sz="4000" kern="1200">
        <a:solidFill>
          <a:srgbClr val="FFFFFF"/>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51">
          <p15:clr>
            <a:srgbClr val="A4A3A4"/>
          </p15:clr>
        </p15:guide>
        <p15:guide id="2" orient="horz" pos="1017">
          <p15:clr>
            <a:srgbClr val="A4A3A4"/>
          </p15:clr>
        </p15:guide>
        <p15:guide id="3" orient="horz" pos="4088">
          <p15:clr>
            <a:srgbClr val="A4A3A4"/>
          </p15:clr>
        </p15:guide>
        <p15:guide id="4" pos="2880">
          <p15:clr>
            <a:srgbClr val="A4A3A4"/>
          </p15:clr>
        </p15:guide>
        <p15:guide id="5" pos="5534">
          <p15:clr>
            <a:srgbClr val="A4A3A4"/>
          </p15:clr>
        </p15:guide>
        <p15:guide id="6" pos="226">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C0C0C0"/>
    <a:srgbClr val="00BAE7"/>
    <a:srgbClr val="008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E9A5C-134D-42A0-884B-CEEAB3EA9E35}" v="1539" dt="2023-11-10T09:12:12.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autoAdjust="0"/>
    <p:restoredTop sz="61366" autoAdjust="0"/>
  </p:normalViewPr>
  <p:slideViewPr>
    <p:cSldViewPr snapToGrid="0" snapToObjects="1">
      <p:cViewPr varScale="1">
        <p:scale>
          <a:sx n="67" d="100"/>
          <a:sy n="67" d="100"/>
        </p:scale>
        <p:origin x="2544" y="48"/>
      </p:cViewPr>
      <p:guideLst>
        <p:guide orient="horz" pos="451"/>
        <p:guide orient="horz" pos="1017"/>
        <p:guide orient="horz" pos="4088"/>
        <p:guide pos="2880"/>
        <p:guide pos="5534"/>
        <p:guide pos="22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7" d="100"/>
          <a:sy n="57" d="100"/>
        </p:scale>
        <p:origin x="-1932" y="-84"/>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803C7C-659D-B5C1-775A-0B20A2C074E3}"/>
              </a:ext>
            </a:extLst>
          </p:cNvPr>
          <p:cNvSpPr>
            <a:spLocks noGrp="1"/>
          </p:cNvSpPr>
          <p:nvPr>
            <p:ph type="hdr" sz="quarter"/>
          </p:nvPr>
        </p:nvSpPr>
        <p:spPr>
          <a:xfrm>
            <a:off x="0" y="0"/>
            <a:ext cx="2941638" cy="496888"/>
          </a:xfrm>
          <a:prstGeom prst="rect">
            <a:avLst/>
          </a:prstGeom>
        </p:spPr>
        <p:txBody>
          <a:bodyPr vert="horz" lIns="91440" tIns="45720" rIns="91440" bIns="45720" rtlCol="0"/>
          <a:lstStyle>
            <a:lvl1pPr algn="l" fontAlgn="auto">
              <a:lnSpc>
                <a:spcPct val="100000"/>
              </a:lnSpc>
              <a:spcBef>
                <a:spcPts val="0"/>
              </a:spcBef>
              <a:spcAft>
                <a:spcPts val="0"/>
              </a:spcAft>
              <a:buFontTx/>
              <a:buNone/>
              <a:defRPr sz="1200">
                <a:solidFill>
                  <a:schemeClr val="tx1"/>
                </a:solidFill>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AE9E28BF-3258-4974-88DA-67DBF9E167CA}"/>
              </a:ext>
            </a:extLst>
          </p:cNvPr>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fontAlgn="auto">
              <a:lnSpc>
                <a:spcPct val="100000"/>
              </a:lnSpc>
              <a:spcBef>
                <a:spcPts val="0"/>
              </a:spcBef>
              <a:spcAft>
                <a:spcPts val="0"/>
              </a:spcAft>
              <a:buFontTx/>
              <a:buNone/>
              <a:defRPr sz="1200">
                <a:solidFill>
                  <a:schemeClr val="tx1"/>
                </a:solidFill>
                <a:latin typeface="+mn-lt"/>
                <a:cs typeface="+mn-cs"/>
              </a:defRPr>
            </a:lvl1pPr>
          </a:lstStyle>
          <a:p>
            <a:pPr>
              <a:defRPr/>
            </a:pPr>
            <a:fld id="{3F31507A-6C85-4EC4-A295-2A8D05DC8096}" type="datetimeFigureOut">
              <a:rPr lang="en-US"/>
              <a:pPr>
                <a:defRPr/>
              </a:pPr>
              <a:t>11/13/2023</a:t>
            </a:fld>
            <a:endParaRPr lang="en-GB"/>
          </a:p>
        </p:txBody>
      </p:sp>
      <p:sp>
        <p:nvSpPr>
          <p:cNvPr id="4" name="Footer Placeholder 3">
            <a:extLst>
              <a:ext uri="{FF2B5EF4-FFF2-40B4-BE49-F238E27FC236}">
                <a16:creationId xmlns:a16="http://schemas.microsoft.com/office/drawing/2014/main" id="{67408CA7-D137-DD0B-22C9-536BD7E3E0BA}"/>
              </a:ext>
            </a:extLst>
          </p:cNvPr>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fontAlgn="auto">
              <a:lnSpc>
                <a:spcPct val="100000"/>
              </a:lnSpc>
              <a:spcBef>
                <a:spcPts val="0"/>
              </a:spcBef>
              <a:spcAft>
                <a:spcPts val="0"/>
              </a:spcAft>
              <a:buFontTx/>
              <a:buNone/>
              <a:defRPr sz="1200">
                <a:solidFill>
                  <a:schemeClr val="tx1"/>
                </a:solidFill>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F1EA68BA-C0AA-3A3F-2ACC-389DA0665BAC}"/>
              </a:ext>
            </a:extLst>
          </p:cNvPr>
          <p:cNvSpPr>
            <a:spLocks noGrp="1"/>
          </p:cNvSpPr>
          <p:nvPr>
            <p:ph type="sldNum" sz="quarter" idx="3"/>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a:lnSpc>
                <a:spcPct val="100000"/>
              </a:lnSpc>
              <a:buFontTx/>
              <a:buNone/>
              <a:defRPr sz="1200">
                <a:solidFill>
                  <a:schemeClr val="tx1"/>
                </a:solidFill>
                <a:latin typeface="Calibri" panose="020F0502020204030204" pitchFamily="34" charset="0"/>
              </a:defRPr>
            </a:lvl1pPr>
          </a:lstStyle>
          <a:p>
            <a:fld id="{99A142D0-6E58-4AB6-B080-A252672AC07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8D0642-94E6-498F-BE93-A5A01E2E9920}"/>
              </a:ext>
            </a:extLst>
          </p:cNvPr>
          <p:cNvSpPr>
            <a:spLocks noGrp="1"/>
          </p:cNvSpPr>
          <p:nvPr>
            <p:ph type="hdr" sz="quarter"/>
          </p:nvPr>
        </p:nvSpPr>
        <p:spPr>
          <a:xfrm>
            <a:off x="0" y="0"/>
            <a:ext cx="2941638" cy="496888"/>
          </a:xfrm>
          <a:prstGeom prst="rect">
            <a:avLst/>
          </a:prstGeom>
        </p:spPr>
        <p:txBody>
          <a:bodyPr vert="horz" lIns="91440" tIns="45720" rIns="91440" bIns="45720" rtlCol="0"/>
          <a:lstStyle>
            <a:lvl1pPr algn="l" fontAlgn="auto">
              <a:lnSpc>
                <a:spcPct val="100000"/>
              </a:lnSpc>
              <a:spcBef>
                <a:spcPts val="0"/>
              </a:spcBef>
              <a:spcAft>
                <a:spcPts val="0"/>
              </a:spcAft>
              <a:buFontTx/>
              <a:buNone/>
              <a:defRPr sz="1200">
                <a:solidFill>
                  <a:schemeClr val="tx1"/>
                </a:solidFill>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9F9FF428-BF5B-235C-C3CC-467CFF8F2C27}"/>
              </a:ext>
            </a:extLst>
          </p:cNvPr>
          <p:cNvSpPr>
            <a:spLocks noGrp="1"/>
          </p:cNvSpPr>
          <p:nvPr>
            <p:ph type="dt" idx="1"/>
          </p:nvPr>
        </p:nvSpPr>
        <p:spPr>
          <a:xfrm>
            <a:off x="3846513" y="0"/>
            <a:ext cx="2941637" cy="496888"/>
          </a:xfrm>
          <a:prstGeom prst="rect">
            <a:avLst/>
          </a:prstGeom>
        </p:spPr>
        <p:txBody>
          <a:bodyPr vert="horz" lIns="91440" tIns="45720" rIns="91440" bIns="45720" rtlCol="0"/>
          <a:lstStyle>
            <a:lvl1pPr algn="r" fontAlgn="auto">
              <a:lnSpc>
                <a:spcPct val="100000"/>
              </a:lnSpc>
              <a:spcBef>
                <a:spcPts val="0"/>
              </a:spcBef>
              <a:spcAft>
                <a:spcPts val="0"/>
              </a:spcAft>
              <a:buFontTx/>
              <a:buNone/>
              <a:defRPr sz="1200">
                <a:solidFill>
                  <a:schemeClr val="tx1"/>
                </a:solidFill>
                <a:latin typeface="+mn-lt"/>
                <a:cs typeface="+mn-cs"/>
              </a:defRPr>
            </a:lvl1pPr>
          </a:lstStyle>
          <a:p>
            <a:pPr>
              <a:defRPr/>
            </a:pPr>
            <a:fld id="{0794118E-5800-49D3-864F-5AFB887B590E}" type="datetimeFigureOut">
              <a:rPr lang="en-US"/>
              <a:pPr>
                <a:defRPr/>
              </a:pPr>
              <a:t>11/13/2023</a:t>
            </a:fld>
            <a:endParaRPr lang="en-GB"/>
          </a:p>
        </p:txBody>
      </p:sp>
      <p:sp>
        <p:nvSpPr>
          <p:cNvPr id="4" name="Slide Image Placeholder 3">
            <a:extLst>
              <a:ext uri="{FF2B5EF4-FFF2-40B4-BE49-F238E27FC236}">
                <a16:creationId xmlns:a16="http://schemas.microsoft.com/office/drawing/2014/main" id="{3A95D064-152F-3DFF-4799-AFB623510692}"/>
              </a:ext>
            </a:extLst>
          </p:cNvPr>
          <p:cNvSpPr>
            <a:spLocks noGrp="1" noRot="1" noChangeAspect="1"/>
          </p:cNvSpPr>
          <p:nvPr>
            <p:ph type="sldImg" idx="2"/>
          </p:nvPr>
        </p:nvSpPr>
        <p:spPr>
          <a:xfrm>
            <a:off x="912813"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D0B1769-3328-B0C2-A587-4551E50ECDE9}"/>
              </a:ext>
            </a:extLst>
          </p:cNvPr>
          <p:cNvSpPr>
            <a:spLocks noGrp="1"/>
          </p:cNvSpPr>
          <p:nvPr>
            <p:ph type="body" sz="quarter" idx="3"/>
          </p:nvPr>
        </p:nvSpPr>
        <p:spPr>
          <a:xfrm>
            <a:off x="679450" y="4716463"/>
            <a:ext cx="5430838" cy="4468812"/>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C9BBF11C-7702-6872-C19B-5E140D1DB72C}"/>
              </a:ext>
            </a:extLst>
          </p:cNvPr>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fontAlgn="auto">
              <a:lnSpc>
                <a:spcPct val="100000"/>
              </a:lnSpc>
              <a:spcBef>
                <a:spcPts val="0"/>
              </a:spcBef>
              <a:spcAft>
                <a:spcPts val="0"/>
              </a:spcAft>
              <a:buFontTx/>
              <a:buNone/>
              <a:defRPr sz="1200">
                <a:solidFill>
                  <a:schemeClr val="tx1"/>
                </a:solidFill>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BBBC1773-7F9A-16E1-9FDB-4C88E9A9802C}"/>
              </a:ext>
            </a:extLst>
          </p:cNvPr>
          <p:cNvSpPr>
            <a:spLocks noGrp="1"/>
          </p:cNvSpPr>
          <p:nvPr>
            <p:ph type="sldNum" sz="quarter" idx="5"/>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a:lnSpc>
                <a:spcPct val="100000"/>
              </a:lnSpc>
              <a:buFontTx/>
              <a:buNone/>
              <a:defRPr sz="1200">
                <a:solidFill>
                  <a:schemeClr val="tx1"/>
                </a:solidFill>
                <a:latin typeface="Calibri" panose="020F0502020204030204" pitchFamily="34" charset="0"/>
              </a:defRPr>
            </a:lvl1pPr>
          </a:lstStyle>
          <a:p>
            <a:fld id="{55AE60C7-CC42-4087-9601-640FCBC4F55E}"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defTabSz="457200"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defTabSz="457200"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defTabSz="457200"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defTabSz="457200"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7BDBAD1-2FE4-8915-EC91-E42C9470D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26C5F0D4-476D-055C-204A-0FEFB86E1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Introductions – </a:t>
            </a:r>
          </a:p>
          <a:p>
            <a:r>
              <a:rPr lang="en-GB" altLang="en-US" dirty="0"/>
              <a:t>Why everyone is here</a:t>
            </a:r>
          </a:p>
          <a:p>
            <a:r>
              <a:rPr lang="en-GB" altLang="en-US" dirty="0"/>
              <a:t>What they hope to get from the sessions</a:t>
            </a:r>
          </a:p>
          <a:p>
            <a:endParaRPr lang="en-GB" altLang="en-US" dirty="0"/>
          </a:p>
          <a:p>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2D1B8A8-A2B2-254F-4986-07CF939FC2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2666BA30-59EE-B565-040B-3AE655463F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GB" altLang="en-US" sz="800" dirty="0"/>
              <a:t>In order to ensure that a Just Culture exists within NATS, we adhere to a set of Just Culture Principles. Details of principles on a separate sheet.</a:t>
            </a:r>
            <a:endParaRPr lang="en-GB" altLang="en-US" sz="8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02DB3EE-75F4-03C3-F89E-7B6C85B904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495BB383-09FC-01F7-A11D-9830880FEE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0" i="0" dirty="0">
                <a:solidFill>
                  <a:srgbClr val="222222"/>
                </a:solidFill>
                <a:effectLst/>
                <a:latin typeface="Arial" panose="020B0604020202020204" pitchFamily="34" charset="0"/>
              </a:rPr>
              <a:t>A focus on how folk are supported and the culture that is created.</a:t>
            </a:r>
          </a:p>
          <a:p>
            <a:pPr algn="l">
              <a:buFont typeface="Arial" panose="020B0604020202020204" pitchFamily="34" charset="0"/>
              <a:buChar char="•"/>
            </a:pPr>
            <a:r>
              <a:rPr lang="en-US" sz="1800" b="0" i="0" dirty="0">
                <a:solidFill>
                  <a:srgbClr val="222222"/>
                </a:solidFill>
                <a:effectLst/>
                <a:latin typeface="Calibri" panose="020F0502020204030204" pitchFamily="34" charset="0"/>
              </a:rPr>
              <a:t>Coming back from sick leave it is normal to be on with someone else this isn’t a weakness but a strength</a:t>
            </a:r>
          </a:p>
          <a:p>
            <a:pPr algn="l">
              <a:buFont typeface="Arial" panose="020B0604020202020204" pitchFamily="34" charset="0"/>
              <a:buChar char="•"/>
            </a:pPr>
            <a:r>
              <a:rPr lang="en-US" sz="1800" b="0" i="0" dirty="0">
                <a:solidFill>
                  <a:srgbClr val="222222"/>
                </a:solidFill>
                <a:effectLst/>
                <a:latin typeface="Calibri" panose="020F0502020204030204" pitchFamily="34" charset="0"/>
              </a:rPr>
              <a:t>Not working more that 6 hours without sleep</a:t>
            </a:r>
          </a:p>
          <a:p>
            <a:pPr algn="l">
              <a:buFont typeface="Arial" panose="020B0604020202020204" pitchFamily="34" charset="0"/>
              <a:buChar char="•"/>
            </a:pPr>
            <a:r>
              <a:rPr lang="en-US" sz="1800" b="0" i="0" dirty="0">
                <a:solidFill>
                  <a:srgbClr val="222222"/>
                </a:solidFill>
                <a:effectLst/>
                <a:latin typeface="Calibri" panose="020F0502020204030204" pitchFamily="34" charset="0"/>
              </a:rPr>
              <a:t>Something about being a good worker is not the one who ignores fatigue or hunger!</a:t>
            </a:r>
          </a:p>
          <a:p>
            <a:pPr algn="l">
              <a:buFont typeface="Arial" panose="020B0604020202020204" pitchFamily="34" charset="0"/>
              <a:buChar char="•"/>
            </a:pPr>
            <a:r>
              <a:rPr lang="en-US" sz="1800" b="0" i="0" dirty="0">
                <a:solidFill>
                  <a:srgbClr val="222222"/>
                </a:solidFill>
                <a:effectLst/>
                <a:latin typeface="Calibri" panose="020F0502020204030204" pitchFamily="34" charset="0"/>
              </a:rPr>
              <a:t>How there is a learning culture</a:t>
            </a:r>
          </a:p>
          <a:p>
            <a:pPr algn="l">
              <a:buFont typeface="Arial" panose="020B0604020202020204" pitchFamily="34" charset="0"/>
              <a:buChar char="•"/>
            </a:pPr>
            <a:r>
              <a:rPr lang="en-US" sz="1800" b="0" i="0" dirty="0">
                <a:solidFill>
                  <a:srgbClr val="222222"/>
                </a:solidFill>
                <a:effectLst/>
                <a:latin typeface="Calibri" panose="020F0502020204030204" pitchFamily="34" charset="0"/>
              </a:rPr>
              <a:t>Focus on team work and developing teams</a:t>
            </a:r>
          </a:p>
          <a:p>
            <a:pPr algn="l">
              <a:spcAft>
                <a:spcPts val="800"/>
              </a:spcAft>
              <a:buFont typeface="Arial" panose="020B0604020202020204" pitchFamily="34" charset="0"/>
              <a:buChar char="•"/>
            </a:pPr>
            <a:r>
              <a:rPr lang="en-US" sz="1800" b="0" i="0" dirty="0">
                <a:solidFill>
                  <a:srgbClr val="222222"/>
                </a:solidFill>
                <a:effectLst/>
                <a:latin typeface="Calibri" panose="020F0502020204030204" pitchFamily="34" charset="0"/>
              </a:rPr>
              <a:t>There is so much going on currently about culture but culture is this is how we do things it is not a wee addition but implementation for everyday practices that create the conditions for safety /psychological safety)</a:t>
            </a:r>
          </a:p>
          <a:p>
            <a:endParaRPr lang="en-GB" altLang="en-US" dirty="0"/>
          </a:p>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93AD1E6-33A2-1170-B496-73F9FD735C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DFC6C1C4-BEFB-E7D8-76D8-C7FB52E709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Questions, wrap up and handouts to be given.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455365-5B4E-5B13-1A5B-8D0779426C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54A74939-A96C-CE27-5A78-6D8127D855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60320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455365-5B4E-5B13-1A5B-8D0779426C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54A74939-A96C-CE27-5A78-6D8127D855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GB" altLang="en-US" dirty="0"/>
              <a:t>Intro </a:t>
            </a:r>
            <a:r>
              <a:rPr lang="en-GB" altLang="en-US" dirty="0" err="1"/>
              <a:t>RE:Cass</a:t>
            </a:r>
            <a:r>
              <a:rPr lang="en-GB" altLang="en-US" dirty="0"/>
              <a:t> &amp; Steve</a:t>
            </a:r>
          </a:p>
          <a:p>
            <a:r>
              <a:rPr lang="en-GB" altLang="en-US" dirty="0"/>
              <a:t>Context</a:t>
            </a:r>
          </a:p>
          <a:p>
            <a:endParaRPr lang="en-GB" altLang="en-US" dirty="0"/>
          </a:p>
          <a:p>
            <a:r>
              <a:rPr lang="en-GB" b="1" dirty="0"/>
              <a:t>Presentation</a:t>
            </a:r>
            <a:endParaRPr lang="en-GB" dirty="0"/>
          </a:p>
          <a:p>
            <a:r>
              <a:rPr lang="en-GB" dirty="0"/>
              <a:t>Introduction -  ‘ I have always wondered why NHS doesn’t listen to how aviation treats their workforce as a key part of safety. We know that there has been lots of work in NHS in term so Quality improvement and safety that all learns from aviation, but have we listened to the key part which is how we work with the people providing care or in aviation keeping flights safe’.</a:t>
            </a:r>
          </a:p>
          <a:p>
            <a:r>
              <a:rPr lang="en-GB" dirty="0"/>
              <a:t> </a:t>
            </a:r>
          </a:p>
          <a:p>
            <a:r>
              <a:rPr lang="en-GB" dirty="0"/>
              <a:t>A focus on how folk are supported and the culture that is created.</a:t>
            </a:r>
          </a:p>
          <a:p>
            <a:pPr marL="342900" lvl="0" indent="-342900">
              <a:buFont typeface="Arial" panose="020B0604020202020204" pitchFamily="34" charset="0"/>
              <a:buChar char="•"/>
            </a:pPr>
            <a:r>
              <a:rPr lang="en-GB" dirty="0">
                <a:effectLst/>
              </a:rPr>
              <a:t>Coming back from sick leave it is normal to be on with someone else this isn’t a weakness but a strength</a:t>
            </a:r>
          </a:p>
          <a:p>
            <a:pPr marL="342900" lvl="0" indent="-342900">
              <a:buFont typeface="Arial" panose="020B0604020202020204" pitchFamily="34" charset="0"/>
              <a:buChar char="•"/>
            </a:pPr>
            <a:r>
              <a:rPr lang="en-GB" dirty="0">
                <a:effectLst/>
              </a:rPr>
              <a:t>Not working more that 6 hours without sleep </a:t>
            </a:r>
          </a:p>
          <a:p>
            <a:pPr marL="342900" lvl="0" indent="-342900">
              <a:buFont typeface="Arial" panose="020B0604020202020204" pitchFamily="34" charset="0"/>
              <a:buChar char="•"/>
            </a:pPr>
            <a:r>
              <a:rPr lang="en-GB" dirty="0">
                <a:effectLst/>
              </a:rPr>
              <a:t>Something about being a good worker is not the one who ignores fatigue or hunger!-personal responsibility for </a:t>
            </a:r>
            <a:r>
              <a:rPr lang="en-GB">
                <a:effectLst/>
              </a:rPr>
              <a:t>human factors</a:t>
            </a:r>
            <a:endParaRPr lang="en-GB" dirty="0">
              <a:effectLst/>
            </a:endParaRPr>
          </a:p>
          <a:p>
            <a:pPr marL="342900" lvl="0" indent="-342900">
              <a:buFont typeface="Arial" panose="020B0604020202020204" pitchFamily="34" charset="0"/>
              <a:buChar char="•"/>
            </a:pPr>
            <a:r>
              <a:rPr lang="en-GB" dirty="0">
                <a:effectLst/>
              </a:rPr>
              <a:t>How there is a learning culture </a:t>
            </a:r>
          </a:p>
          <a:p>
            <a:pPr marL="342900" lvl="0" indent="-342900">
              <a:buFont typeface="Arial" panose="020B0604020202020204" pitchFamily="34" charset="0"/>
              <a:buChar char="•"/>
            </a:pPr>
            <a:r>
              <a:rPr lang="en-GB" dirty="0">
                <a:effectLst/>
              </a:rPr>
              <a:t>Focus on team work and developing teams</a:t>
            </a:r>
          </a:p>
          <a:p>
            <a:pPr marL="342900" lvl="0" indent="-342900">
              <a:buFont typeface="Arial" panose="020B0604020202020204" pitchFamily="34" charset="0"/>
              <a:buChar char="•"/>
            </a:pPr>
            <a:r>
              <a:rPr lang="en-GB" dirty="0">
                <a:effectLst/>
              </a:rPr>
              <a:t>There is so much going on currently about culture but culture is this is how we do things it is not a wee addition but implementation for everyday practices that create the conditions for safety /psychological safety)</a:t>
            </a:r>
          </a:p>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Air Traffic/Maternity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Differences &amp; Questions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Largest employer: NHS &amp; NATs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Employees NATS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4227 (total)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1652 controllers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1176: others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780 Engineers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619 service assistants</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Twice as many support roles for controllers than there are controllers</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Q: what impact does high level support have on ATCs compared to midwives?</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NMC Register: 41,716 midwives on the register in March 2023</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kern="100" dirty="0">
                <a:effectLst/>
                <a:latin typeface="Calibri" panose="020F0502020204030204" pitchFamily="34" charset="0"/>
                <a:ea typeface="Calibri" panose="020F0502020204030204" pitchFamily="34" charset="0"/>
                <a:cs typeface="Calibri" panose="020F0502020204030204" pitchFamily="34" charset="0"/>
              </a:rPr>
              <a:t>20% in education, non-clinical roles, mat leave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 33,374</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2400 FTE in Scotland </a:t>
            </a:r>
            <a:endParaRPr lang="en-GB"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Around 20 times more midwives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than ATCs in the UK 20:1</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Point: numbers are a poor indication of workload, but ATC also have a high workload? However, a Midwife can only provide labour care for one birthing woman (maybe 2) at one time, ATC can speak to multiple planes at once</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Trainee recruitment</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none" kern="100" dirty="0">
                <a:effectLst/>
                <a:latin typeface="Calibri" panose="020F0502020204030204" pitchFamily="34" charset="0"/>
                <a:ea typeface="Calibri" panose="020F0502020204030204" pitchFamily="34" charset="0"/>
                <a:cs typeface="Calibri" panose="020F0502020204030204" pitchFamily="34" charset="0"/>
              </a:rPr>
              <a:t>NATS: </a:t>
            </a:r>
            <a:r>
              <a:rPr lang="en-GB" sz="1800" kern="100" dirty="0">
                <a:effectLst/>
                <a:latin typeface="Calibri" panose="020F0502020204030204" pitchFamily="34" charset="0"/>
                <a:ea typeface="Calibri" panose="020F0502020204030204" pitchFamily="34" charset="0"/>
                <a:cs typeface="Calibri" panose="020F0502020204030204" pitchFamily="34" charset="0"/>
              </a:rPr>
              <a:t>currently 60/per year.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Average 3000 applicants for every 20 places.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150 applicants for every 1 places</a:t>
            </a:r>
            <a:r>
              <a:rPr lang="en-GB" sz="1800" kern="100" dirty="0">
                <a:effectLst/>
                <a:latin typeface="Calibri" panose="020F0502020204030204" pitchFamily="34" charset="0"/>
                <a:ea typeface="Calibri" panose="020F0502020204030204" pitchFamily="34" charset="0"/>
                <a:cs typeface="Calibri" panose="020F0502020204030204" pitchFamily="34"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2.5% attrition rate</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none" kern="100" dirty="0">
                <a:effectLst/>
                <a:latin typeface="Calibri" panose="020F0502020204030204" pitchFamily="34" charset="0"/>
                <a:ea typeface="Calibri" panose="020F0502020204030204" pitchFamily="34" charset="0"/>
                <a:cs typeface="Calibri" panose="020F0502020204030204" pitchFamily="34" charset="0"/>
              </a:rPr>
              <a:t>MW</a:t>
            </a: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a:t>
            </a: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r>
              <a:rPr lang="en-GB" sz="1800" kern="100" dirty="0">
                <a:effectLst/>
                <a:latin typeface="Calibri" panose="020F0502020204030204" pitchFamily="34" charset="0"/>
                <a:ea typeface="Calibri" panose="020F0502020204030204" pitchFamily="34" charset="0"/>
                <a:cs typeface="Calibri" panose="020F0502020204030204" pitchFamily="34" charset="0"/>
              </a:rPr>
              <a:t>9400 per year applicants, 4000 (1000 applications in Scotland)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2.4 applications for every place</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07000"/>
              </a:lnSpc>
              <a:spcBef>
                <a:spcPct val="30000"/>
              </a:spcBef>
              <a:spcAft>
                <a:spcPts val="800"/>
              </a:spcAft>
              <a:buClrTx/>
              <a:buSzTx/>
              <a:buFontTx/>
              <a:buNone/>
              <a:tabLst/>
              <a:defRPr/>
            </a:pPr>
            <a:r>
              <a:rPr lang="en-GB" sz="1800" b="1" kern="100" dirty="0">
                <a:effectLst/>
                <a:latin typeface="Calibri" panose="020F0502020204030204" pitchFamily="34" charset="0"/>
                <a:ea typeface="Calibri" panose="020F0502020204030204" pitchFamily="34" charset="0"/>
                <a:cs typeface="Calibri" panose="020F0502020204030204" pitchFamily="34" charset="0"/>
              </a:rPr>
              <a:t>15% attrition rate. </a:t>
            </a:r>
            <a:r>
              <a:rPr lang="en-GB" sz="1800" b="0" kern="100" dirty="0">
                <a:effectLst/>
                <a:latin typeface="Calibri" panose="020F0502020204030204" pitchFamily="34" charset="0"/>
                <a:ea typeface="Calibri" panose="020F0502020204030204" pitchFamily="34" charset="0"/>
                <a:cs typeface="Calibri" panose="020F0502020204030204" pitchFamily="34" charset="0"/>
              </a:rPr>
              <a:t>Health Education England found that </a:t>
            </a:r>
            <a:r>
              <a:rPr lang="en-GB" sz="2800" b="0" i="0" dirty="0">
                <a:solidFill>
                  <a:srgbClr val="222222"/>
                </a:solidFill>
                <a:effectLst/>
                <a:latin typeface="Bitter"/>
              </a:rPr>
              <a:t>58.3% of student midwives considered leaving their course in 2022. </a:t>
            </a:r>
          </a:p>
          <a:p>
            <a:pPr marL="0" marR="0" lvl="0" indent="0" algn="l" defTabSz="457200" rtl="0" eaLnBrk="0" fontAlgn="base" latinLnBrk="0" hangingPunct="0">
              <a:lnSpc>
                <a:spcPct val="107000"/>
              </a:lnSpc>
              <a:spcBef>
                <a:spcPct val="30000"/>
              </a:spcBef>
              <a:spcAft>
                <a:spcPts val="800"/>
              </a:spcAft>
              <a:buClrTx/>
              <a:buSzTx/>
              <a:buFontTx/>
              <a:buNone/>
              <a:tabLst/>
              <a:defRPr/>
            </a:pPr>
            <a:r>
              <a:rPr lang="en-GB" sz="2800" kern="100" dirty="0">
                <a:effectLst/>
                <a:latin typeface="Calibri" panose="020F0502020204030204" pitchFamily="34" charset="0"/>
                <a:ea typeface="Calibri" panose="020F0502020204030204" pitchFamily="34" charset="0"/>
                <a:cs typeface="Calibri" panose="020F0502020204030204" pitchFamily="34" charset="0"/>
              </a:rPr>
              <a:t>6 times higher attrition rate for STMW (6:1)</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i="0" dirty="0">
                <a:solidFill>
                  <a:srgbClr val="222222"/>
                </a:solidFill>
                <a:effectLst/>
                <a:latin typeface="Bitter"/>
              </a:rPr>
              <a:t>The NHS only gains 1 midwife for every 30 trained due to poor retention,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157 times more midwives trained each year than ATCs (</a:t>
            </a:r>
            <a:r>
              <a:rPr lang="en-GB" sz="1800" kern="100" dirty="0">
                <a:effectLst/>
                <a:latin typeface="Calibri" panose="020F0502020204030204" pitchFamily="34" charset="0"/>
                <a:ea typeface="Calibri" panose="020F0502020204030204" pitchFamily="34" charset="0"/>
                <a:cs typeface="Calibri" panose="020F0502020204030204" pitchFamily="34" charset="0"/>
              </a:rPr>
              <a:t>157:1)</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Q: Why is ATC more desirable than MW? Why are attrition rates 6 times higher for MWs?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Retention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MWS</a:t>
            </a:r>
            <a:r>
              <a:rPr lang="en-GB" sz="1800" kern="100" dirty="0">
                <a:effectLst/>
                <a:latin typeface="Calibri" panose="020F0502020204030204" pitchFamily="34" charset="0"/>
                <a:ea typeface="Calibri" panose="020F0502020204030204" pitchFamily="34" charset="0"/>
                <a:cs typeface="Calibri" panose="020F0502020204030204" pitchFamily="34" charset="0"/>
              </a:rPr>
              <a:t>: poor, more than half (58%) have considered leaving (HEE) as NQM. Retention of NQM is poorest in first 5 years</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Retention of ATC: </a:t>
            </a:r>
            <a:r>
              <a:rPr lang="en-GB" sz="1800" kern="100" dirty="0">
                <a:effectLst/>
                <a:latin typeface="Calibri" panose="020F0502020204030204" pitchFamily="34" charset="0"/>
                <a:ea typeface="Calibri" panose="020F0502020204030204" pitchFamily="34" charset="0"/>
                <a:cs typeface="Calibri" panose="020F0502020204030204" pitchFamily="34" charset="0"/>
              </a:rPr>
              <a:t>very high (over 95%??) stay in the profession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Widening access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ATC apprenticeship (new). Academic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reqs</a:t>
            </a:r>
            <a:r>
              <a:rPr lang="en-GB" sz="1800" kern="100" dirty="0">
                <a:effectLst/>
                <a:latin typeface="Calibri" panose="020F0502020204030204" pitchFamily="34" charset="0"/>
                <a:ea typeface="Calibri" panose="020F0502020204030204" pitchFamily="34" charset="0"/>
                <a:cs typeface="Calibri" panose="020F0502020204030204" pitchFamily="34" charset="0"/>
              </a:rPr>
              <a:t>. Aptitude tests (like LNAT/GAMSAT), personal statement, Interview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MW apprenticeship (new). Academic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reqs</a:t>
            </a:r>
            <a:r>
              <a:rPr lang="en-GB" sz="1800" kern="100" dirty="0">
                <a:effectLst/>
                <a:latin typeface="Calibri" panose="020F0502020204030204" pitchFamily="34" charset="0"/>
                <a:ea typeface="Calibri" panose="020F0502020204030204" pitchFamily="34" charset="0"/>
                <a:cs typeface="Calibri" panose="020F0502020204030204" pitchFamily="34" charset="0"/>
              </a:rPr>
              <a:t>. Personal statement, Interview</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Q: would an equivalent aptitude test improve attrition rates for midwives</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Work environments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ATCs: </a:t>
            </a:r>
            <a:r>
              <a:rPr lang="en-GB" sz="1800" kern="100" dirty="0">
                <a:effectLst/>
                <a:latin typeface="Calibri" panose="020F0502020204030204" pitchFamily="34" charset="0"/>
                <a:ea typeface="Calibri" panose="020F0502020204030204" pitchFamily="34" charset="0"/>
                <a:cs typeface="Calibri" panose="020F0502020204030204" pitchFamily="34" charset="0"/>
              </a:rPr>
              <a:t>Airports/airfields, National centres, Military bases, Specialist roles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MWs</a:t>
            </a:r>
            <a:r>
              <a:rPr lang="en-GB" sz="1800" kern="100" dirty="0">
                <a:effectLst/>
                <a:latin typeface="Calibri" panose="020F0502020204030204" pitchFamily="34" charset="0"/>
                <a:ea typeface="Calibri" panose="020F0502020204030204" pitchFamily="34" charset="0"/>
                <a:cs typeface="Calibri" panose="020F0502020204030204" pitchFamily="34" charset="0"/>
              </a:rPr>
              <a:t>: Hospitals, Birth centres, Community, Specialist roles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Both have multiple roles and places of work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Teams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ATCs:</a:t>
            </a:r>
            <a:r>
              <a:rPr lang="en-GB" sz="1800" kern="100" dirty="0">
                <a:effectLst/>
                <a:latin typeface="Calibri" panose="020F0502020204030204" pitchFamily="34" charset="0"/>
                <a:ea typeface="Calibri" panose="020F0502020204030204" pitchFamily="34" charset="0"/>
                <a:cs typeface="Calibri" panose="020F0502020204030204" pitchFamily="34" charset="0"/>
              </a:rPr>
              <a:t> Fixed watches include all levels of skill, students, admin etc. Distinct self supporting ‘service ecosystem’. Strategic planning/rostering on each shift</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MWS: </a:t>
            </a:r>
            <a:r>
              <a:rPr lang="en-GB" sz="1800" kern="100" dirty="0">
                <a:effectLst/>
                <a:latin typeface="Calibri" panose="020F0502020204030204" pitchFamily="34" charset="0"/>
                <a:ea typeface="Calibri" panose="020F0502020204030204" pitchFamily="34" charset="0"/>
                <a:cs typeface="Calibri" panose="020F0502020204030204" pitchFamily="34" charset="0"/>
              </a:rPr>
              <a:t>Variable not usually fixed (unless specific specialist team </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e.g</a:t>
            </a:r>
            <a:r>
              <a:rPr lang="en-GB" sz="1800" kern="100" dirty="0">
                <a:effectLst/>
                <a:latin typeface="Calibri" panose="020F0502020204030204" pitchFamily="34" charset="0"/>
                <a:ea typeface="Calibri" panose="020F0502020204030204" pitchFamily="34" charset="0"/>
                <a:cs typeface="Calibri" panose="020F0502020204030204" pitchFamily="34" charset="0"/>
              </a:rPr>
              <a:t> homebirth)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Q:</a:t>
            </a: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r>
              <a:rPr lang="en-GB" sz="1800" b="1" kern="100" dirty="0">
                <a:effectLst/>
                <a:latin typeface="Calibri" panose="020F0502020204030204" pitchFamily="34" charset="0"/>
                <a:ea typeface="Calibri" panose="020F0502020204030204" pitchFamily="34" charset="0"/>
                <a:cs typeface="Calibri" panose="020F0502020204030204" pitchFamily="34" charset="0"/>
              </a:rPr>
              <a:t>What are the potential benefits of fixed teams?</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Shift patterns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07000"/>
              </a:lnSpc>
              <a:spcBef>
                <a:spcPct val="30000"/>
              </a:spcBef>
              <a:spcAft>
                <a:spcPts val="800"/>
              </a:spcAft>
              <a:buClrTx/>
              <a:buSzTx/>
              <a:buFontTx/>
              <a:buNone/>
              <a:tabLst/>
              <a:defRPr/>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ATCs:</a:t>
            </a:r>
            <a:r>
              <a:rPr lang="en-GB" sz="1800" kern="100" dirty="0">
                <a:effectLst/>
                <a:latin typeface="Calibri" panose="020F0502020204030204" pitchFamily="34" charset="0"/>
                <a:ea typeface="Calibri" panose="020F0502020204030204" pitchFamily="34" charset="0"/>
                <a:cs typeface="Calibri" panose="020F0502020204030204" pitchFamily="34" charset="0"/>
              </a:rPr>
              <a:t> 2 early, 2 late, 2 nights, 4 off. More stability in predicting/planning around work for ATCs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MWs:</a:t>
            </a:r>
            <a:r>
              <a:rPr lang="en-GB" sz="1800" kern="100" dirty="0">
                <a:effectLst/>
                <a:latin typeface="Calibri" panose="020F0502020204030204" pitchFamily="34" charset="0"/>
                <a:ea typeface="Calibri" panose="020F0502020204030204" pitchFamily="34" charset="0"/>
                <a:cs typeface="Calibri" panose="020F0502020204030204" pitchFamily="34" charset="0"/>
              </a:rPr>
              <a:t> Early. Late, night, 9-5, on calls, Variable patterns</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Q: Would fixed shift patterns be easier for MWs to work?</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Shift numbers per 24 hours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ATCs:</a:t>
            </a:r>
            <a:r>
              <a:rPr lang="en-GB" sz="1800" kern="100" dirty="0">
                <a:effectLst/>
                <a:latin typeface="Calibri" panose="020F0502020204030204" pitchFamily="34" charset="0"/>
                <a:ea typeface="Calibri" panose="020F0502020204030204" pitchFamily="34" charset="0"/>
                <a:cs typeface="Calibri" panose="020F0502020204030204" pitchFamily="34" charset="0"/>
              </a:rPr>
              <a:t> Fixed at 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MWs:</a:t>
            </a:r>
            <a:r>
              <a:rPr lang="en-GB" sz="1800" kern="100" dirty="0">
                <a:effectLst/>
                <a:latin typeface="Calibri" panose="020F0502020204030204" pitchFamily="34" charset="0"/>
                <a:ea typeface="Calibri" panose="020F0502020204030204" pitchFamily="34" charset="0"/>
                <a:cs typeface="Calibri" panose="020F0502020204030204" pitchFamily="34" charset="0"/>
              </a:rPr>
              <a:t> Variable: E,L,N, 12 hour shifts, can be up to 4 different patterns on each unit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Workload</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a:t>
            </a:r>
            <a:r>
              <a:rPr lang="en-GB" sz="1800" kern="100" dirty="0">
                <a:effectLst/>
                <a:latin typeface="Calibri" panose="020F0502020204030204" pitchFamily="34" charset="0"/>
                <a:ea typeface="Calibri" panose="020F0502020204030204" pitchFamily="34" charset="0"/>
                <a:cs typeface="Calibri" panose="020F0502020204030204" pitchFamily="34" charset="0"/>
              </a:rPr>
              <a:t> 2.2 million flights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(220 million passengers)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MWs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Calibri" panose="020F0502020204030204" pitchFamily="34" charset="0"/>
              </a:rPr>
              <a:t>Approx: 800,000 per year.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(673k live births.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127k SA, TOP, SB)</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kern="100" dirty="0">
                <a:effectLst/>
                <a:latin typeface="Calibri" panose="020F0502020204030204" pitchFamily="34" charset="0"/>
                <a:ea typeface="Calibri" panose="020F0502020204030204" pitchFamily="34" charset="0"/>
                <a:cs typeface="Calibri" panose="020F0502020204030204" pitchFamily="34" charset="0"/>
              </a:rPr>
              <a:t>Contact/Care episodes</a:t>
            </a:r>
            <a:endParaRPr lang="en-GB"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 </a:t>
            </a:r>
            <a:r>
              <a:rPr lang="en-GB" sz="1800" kern="100" dirty="0">
                <a:effectLst/>
                <a:latin typeface="Calibri" panose="020F0502020204030204" pitchFamily="34" charset="0"/>
                <a:ea typeface="Calibri" panose="020F0502020204030204" pitchFamily="34" charset="0"/>
                <a:cs typeface="Calibri" panose="020F0502020204030204" pitchFamily="34" charset="0"/>
              </a:rPr>
              <a:t>7530 per day.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314 per hour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2 centres PW + SW)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2500 per 8 hour shift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MWs:</a:t>
            </a:r>
            <a:r>
              <a:rPr lang="en-GB" sz="1800" kern="100" dirty="0">
                <a:effectLst/>
                <a:latin typeface="Calibri" panose="020F0502020204030204" pitchFamily="34" charset="0"/>
                <a:ea typeface="Calibri" panose="020F0502020204030204" pitchFamily="34" charset="0"/>
                <a:cs typeface="Calibri" panose="020F0502020204030204" pitchFamily="34" charset="0"/>
              </a:rPr>
              <a:t> 2192 per day.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92 per hour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(UK whole)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736 per 8 hour shift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Point:*Numbers are a poor indication of labour intensive jobs.</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r>
              <a:rPr lang="en-GB" sz="18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Contact/care type</a:t>
            </a:r>
            <a:endParaRPr lang="en-GB" sz="18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ATC:</a:t>
            </a:r>
            <a:r>
              <a:rPr lang="en-GB" sz="1800" kern="100" dirty="0">
                <a:effectLst/>
                <a:latin typeface="Calibri" panose="020F0502020204030204" pitchFamily="34" charset="0"/>
                <a:ea typeface="Calibri" panose="020F0502020204030204" pitchFamily="34" charset="0"/>
                <a:cs typeface="Calibri" panose="020F0502020204030204" pitchFamily="34" charset="0"/>
              </a:rPr>
              <a:t> Group (sector). Up to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15 planes at one time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MWs</a:t>
            </a:r>
            <a:r>
              <a:rPr lang="en-GB" sz="1800" kern="100" dirty="0">
                <a:effectLst/>
                <a:latin typeface="Calibri" panose="020F0502020204030204" pitchFamily="34" charset="0"/>
                <a:ea typeface="Calibri" panose="020F0502020204030204" pitchFamily="34" charset="0"/>
                <a:cs typeface="Calibri" panose="020F0502020204030204" pitchFamily="34" charset="0"/>
              </a:rPr>
              <a:t>: 1-2-1 (Hosp/BC/Community), Group-an/</a:t>
            </a:r>
            <a:r>
              <a:rPr lang="en-GB" sz="1800" kern="100" dirty="0" err="1">
                <a:effectLst/>
                <a:latin typeface="Calibri" panose="020F0502020204030204" pitchFamily="34" charset="0"/>
                <a:ea typeface="Calibri" panose="020F0502020204030204" pitchFamily="34" charset="0"/>
                <a:cs typeface="Calibri" panose="020F0502020204030204" pitchFamily="34" charset="0"/>
              </a:rPr>
              <a:t>pn</a:t>
            </a:r>
            <a:r>
              <a:rPr lang="en-GB" sz="1800" kern="100" dirty="0">
                <a:effectLst/>
                <a:latin typeface="Calibri" panose="020F0502020204030204" pitchFamily="34" charset="0"/>
                <a:ea typeface="Calibri" panose="020F0502020204030204" pitchFamily="34" charset="0"/>
                <a:cs typeface="Calibri" panose="020F0502020204030204" pitchFamily="34" charset="0"/>
              </a:rPr>
              <a:t>/clinic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Point: MWs don’t have a higher workload but they do have a more labour-intensive workload =more people required for lower outcomes: </a:t>
            </a: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1 woman or 15 planes? Different but not harder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AE60C7-CC42-4087-9601-640FCBC4F55E}" type="slidenum">
              <a:rPr lang="en-GB" altLang="en-US" smtClean="0"/>
              <a:pPr/>
              <a:t>4</a:t>
            </a:fld>
            <a:endParaRPr lang="en-GB" altLang="en-US"/>
          </a:p>
        </p:txBody>
      </p:sp>
    </p:spTree>
    <p:extLst>
      <p:ext uri="{BB962C8B-B14F-4D97-AF65-F5344CB8AC3E}">
        <p14:creationId xmlns:p14="http://schemas.microsoft.com/office/powerpoint/2010/main" val="307513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89DE0A4-F970-EB87-1B3A-B70D3ED93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C6A4D03F-E66D-AF60-40FD-341CEC2DBD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89DE0A4-F970-EB87-1B3A-B70D3ED93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C6A4D03F-E66D-AF60-40FD-341CEC2DBD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extLst>
      <p:ext uri="{BB962C8B-B14F-4D97-AF65-F5344CB8AC3E}">
        <p14:creationId xmlns:p14="http://schemas.microsoft.com/office/powerpoint/2010/main" val="134751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E3C7FDE-894D-4BA9-4D96-A8F0633C20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9C5EE01F-2179-F0A5-9FF6-7A692830A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 Just Culture means that you should feel comfortable reporting something that hasn’t worked well even if you have made a mistake. It should give you confidence that whatever happens you will </a:t>
            </a:r>
            <a:r>
              <a:rPr lang="en-GB" altLang="en-US" dirty="0" err="1"/>
              <a:t>betreted</a:t>
            </a:r>
            <a:r>
              <a:rPr lang="en-GB" altLang="en-US" dirty="0"/>
              <a:t> fairly, justly and not blamed.</a:t>
            </a:r>
          </a:p>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89DE0A4-F970-EB87-1B3A-B70D3ED93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C6A4D03F-E66D-AF60-40FD-341CEC2DBD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is the NATS definition. Now used by </a:t>
            </a:r>
            <a:r>
              <a:rPr lang="en-GB" altLang="en-US" dirty="0" err="1"/>
              <a:t>Eurocontrol</a:t>
            </a:r>
            <a:r>
              <a:rPr lang="en-GB" altLang="en-US" dirty="0"/>
              <a:t>, CANSO and other organisations</a:t>
            </a:r>
          </a:p>
          <a:p>
            <a:r>
              <a:rPr lang="en-GB" altLang="en-US" dirty="0"/>
              <a:t>It seems simple but putting the statement into practice is not as straightforward and appears to be misunderstood in many cases</a:t>
            </a:r>
          </a:p>
          <a:p>
            <a:endParaRPr lang="en-GB" altLang="en-US" dirty="0"/>
          </a:p>
        </p:txBody>
      </p:sp>
    </p:spTree>
    <p:extLst>
      <p:ext uri="{BB962C8B-B14F-4D97-AF65-F5344CB8AC3E}">
        <p14:creationId xmlns:p14="http://schemas.microsoft.com/office/powerpoint/2010/main" val="21290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5F84F14-650E-201B-A150-718233FD6F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A8DC3080-F713-E805-23BA-CB4326BB45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diagram illustrates the fact the Just Culture is the foundation of the kind of Safety Culture that we wish to build. </a:t>
            </a:r>
          </a:p>
          <a:p>
            <a:r>
              <a:rPr lang="en-GB" altLang="en-US"/>
              <a:t>With Just Culture at the foundation we build a good reporting culture, and develop effective lesson learning.</a:t>
            </a:r>
          </a:p>
          <a:p>
            <a:r>
              <a:rPr lang="en-GB" altLang="en-US"/>
              <a:t>This organisational culture in turn has an effect on the individual, changing perceptions, attitudes and behaviours.</a:t>
            </a:r>
          </a:p>
          <a:p>
            <a:r>
              <a:rPr lang="en-GB" altLang="en-US"/>
              <a:t>Without Just Culture as the foundation stone, the rest of the structure is weak.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a:extLst>
              <a:ext uri="{FF2B5EF4-FFF2-40B4-BE49-F238E27FC236}">
                <a16:creationId xmlns:a16="http://schemas.microsoft.com/office/drawing/2014/main" id="{BD0C8ADF-02F0-6DE3-8BB4-F739B73841AD}"/>
              </a:ext>
            </a:extLst>
          </p:cNvPr>
          <p:cNvSpPr>
            <a:spLocks noGrp="1" noChangeArrowheads="1"/>
          </p:cNvSpPr>
          <p:nvPr>
            <p:ph type="sldNum" sz="quarter" idx="10"/>
          </p:nvPr>
        </p:nvSpPr>
        <p:spPr>
          <a:ln/>
        </p:spPr>
        <p:txBody>
          <a:bodyPr/>
          <a:lstStyle>
            <a:lvl1pPr>
              <a:defRPr/>
            </a:lvl1pPr>
          </a:lstStyle>
          <a:p>
            <a:r>
              <a:rPr lang="en-GB" altLang="en-US"/>
              <a:t>Slide </a:t>
            </a:r>
            <a:fld id="{B217EBAE-20FA-461D-8A13-B339A1B02725}" type="slidenum">
              <a:rPr lang="en-GB" altLang="en-US"/>
              <a:pPr/>
              <a:t>‹#›</a:t>
            </a:fld>
            <a:endParaRPr lang="en-GB" altLang="en-US"/>
          </a:p>
        </p:txBody>
      </p:sp>
    </p:spTree>
    <p:extLst>
      <p:ext uri="{BB962C8B-B14F-4D97-AF65-F5344CB8AC3E}">
        <p14:creationId xmlns:p14="http://schemas.microsoft.com/office/powerpoint/2010/main" val="97365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a:extLst>
              <a:ext uri="{FF2B5EF4-FFF2-40B4-BE49-F238E27FC236}">
                <a16:creationId xmlns:a16="http://schemas.microsoft.com/office/drawing/2014/main" id="{17FC42DF-D76C-39D8-CD72-C02BFD1BFD0F}"/>
              </a:ext>
            </a:extLst>
          </p:cNvPr>
          <p:cNvSpPr>
            <a:spLocks noGrp="1" noChangeArrowheads="1"/>
          </p:cNvSpPr>
          <p:nvPr>
            <p:ph type="sldNum" sz="quarter" idx="10"/>
          </p:nvPr>
        </p:nvSpPr>
        <p:spPr>
          <a:ln/>
        </p:spPr>
        <p:txBody>
          <a:bodyPr/>
          <a:lstStyle>
            <a:lvl1pPr>
              <a:defRPr/>
            </a:lvl1pPr>
          </a:lstStyle>
          <a:p>
            <a:r>
              <a:rPr lang="en-GB" altLang="en-US"/>
              <a:t>Slide </a:t>
            </a:r>
            <a:fld id="{0798E270-645C-4955-BD48-B7B9BF11A139}" type="slidenum">
              <a:rPr lang="en-GB" altLang="en-US"/>
              <a:pPr/>
              <a:t>‹#›</a:t>
            </a:fld>
            <a:endParaRPr lang="en-GB" altLang="en-US"/>
          </a:p>
        </p:txBody>
      </p:sp>
    </p:spTree>
    <p:extLst>
      <p:ext uri="{BB962C8B-B14F-4D97-AF65-F5344CB8AC3E}">
        <p14:creationId xmlns:p14="http://schemas.microsoft.com/office/powerpoint/2010/main" val="131446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a:extLst>
              <a:ext uri="{FF2B5EF4-FFF2-40B4-BE49-F238E27FC236}">
                <a16:creationId xmlns:a16="http://schemas.microsoft.com/office/drawing/2014/main" id="{77F28779-AD21-F84E-FFA6-A540624C2586}"/>
              </a:ext>
            </a:extLst>
          </p:cNvPr>
          <p:cNvSpPr>
            <a:spLocks noGrp="1" noChangeArrowheads="1"/>
          </p:cNvSpPr>
          <p:nvPr>
            <p:ph type="sldNum" sz="quarter" idx="10"/>
          </p:nvPr>
        </p:nvSpPr>
        <p:spPr>
          <a:ln/>
        </p:spPr>
        <p:txBody>
          <a:bodyPr/>
          <a:lstStyle>
            <a:lvl1pPr>
              <a:defRPr/>
            </a:lvl1pPr>
          </a:lstStyle>
          <a:p>
            <a:r>
              <a:rPr lang="en-GB" altLang="en-US"/>
              <a:t>Slide </a:t>
            </a:r>
            <a:fld id="{FDCBBEDE-DF76-46A4-9C97-A5666B8EDC04}" type="slidenum">
              <a:rPr lang="en-GB" altLang="en-US"/>
              <a:pPr/>
              <a:t>‹#›</a:t>
            </a:fld>
            <a:endParaRPr lang="en-GB" altLang="en-US"/>
          </a:p>
        </p:txBody>
      </p:sp>
    </p:spTree>
    <p:extLst>
      <p:ext uri="{BB962C8B-B14F-4D97-AF65-F5344CB8AC3E}">
        <p14:creationId xmlns:p14="http://schemas.microsoft.com/office/powerpoint/2010/main" val="401136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9F0A210-2179-9482-3B58-43C1C2D73D2E}"/>
              </a:ext>
            </a:extLst>
          </p:cNvPr>
          <p:cNvSpPr>
            <a:spLocks noGrp="1" noChangeArrowheads="1"/>
          </p:cNvSpPr>
          <p:nvPr>
            <p:ph type="sldNum" sz="quarter" idx="10"/>
          </p:nvPr>
        </p:nvSpPr>
        <p:spPr>
          <a:ln/>
        </p:spPr>
        <p:txBody>
          <a:bodyPr/>
          <a:lstStyle>
            <a:lvl1pPr>
              <a:defRPr/>
            </a:lvl1pPr>
          </a:lstStyle>
          <a:p>
            <a:r>
              <a:rPr lang="en-GB" altLang="en-US"/>
              <a:t>Slide </a:t>
            </a:r>
            <a:fld id="{1E2CA8A1-E97A-41E7-97AB-78FBB945E6BD}" type="slidenum">
              <a:rPr lang="en-GB" altLang="en-US"/>
              <a:pPr/>
              <a:t>‹#›</a:t>
            </a:fld>
            <a:endParaRPr lang="en-GB" altLang="en-US"/>
          </a:p>
        </p:txBody>
      </p:sp>
    </p:spTree>
    <p:extLst>
      <p:ext uri="{BB962C8B-B14F-4D97-AF65-F5344CB8AC3E}">
        <p14:creationId xmlns:p14="http://schemas.microsoft.com/office/powerpoint/2010/main" val="4242013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56DBB011-4532-A8FD-8C0C-034E5A4F642F}"/>
              </a:ext>
            </a:extLst>
          </p:cNvPr>
          <p:cNvSpPr>
            <a:spLocks noGrp="1" noChangeArrowheads="1"/>
          </p:cNvSpPr>
          <p:nvPr>
            <p:ph type="sldNum" sz="quarter" idx="10"/>
          </p:nvPr>
        </p:nvSpPr>
        <p:spPr>
          <a:ln/>
        </p:spPr>
        <p:txBody>
          <a:bodyPr/>
          <a:lstStyle>
            <a:lvl1pPr>
              <a:defRPr/>
            </a:lvl1pPr>
          </a:lstStyle>
          <a:p>
            <a:r>
              <a:rPr lang="en-GB" altLang="en-US"/>
              <a:t>Slide </a:t>
            </a:r>
            <a:fld id="{80D6980A-6FBB-4E98-A243-1AEC6B1FDABE}" type="slidenum">
              <a:rPr lang="en-GB" altLang="en-US"/>
              <a:pPr/>
              <a:t>‹#›</a:t>
            </a:fld>
            <a:endParaRPr lang="en-GB" altLang="en-US"/>
          </a:p>
        </p:txBody>
      </p:sp>
    </p:spTree>
    <p:extLst>
      <p:ext uri="{BB962C8B-B14F-4D97-AF65-F5344CB8AC3E}">
        <p14:creationId xmlns:p14="http://schemas.microsoft.com/office/powerpoint/2010/main" val="185854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E2CBC7CB-361B-EEF0-ACFD-6D6A3A4741A4}"/>
              </a:ext>
            </a:extLst>
          </p:cNvPr>
          <p:cNvSpPr>
            <a:spLocks noGrp="1" noChangeArrowheads="1"/>
          </p:cNvSpPr>
          <p:nvPr>
            <p:ph type="sldNum" sz="quarter" idx="10"/>
          </p:nvPr>
        </p:nvSpPr>
        <p:spPr>
          <a:ln/>
        </p:spPr>
        <p:txBody>
          <a:bodyPr/>
          <a:lstStyle>
            <a:lvl1pPr>
              <a:defRPr/>
            </a:lvl1pPr>
          </a:lstStyle>
          <a:p>
            <a:r>
              <a:rPr lang="en-GB" altLang="en-US"/>
              <a:t>Slide </a:t>
            </a:r>
            <a:fld id="{7DE66EF8-ADEC-4676-A790-BFC4ED5F0153}" type="slidenum">
              <a:rPr lang="en-GB" altLang="en-US"/>
              <a:pPr/>
              <a:t>‹#›</a:t>
            </a:fld>
            <a:endParaRPr lang="en-GB" altLang="en-US"/>
          </a:p>
        </p:txBody>
      </p:sp>
    </p:spTree>
    <p:extLst>
      <p:ext uri="{BB962C8B-B14F-4D97-AF65-F5344CB8AC3E}">
        <p14:creationId xmlns:p14="http://schemas.microsoft.com/office/powerpoint/2010/main" val="40412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99A04AB-E8D5-5504-921A-268BE511F160}"/>
              </a:ext>
            </a:extLst>
          </p:cNvPr>
          <p:cNvSpPr>
            <a:spLocks noGrp="1" noChangeArrowheads="1"/>
          </p:cNvSpPr>
          <p:nvPr>
            <p:ph type="sldNum" sz="quarter" idx="10"/>
          </p:nvPr>
        </p:nvSpPr>
        <p:spPr>
          <a:ln/>
        </p:spPr>
        <p:txBody>
          <a:bodyPr/>
          <a:lstStyle>
            <a:lvl1pPr>
              <a:defRPr/>
            </a:lvl1pPr>
          </a:lstStyle>
          <a:p>
            <a:r>
              <a:rPr lang="en-GB" altLang="en-US"/>
              <a:t>Slide </a:t>
            </a:r>
            <a:fld id="{E65EED13-5AE3-4173-AED0-5C4EC82C2407}" type="slidenum">
              <a:rPr lang="en-GB" altLang="en-US"/>
              <a:pPr/>
              <a:t>‹#›</a:t>
            </a:fld>
            <a:endParaRPr lang="en-GB" altLang="en-US"/>
          </a:p>
        </p:txBody>
      </p:sp>
    </p:spTree>
    <p:extLst>
      <p:ext uri="{BB962C8B-B14F-4D97-AF65-F5344CB8AC3E}">
        <p14:creationId xmlns:p14="http://schemas.microsoft.com/office/powerpoint/2010/main" val="62798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BC9E6AC-53B3-BB3C-2425-26EC0859EE34}"/>
              </a:ext>
            </a:extLst>
          </p:cNvPr>
          <p:cNvSpPr>
            <a:spLocks noGrp="1" noChangeArrowheads="1"/>
          </p:cNvSpPr>
          <p:nvPr>
            <p:ph type="sldNum" sz="quarter" idx="10"/>
          </p:nvPr>
        </p:nvSpPr>
        <p:spPr>
          <a:ln/>
        </p:spPr>
        <p:txBody>
          <a:bodyPr/>
          <a:lstStyle>
            <a:lvl1pPr>
              <a:defRPr/>
            </a:lvl1pPr>
          </a:lstStyle>
          <a:p>
            <a:r>
              <a:rPr lang="en-GB" altLang="en-US"/>
              <a:t>Slide </a:t>
            </a:r>
            <a:fld id="{2FA3C523-28C0-400D-90BD-455F888268C3}" type="slidenum">
              <a:rPr lang="en-GB" altLang="en-US"/>
              <a:pPr/>
              <a:t>‹#›</a:t>
            </a:fld>
            <a:endParaRPr lang="en-GB" altLang="en-US"/>
          </a:p>
        </p:txBody>
      </p:sp>
    </p:spTree>
    <p:extLst>
      <p:ext uri="{BB962C8B-B14F-4D97-AF65-F5344CB8AC3E}">
        <p14:creationId xmlns:p14="http://schemas.microsoft.com/office/powerpoint/2010/main" val="199093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C4BF1A6-BB7B-7B6A-3DC7-E56A89C4DB93}"/>
              </a:ext>
            </a:extLst>
          </p:cNvPr>
          <p:cNvSpPr>
            <a:spLocks noGrp="1" noChangeArrowheads="1"/>
          </p:cNvSpPr>
          <p:nvPr>
            <p:ph type="sldNum" sz="quarter" idx="10"/>
          </p:nvPr>
        </p:nvSpPr>
        <p:spPr>
          <a:ln/>
        </p:spPr>
        <p:txBody>
          <a:bodyPr/>
          <a:lstStyle>
            <a:lvl1pPr>
              <a:defRPr/>
            </a:lvl1pPr>
          </a:lstStyle>
          <a:p>
            <a:r>
              <a:rPr lang="en-GB" altLang="en-US"/>
              <a:t>Slide </a:t>
            </a:r>
            <a:fld id="{DA3762FD-3FED-466B-A09C-ACB2A8E9AF29}" type="slidenum">
              <a:rPr lang="en-GB" altLang="en-US"/>
              <a:pPr/>
              <a:t>‹#›</a:t>
            </a:fld>
            <a:endParaRPr lang="en-GB" altLang="en-US"/>
          </a:p>
        </p:txBody>
      </p:sp>
    </p:spTree>
    <p:extLst>
      <p:ext uri="{BB962C8B-B14F-4D97-AF65-F5344CB8AC3E}">
        <p14:creationId xmlns:p14="http://schemas.microsoft.com/office/powerpoint/2010/main" val="268122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D792A91-6BE4-8765-3B60-6F5E23A8FCBB}"/>
              </a:ext>
            </a:extLst>
          </p:cNvPr>
          <p:cNvSpPr>
            <a:spLocks noGrp="1" noChangeArrowheads="1"/>
          </p:cNvSpPr>
          <p:nvPr>
            <p:ph type="sldNum" sz="quarter" idx="10"/>
          </p:nvPr>
        </p:nvSpPr>
        <p:spPr>
          <a:ln/>
        </p:spPr>
        <p:txBody>
          <a:bodyPr/>
          <a:lstStyle>
            <a:lvl1pPr>
              <a:defRPr/>
            </a:lvl1pPr>
          </a:lstStyle>
          <a:p>
            <a:r>
              <a:rPr lang="en-GB" altLang="en-US"/>
              <a:t>Slide </a:t>
            </a:r>
            <a:fld id="{21D3CFF7-FF6D-4135-BEC5-C21D0CFA5F19}" type="slidenum">
              <a:rPr lang="en-GB" altLang="en-US"/>
              <a:pPr/>
              <a:t>‹#›</a:t>
            </a:fld>
            <a:endParaRPr lang="en-GB" altLang="en-US"/>
          </a:p>
        </p:txBody>
      </p:sp>
    </p:spTree>
    <p:extLst>
      <p:ext uri="{BB962C8B-B14F-4D97-AF65-F5344CB8AC3E}">
        <p14:creationId xmlns:p14="http://schemas.microsoft.com/office/powerpoint/2010/main" val="359752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66725"/>
            <a:ext cx="2141538" cy="55292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7338" y="466725"/>
            <a:ext cx="6275387"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FECB212B-8564-8F51-6A44-D10B6836E9DC}"/>
              </a:ext>
            </a:extLst>
          </p:cNvPr>
          <p:cNvSpPr>
            <a:spLocks noGrp="1" noChangeArrowheads="1"/>
          </p:cNvSpPr>
          <p:nvPr>
            <p:ph type="sldNum" sz="quarter" idx="10"/>
          </p:nvPr>
        </p:nvSpPr>
        <p:spPr>
          <a:ln/>
        </p:spPr>
        <p:txBody>
          <a:bodyPr/>
          <a:lstStyle>
            <a:lvl1pPr>
              <a:defRPr/>
            </a:lvl1pPr>
          </a:lstStyle>
          <a:p>
            <a:r>
              <a:rPr lang="en-GB" altLang="en-US"/>
              <a:t>Slide </a:t>
            </a:r>
            <a:fld id="{580CE1B4-B611-4296-B4AB-BA0008DE127B}" type="slidenum">
              <a:rPr lang="en-GB" altLang="en-US"/>
              <a:pPr/>
              <a:t>‹#›</a:t>
            </a:fld>
            <a:endParaRPr lang="en-GB" altLang="en-US"/>
          </a:p>
        </p:txBody>
      </p:sp>
    </p:spTree>
    <p:extLst>
      <p:ext uri="{BB962C8B-B14F-4D97-AF65-F5344CB8AC3E}">
        <p14:creationId xmlns:p14="http://schemas.microsoft.com/office/powerpoint/2010/main" val="361044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a:extLst>
              <a:ext uri="{FF2B5EF4-FFF2-40B4-BE49-F238E27FC236}">
                <a16:creationId xmlns:a16="http://schemas.microsoft.com/office/drawing/2014/main" id="{8CC9BE75-27D3-5350-4F5B-29F73DF62B90}"/>
              </a:ext>
            </a:extLst>
          </p:cNvPr>
          <p:cNvSpPr>
            <a:spLocks noGrp="1" noChangeArrowheads="1"/>
          </p:cNvSpPr>
          <p:nvPr>
            <p:ph type="sldNum" sz="quarter" idx="10"/>
          </p:nvPr>
        </p:nvSpPr>
        <p:spPr>
          <a:ln/>
        </p:spPr>
        <p:txBody>
          <a:bodyPr/>
          <a:lstStyle>
            <a:lvl1pPr>
              <a:defRPr/>
            </a:lvl1pPr>
          </a:lstStyle>
          <a:p>
            <a:r>
              <a:rPr lang="en-GB" altLang="en-US"/>
              <a:t>Slide </a:t>
            </a:r>
            <a:fld id="{02CEA1BF-0F52-4489-A772-4A53E0572027}" type="slidenum">
              <a:rPr lang="en-GB" altLang="en-US"/>
              <a:pPr/>
              <a:t>‹#›</a:t>
            </a:fld>
            <a:endParaRPr lang="en-GB" altLang="en-US"/>
          </a:p>
        </p:txBody>
      </p:sp>
    </p:spTree>
    <p:extLst>
      <p:ext uri="{BB962C8B-B14F-4D97-AF65-F5344CB8AC3E}">
        <p14:creationId xmlns:p14="http://schemas.microsoft.com/office/powerpoint/2010/main" val="1301411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Blue background">
    <p:spTree>
      <p:nvGrpSpPr>
        <p:cNvPr id="1" name=""/>
        <p:cNvGrpSpPr/>
        <p:nvPr/>
      </p:nvGrpSpPr>
      <p:grpSpPr>
        <a:xfrm>
          <a:off x="0" y="0"/>
          <a:ext cx="0" cy="0"/>
          <a:chOff x="0" y="0"/>
          <a:chExt cx="0" cy="0"/>
        </a:xfrm>
      </p:grpSpPr>
      <p:pic>
        <p:nvPicPr>
          <p:cNvPr id="2" name="Picture 11" descr="N_R_W_300dpi.png">
            <a:extLst>
              <a:ext uri="{FF2B5EF4-FFF2-40B4-BE49-F238E27FC236}">
                <a16:creationId xmlns:a16="http://schemas.microsoft.com/office/drawing/2014/main" id="{F0B194A6-538A-BC01-4D1D-CFB94565C8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038" y="6267450"/>
            <a:ext cx="151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GreenStripes.png">
            <a:extLst>
              <a:ext uri="{FF2B5EF4-FFF2-40B4-BE49-F238E27FC236}">
                <a16:creationId xmlns:a16="http://schemas.microsoft.com/office/drawing/2014/main" id="{31770480-7D97-DF34-D342-5B9324B5A4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65325"/>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88000" y="5986871"/>
            <a:ext cx="6400800" cy="575760"/>
          </a:xfrm>
        </p:spPr>
        <p:txBody>
          <a:bodyPr anchor="b">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5" name="Text Placeholder 14"/>
          <p:cNvSpPr>
            <a:spLocks noGrp="1"/>
          </p:cNvSpPr>
          <p:nvPr>
            <p:ph type="body" sz="quarter" idx="10"/>
          </p:nvPr>
        </p:nvSpPr>
        <p:spPr>
          <a:xfrm>
            <a:off x="288000" y="452465"/>
            <a:ext cx="8568000" cy="2168525"/>
          </a:xfrm>
        </p:spPr>
        <p:txBody>
          <a:bodyPr/>
          <a:lstStyle>
            <a:lvl1pPr marL="0" indent="0">
              <a:lnSpc>
                <a:spcPts val="2500"/>
              </a:lnSpc>
              <a:spcBef>
                <a:spcPts val="0"/>
              </a:spcBef>
              <a:buNone/>
              <a:defRPr>
                <a:solidFill>
                  <a:srgbClr val="FFFFFF"/>
                </a:solidFill>
              </a:defRPr>
            </a:lvl1pPr>
            <a:lvl2pPr marL="0" indent="0">
              <a:lnSpc>
                <a:spcPts val="3000"/>
              </a:lnSpc>
              <a:spcBef>
                <a:spcPts val="0"/>
              </a:spcBef>
              <a:buNone/>
              <a:defRPr sz="2700">
                <a:solidFill>
                  <a:srgbClr val="FFFFFF"/>
                </a:solidFill>
              </a:defRPr>
            </a:lvl2pPr>
            <a:lvl3pPr marL="0" indent="0">
              <a:lnSpc>
                <a:spcPts val="2500"/>
              </a:lnSpc>
              <a:spcBef>
                <a:spcPts val="0"/>
              </a:spcBef>
              <a:buNone/>
              <a:defRPr>
                <a:solidFill>
                  <a:srgbClr val="FFFFFF"/>
                </a:solidFill>
              </a:defRPr>
            </a:lvl3pPr>
            <a:lvl4pPr marL="0" indent="0">
              <a:spcBef>
                <a:spcPts val="0"/>
              </a:spcBef>
              <a:buNone/>
              <a:defRPr/>
            </a:lvl4pPr>
            <a:lvl5pPr marL="0" indent="0">
              <a:spcBef>
                <a:spcPts val="0"/>
              </a:spcBef>
              <a:buNone/>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73097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14A61AF-1B22-F041-5473-6791134A4C7A}"/>
              </a:ext>
            </a:extLst>
          </p:cNvPr>
          <p:cNvSpPr>
            <a:spLocks noGrp="1" noChangeArrowheads="1"/>
          </p:cNvSpPr>
          <p:nvPr>
            <p:ph type="sldNum" sz="quarter" idx="10"/>
          </p:nvPr>
        </p:nvSpPr>
        <p:spPr>
          <a:ln/>
        </p:spPr>
        <p:txBody>
          <a:bodyPr/>
          <a:lstStyle>
            <a:lvl1pPr>
              <a:defRPr/>
            </a:lvl1pPr>
          </a:lstStyle>
          <a:p>
            <a:r>
              <a:rPr lang="en-GB" altLang="en-US"/>
              <a:t>Slide </a:t>
            </a:r>
            <a:fld id="{981A8739-FFDF-4BC9-8DE4-FBDC38751D30}" type="slidenum">
              <a:rPr lang="en-GB" altLang="en-US"/>
              <a:pPr/>
              <a:t>‹#›</a:t>
            </a:fld>
            <a:endParaRPr lang="en-GB" altLang="en-US"/>
          </a:p>
        </p:txBody>
      </p:sp>
    </p:spTree>
    <p:extLst>
      <p:ext uri="{BB962C8B-B14F-4D97-AF65-F5344CB8AC3E}">
        <p14:creationId xmlns:p14="http://schemas.microsoft.com/office/powerpoint/2010/main" val="117848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a:extLst>
              <a:ext uri="{FF2B5EF4-FFF2-40B4-BE49-F238E27FC236}">
                <a16:creationId xmlns:a16="http://schemas.microsoft.com/office/drawing/2014/main" id="{7EF5666A-DF29-876D-F601-BE52689B334D}"/>
              </a:ext>
            </a:extLst>
          </p:cNvPr>
          <p:cNvSpPr>
            <a:spLocks noGrp="1" noChangeArrowheads="1"/>
          </p:cNvSpPr>
          <p:nvPr>
            <p:ph type="sldNum" sz="quarter" idx="10"/>
          </p:nvPr>
        </p:nvSpPr>
        <p:spPr>
          <a:ln/>
        </p:spPr>
        <p:txBody>
          <a:bodyPr/>
          <a:lstStyle>
            <a:lvl1pPr>
              <a:defRPr/>
            </a:lvl1pPr>
          </a:lstStyle>
          <a:p>
            <a:r>
              <a:rPr lang="en-GB" altLang="en-US"/>
              <a:t>Slide </a:t>
            </a:r>
            <a:fld id="{A045F6E9-476B-4B8F-B523-C05B80F8FED8}" type="slidenum">
              <a:rPr lang="en-GB" altLang="en-US"/>
              <a:pPr/>
              <a:t>‹#›</a:t>
            </a:fld>
            <a:endParaRPr lang="en-GB" altLang="en-US"/>
          </a:p>
        </p:txBody>
      </p:sp>
    </p:spTree>
    <p:extLst>
      <p:ext uri="{BB962C8B-B14F-4D97-AF65-F5344CB8AC3E}">
        <p14:creationId xmlns:p14="http://schemas.microsoft.com/office/powerpoint/2010/main" val="408924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a:extLst>
              <a:ext uri="{FF2B5EF4-FFF2-40B4-BE49-F238E27FC236}">
                <a16:creationId xmlns:a16="http://schemas.microsoft.com/office/drawing/2014/main" id="{5415B81B-914E-9B72-D087-75CF7C18A696}"/>
              </a:ext>
            </a:extLst>
          </p:cNvPr>
          <p:cNvSpPr>
            <a:spLocks noGrp="1" noChangeArrowheads="1"/>
          </p:cNvSpPr>
          <p:nvPr>
            <p:ph type="sldNum" sz="quarter" idx="10"/>
          </p:nvPr>
        </p:nvSpPr>
        <p:spPr>
          <a:ln/>
        </p:spPr>
        <p:txBody>
          <a:bodyPr/>
          <a:lstStyle>
            <a:lvl1pPr>
              <a:defRPr/>
            </a:lvl1pPr>
          </a:lstStyle>
          <a:p>
            <a:r>
              <a:rPr lang="en-GB" altLang="en-US"/>
              <a:t>Slide </a:t>
            </a:r>
            <a:fld id="{BF07B2C8-02C8-47BC-8A81-79B41488BDAE}" type="slidenum">
              <a:rPr lang="en-GB" altLang="en-US"/>
              <a:pPr/>
              <a:t>‹#›</a:t>
            </a:fld>
            <a:endParaRPr lang="en-GB" altLang="en-US"/>
          </a:p>
        </p:txBody>
      </p:sp>
    </p:spTree>
    <p:extLst>
      <p:ext uri="{BB962C8B-B14F-4D97-AF65-F5344CB8AC3E}">
        <p14:creationId xmlns:p14="http://schemas.microsoft.com/office/powerpoint/2010/main" val="402229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a:extLst>
              <a:ext uri="{FF2B5EF4-FFF2-40B4-BE49-F238E27FC236}">
                <a16:creationId xmlns:a16="http://schemas.microsoft.com/office/drawing/2014/main" id="{174E27D9-13EE-4E5A-225A-D46F706BCDBD}"/>
              </a:ext>
            </a:extLst>
          </p:cNvPr>
          <p:cNvSpPr>
            <a:spLocks noGrp="1" noChangeArrowheads="1"/>
          </p:cNvSpPr>
          <p:nvPr>
            <p:ph type="sldNum" sz="quarter" idx="10"/>
          </p:nvPr>
        </p:nvSpPr>
        <p:spPr>
          <a:ln/>
        </p:spPr>
        <p:txBody>
          <a:bodyPr/>
          <a:lstStyle>
            <a:lvl1pPr>
              <a:defRPr/>
            </a:lvl1pPr>
          </a:lstStyle>
          <a:p>
            <a:r>
              <a:rPr lang="en-GB" altLang="en-US"/>
              <a:t>Slide </a:t>
            </a:r>
            <a:fld id="{31DCC7D6-CC6E-44C2-9CD2-167E62736F92}" type="slidenum">
              <a:rPr lang="en-GB" altLang="en-US"/>
              <a:pPr/>
              <a:t>‹#›</a:t>
            </a:fld>
            <a:endParaRPr lang="en-GB" altLang="en-US"/>
          </a:p>
        </p:txBody>
      </p:sp>
    </p:spTree>
    <p:extLst>
      <p:ext uri="{BB962C8B-B14F-4D97-AF65-F5344CB8AC3E}">
        <p14:creationId xmlns:p14="http://schemas.microsoft.com/office/powerpoint/2010/main" val="332641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2ADB5B2-6C05-D03B-7E90-7FB7B0B7D156}"/>
              </a:ext>
            </a:extLst>
          </p:cNvPr>
          <p:cNvSpPr>
            <a:spLocks noGrp="1" noChangeArrowheads="1"/>
          </p:cNvSpPr>
          <p:nvPr>
            <p:ph type="sldNum" sz="quarter" idx="10"/>
          </p:nvPr>
        </p:nvSpPr>
        <p:spPr>
          <a:ln/>
        </p:spPr>
        <p:txBody>
          <a:bodyPr/>
          <a:lstStyle>
            <a:lvl1pPr>
              <a:defRPr/>
            </a:lvl1pPr>
          </a:lstStyle>
          <a:p>
            <a:r>
              <a:rPr lang="en-GB" altLang="en-US"/>
              <a:t>Slide </a:t>
            </a:r>
            <a:fld id="{D04418FE-5242-40CD-88DF-FD34645400B8}" type="slidenum">
              <a:rPr lang="en-GB" altLang="en-US"/>
              <a:pPr/>
              <a:t>‹#›</a:t>
            </a:fld>
            <a:endParaRPr lang="en-GB" altLang="en-US"/>
          </a:p>
        </p:txBody>
      </p:sp>
    </p:spTree>
    <p:extLst>
      <p:ext uri="{BB962C8B-B14F-4D97-AF65-F5344CB8AC3E}">
        <p14:creationId xmlns:p14="http://schemas.microsoft.com/office/powerpoint/2010/main" val="135053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E1AD2523-86E8-20E4-76AD-3A719883D72E}"/>
              </a:ext>
            </a:extLst>
          </p:cNvPr>
          <p:cNvSpPr>
            <a:spLocks noGrp="1" noChangeArrowheads="1"/>
          </p:cNvSpPr>
          <p:nvPr>
            <p:ph type="sldNum" sz="quarter" idx="10"/>
          </p:nvPr>
        </p:nvSpPr>
        <p:spPr>
          <a:ln/>
        </p:spPr>
        <p:txBody>
          <a:bodyPr/>
          <a:lstStyle>
            <a:lvl1pPr>
              <a:defRPr/>
            </a:lvl1pPr>
          </a:lstStyle>
          <a:p>
            <a:r>
              <a:rPr lang="en-GB" altLang="en-US"/>
              <a:t>Slide </a:t>
            </a:r>
            <a:fld id="{070DECB8-92C6-4358-9056-0274B2CD46D0}" type="slidenum">
              <a:rPr lang="en-GB" altLang="en-US"/>
              <a:pPr/>
              <a:t>‹#›</a:t>
            </a:fld>
            <a:endParaRPr lang="en-GB" altLang="en-US"/>
          </a:p>
        </p:txBody>
      </p:sp>
    </p:spTree>
    <p:extLst>
      <p:ext uri="{BB962C8B-B14F-4D97-AF65-F5344CB8AC3E}">
        <p14:creationId xmlns:p14="http://schemas.microsoft.com/office/powerpoint/2010/main" val="152958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E4D85D3D-171C-096E-BAAA-73A9A8A0D524}"/>
              </a:ext>
            </a:extLst>
          </p:cNvPr>
          <p:cNvSpPr>
            <a:spLocks noGrp="1" noChangeArrowheads="1"/>
          </p:cNvSpPr>
          <p:nvPr>
            <p:ph type="sldNum" sz="quarter" idx="10"/>
          </p:nvPr>
        </p:nvSpPr>
        <p:spPr>
          <a:ln/>
        </p:spPr>
        <p:txBody>
          <a:bodyPr/>
          <a:lstStyle>
            <a:lvl1pPr>
              <a:defRPr/>
            </a:lvl1pPr>
          </a:lstStyle>
          <a:p>
            <a:r>
              <a:rPr lang="en-GB" altLang="en-US"/>
              <a:t>Slide </a:t>
            </a:r>
            <a:fld id="{B9559C17-868D-4C1E-A1F2-564C7A559056}" type="slidenum">
              <a:rPr lang="en-GB" altLang="en-US"/>
              <a:pPr/>
              <a:t>‹#›</a:t>
            </a:fld>
            <a:endParaRPr lang="en-GB" altLang="en-US"/>
          </a:p>
        </p:txBody>
      </p:sp>
    </p:spTree>
    <p:extLst>
      <p:ext uri="{BB962C8B-B14F-4D97-AF65-F5344CB8AC3E}">
        <p14:creationId xmlns:p14="http://schemas.microsoft.com/office/powerpoint/2010/main" val="49822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8DC4"/>
            </a:gs>
            <a:gs pos="100000">
              <a:srgbClr val="00BAE7"/>
            </a:gs>
          </a:gsLst>
          <a:lin ang="0" scaled="1"/>
        </a:gradFill>
        <a:effectLst/>
      </p:bgPr>
    </p:bg>
    <p:spTree>
      <p:nvGrpSpPr>
        <p:cNvPr id="1" name=""/>
        <p:cNvGrpSpPr/>
        <p:nvPr/>
      </p:nvGrpSpPr>
      <p:grpSpPr>
        <a:xfrm>
          <a:off x="0" y="0"/>
          <a:ext cx="0" cy="0"/>
          <a:chOff x="0" y="0"/>
          <a:chExt cx="0" cy="0"/>
        </a:xfrm>
      </p:grpSpPr>
      <p:pic>
        <p:nvPicPr>
          <p:cNvPr id="1026" name="Picture 11" descr="N_R_W_300dpi.png">
            <a:extLst>
              <a:ext uri="{FF2B5EF4-FFF2-40B4-BE49-F238E27FC236}">
                <a16:creationId xmlns:a16="http://schemas.microsoft.com/office/drawing/2014/main" id="{9004B61F-0875-D08B-9B40-69DE6E7E3D4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85038" y="6267450"/>
            <a:ext cx="151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a:extLst>
              <a:ext uri="{FF2B5EF4-FFF2-40B4-BE49-F238E27FC236}">
                <a16:creationId xmlns:a16="http://schemas.microsoft.com/office/drawing/2014/main" id="{41A798E3-A977-A615-5CF7-06D5813E527D}"/>
              </a:ext>
            </a:extLst>
          </p:cNvPr>
          <p:cNvSpPr>
            <a:spLocks noGrp="1" noChangeArrowheads="1"/>
          </p:cNvSpPr>
          <p:nvPr>
            <p:ph type="title"/>
          </p:nvPr>
        </p:nvSpPr>
        <p:spPr bwMode="auto">
          <a:xfrm>
            <a:off x="457200" y="274638"/>
            <a:ext cx="8229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7">
            <a:extLst>
              <a:ext uri="{FF2B5EF4-FFF2-40B4-BE49-F238E27FC236}">
                <a16:creationId xmlns:a16="http://schemas.microsoft.com/office/drawing/2014/main" id="{B6B4F2AF-5B67-3F0A-7B33-876EBA249687}"/>
              </a:ext>
            </a:extLst>
          </p:cNvPr>
          <p:cNvSpPr>
            <a:spLocks noGrp="1" noChangeArrowheads="1"/>
          </p:cNvSpPr>
          <p:nvPr>
            <p:ph type="body" idx="1"/>
          </p:nvPr>
        </p:nvSpPr>
        <p:spPr bwMode="auto">
          <a:xfrm>
            <a:off x="457200" y="1371600"/>
            <a:ext cx="8229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35177" name="Rectangle 9">
            <a:extLst>
              <a:ext uri="{FF2B5EF4-FFF2-40B4-BE49-F238E27FC236}">
                <a16:creationId xmlns:a16="http://schemas.microsoft.com/office/drawing/2014/main" id="{15493A00-C99C-A563-C00C-78DE58AAEB34}"/>
              </a:ext>
            </a:extLst>
          </p:cNvPr>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buFontTx/>
              <a:buNone/>
              <a:defRPr sz="1400">
                <a:solidFill>
                  <a:schemeClr val="bg1"/>
                </a:solidFill>
              </a:defRPr>
            </a:lvl1pPr>
          </a:lstStyle>
          <a:p>
            <a:r>
              <a:rPr lang="en-GB" altLang="en-US"/>
              <a:t>Slide </a:t>
            </a:r>
            <a:fld id="{A4EB72A0-EEC3-4B06-B1D6-93E43D00FD0B}" type="slidenum">
              <a:rPr lang="en-GB" altLang="en-US"/>
              <a:pPr/>
              <a:t>‹#›</a:t>
            </a:fld>
            <a:endParaRPr lang="en-GB" altLang="en-US"/>
          </a:p>
        </p:txBody>
      </p:sp>
      <p:sp>
        <p:nvSpPr>
          <p:cNvPr id="3" name="TextBox 2">
            <a:extLst>
              <a:ext uri="{FF2B5EF4-FFF2-40B4-BE49-F238E27FC236}">
                <a16:creationId xmlns:a16="http://schemas.microsoft.com/office/drawing/2014/main" id="{3DD9BA31-709D-B01D-3A38-E9AB15499F29}"/>
              </a:ext>
            </a:extLst>
          </p:cNvPr>
          <p:cNvSpPr txBox="1"/>
          <p:nvPr>
            <p:extLst>
              <p:ext uri="{1162E1C5-73C7-4A58-AE30-91384D911F3F}">
                <p184:classification xmlns:p184="http://schemas.microsoft.com/office/powerpoint/2018/4/main" val="ftr"/>
              </p:ext>
            </p:extLst>
          </p:nvPr>
        </p:nvSpPr>
        <p:spPr>
          <a:xfrm>
            <a:off x="63500" y="6581140"/>
            <a:ext cx="901700" cy="213360"/>
          </a:xfrm>
          <a:prstGeom prst="rect">
            <a:avLst/>
          </a:prstGeom>
        </p:spPr>
        <p:txBody>
          <a:bodyPr horzOverflow="overflow" lIns="0" tIns="0" rIns="0" bIns="0">
            <a:spAutoFit/>
          </a:bodyPr>
          <a:lstStyle/>
          <a:p>
            <a:pPr algn="l"/>
            <a:r>
              <a:rPr lang="en-US" sz="1400">
                <a:solidFill>
                  <a:srgbClr val="000000"/>
                </a:solidFill>
                <a:latin typeface="Calibri" panose="020F0502020204030204" pitchFamily="34" charset="0"/>
              </a:rPr>
              <a:t>NATS Public</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457200" rtl="0" eaLnBrk="0" fontAlgn="base" hangingPunct="0">
        <a:spcBef>
          <a:spcPct val="0"/>
        </a:spcBef>
        <a:spcAft>
          <a:spcPct val="0"/>
        </a:spcAft>
        <a:defRPr sz="3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Verdana" pitchFamily="34" charset="0"/>
          <a:cs typeface="Arial" pitchFamily="34" charset="0"/>
        </a:defRPr>
      </a:lvl2pPr>
      <a:lvl3pPr algn="l" defTabSz="457200" rtl="0" eaLnBrk="0" fontAlgn="base" hangingPunct="0">
        <a:spcBef>
          <a:spcPct val="0"/>
        </a:spcBef>
        <a:spcAft>
          <a:spcPct val="0"/>
        </a:spcAft>
        <a:defRPr sz="3200">
          <a:solidFill>
            <a:schemeClr val="bg1"/>
          </a:solidFill>
          <a:latin typeface="Verdana" pitchFamily="34" charset="0"/>
          <a:cs typeface="Arial" pitchFamily="34" charset="0"/>
        </a:defRPr>
      </a:lvl3pPr>
      <a:lvl4pPr algn="l" defTabSz="457200" rtl="0" eaLnBrk="0" fontAlgn="base" hangingPunct="0">
        <a:spcBef>
          <a:spcPct val="0"/>
        </a:spcBef>
        <a:spcAft>
          <a:spcPct val="0"/>
        </a:spcAft>
        <a:defRPr sz="3200">
          <a:solidFill>
            <a:schemeClr val="bg1"/>
          </a:solidFill>
          <a:latin typeface="Verdana" pitchFamily="34" charset="0"/>
          <a:cs typeface="Arial" pitchFamily="34" charset="0"/>
        </a:defRPr>
      </a:lvl4pPr>
      <a:lvl5pPr algn="l" defTabSz="457200" rtl="0" eaLnBrk="0" fontAlgn="base" hangingPunct="0">
        <a:spcBef>
          <a:spcPct val="0"/>
        </a:spcBef>
        <a:spcAft>
          <a:spcPct val="0"/>
        </a:spcAft>
        <a:defRPr sz="3200">
          <a:solidFill>
            <a:schemeClr val="bg1"/>
          </a:solidFill>
          <a:latin typeface="Verdana" pitchFamily="34" charset="0"/>
          <a:cs typeface="Arial" pitchFamily="34" charset="0"/>
        </a:defRPr>
      </a:lvl5pPr>
      <a:lvl6pPr marL="457200" algn="l" defTabSz="457200" rtl="0" fontAlgn="base">
        <a:spcBef>
          <a:spcPct val="0"/>
        </a:spcBef>
        <a:spcAft>
          <a:spcPct val="0"/>
        </a:spcAft>
        <a:defRPr sz="3200">
          <a:solidFill>
            <a:schemeClr val="bg1"/>
          </a:solidFill>
          <a:latin typeface="Verdana" pitchFamily="34" charset="0"/>
          <a:cs typeface="Arial" pitchFamily="34" charset="0"/>
        </a:defRPr>
      </a:lvl6pPr>
      <a:lvl7pPr marL="914400" algn="l" defTabSz="457200" rtl="0" fontAlgn="base">
        <a:spcBef>
          <a:spcPct val="0"/>
        </a:spcBef>
        <a:spcAft>
          <a:spcPct val="0"/>
        </a:spcAft>
        <a:defRPr sz="3200">
          <a:solidFill>
            <a:schemeClr val="bg1"/>
          </a:solidFill>
          <a:latin typeface="Verdana" pitchFamily="34" charset="0"/>
          <a:cs typeface="Arial" pitchFamily="34" charset="0"/>
        </a:defRPr>
      </a:lvl7pPr>
      <a:lvl8pPr marL="1371600" algn="l" defTabSz="457200" rtl="0" fontAlgn="base">
        <a:spcBef>
          <a:spcPct val="0"/>
        </a:spcBef>
        <a:spcAft>
          <a:spcPct val="0"/>
        </a:spcAft>
        <a:defRPr sz="3200">
          <a:solidFill>
            <a:schemeClr val="bg1"/>
          </a:solidFill>
          <a:latin typeface="Verdana" pitchFamily="34" charset="0"/>
          <a:cs typeface="Arial" pitchFamily="34" charset="0"/>
        </a:defRPr>
      </a:lvl8pPr>
      <a:lvl9pPr marL="1828800" algn="l" defTabSz="457200" rtl="0" fontAlgn="base">
        <a:spcBef>
          <a:spcPct val="0"/>
        </a:spcBef>
        <a:spcAft>
          <a:spcPct val="0"/>
        </a:spcAft>
        <a:defRPr sz="3200">
          <a:solidFill>
            <a:schemeClr val="bg1"/>
          </a:solidFill>
          <a:latin typeface="Verdana" pitchFamily="34" charset="0"/>
          <a:cs typeface="Arial" pitchFamily="34" charset="0"/>
        </a:defRPr>
      </a:lvl9pPr>
    </p:titleStyle>
    <p:bodyStyle>
      <a:lvl1pPr marL="271463" indent="-271463" algn="l" defTabSz="457200" rtl="0" eaLnBrk="0" fontAlgn="base" hangingPunct="0">
        <a:lnSpc>
          <a:spcPct val="105000"/>
        </a:lnSpc>
        <a:spcBef>
          <a:spcPts val="1200"/>
        </a:spcBef>
        <a:spcAft>
          <a:spcPct val="40000"/>
        </a:spcAft>
        <a:buFont typeface="Arial" panose="020B0604020202020204" pitchFamily="34" charset="0"/>
        <a:buBlip>
          <a:blip r:embed="rId14"/>
        </a:buBlip>
        <a:defRPr sz="2200">
          <a:solidFill>
            <a:schemeClr val="bg1"/>
          </a:solidFill>
          <a:latin typeface="+mn-lt"/>
          <a:ea typeface="+mn-ea"/>
          <a:cs typeface="+mn-cs"/>
        </a:defRPr>
      </a:lvl1pPr>
      <a:lvl2pPr marL="630238" indent="-179388" algn="l" defTabSz="457200" rtl="0" eaLnBrk="0" fontAlgn="base" hangingPunct="0">
        <a:lnSpc>
          <a:spcPct val="105000"/>
        </a:lnSpc>
        <a:spcBef>
          <a:spcPct val="0"/>
        </a:spcBef>
        <a:spcAft>
          <a:spcPct val="40000"/>
        </a:spcAft>
        <a:buFont typeface="Lucida Grande"/>
        <a:buBlip>
          <a:blip r:embed="rId14"/>
        </a:buBlip>
        <a:defRPr sz="2200">
          <a:solidFill>
            <a:schemeClr val="bg1"/>
          </a:solidFill>
          <a:latin typeface="+mn-lt"/>
          <a:cs typeface="+mn-cs"/>
        </a:defRPr>
      </a:lvl2pPr>
      <a:lvl3pPr marL="989013" indent="-179388" algn="l" defTabSz="457200" rtl="0" eaLnBrk="0" fontAlgn="base" hangingPunct="0">
        <a:lnSpc>
          <a:spcPct val="105000"/>
        </a:lnSpc>
        <a:spcBef>
          <a:spcPct val="0"/>
        </a:spcBef>
        <a:spcAft>
          <a:spcPct val="40000"/>
        </a:spcAft>
        <a:buFont typeface="Lucida Grande"/>
        <a:buBlip>
          <a:blip r:embed="rId14"/>
        </a:buBlip>
        <a:defRPr sz="2200">
          <a:solidFill>
            <a:schemeClr val="bg1"/>
          </a:solidFill>
          <a:latin typeface="+mn-lt"/>
          <a:cs typeface="+mn-cs"/>
        </a:defRPr>
      </a:lvl3pPr>
      <a:lvl4pPr marL="1347788" indent="-179388" algn="l" defTabSz="457200" rtl="0" eaLnBrk="0" fontAlgn="base" hangingPunct="0">
        <a:lnSpc>
          <a:spcPct val="105000"/>
        </a:lnSpc>
        <a:spcBef>
          <a:spcPct val="0"/>
        </a:spcBef>
        <a:spcAft>
          <a:spcPct val="40000"/>
        </a:spcAft>
        <a:buFont typeface="Lucida Grande"/>
        <a:buBlip>
          <a:blip r:embed="rId14"/>
        </a:buBlip>
        <a:defRPr sz="2200">
          <a:solidFill>
            <a:schemeClr val="bg1"/>
          </a:solidFill>
          <a:latin typeface="+mn-lt"/>
          <a:cs typeface="+mn-cs"/>
        </a:defRPr>
      </a:lvl4pPr>
      <a:lvl5pPr marL="1743075" indent="-215900" algn="l" defTabSz="457200" rtl="0" eaLnBrk="0" fontAlgn="base" hangingPunct="0">
        <a:lnSpc>
          <a:spcPct val="105000"/>
        </a:lnSpc>
        <a:spcBef>
          <a:spcPct val="20000"/>
        </a:spcBef>
        <a:spcAft>
          <a:spcPct val="40000"/>
        </a:spcAft>
        <a:buFont typeface="Arial" panose="020B0604020202020204" pitchFamily="34" charset="0"/>
        <a:buBlip>
          <a:blip r:embed="rId14"/>
        </a:buBlip>
        <a:defRPr sz="2200">
          <a:solidFill>
            <a:schemeClr val="bg1"/>
          </a:solidFill>
          <a:latin typeface="+mn-lt"/>
          <a:cs typeface="+mn-cs"/>
        </a:defRPr>
      </a:lvl5pPr>
      <a:lvl6pPr marL="2200275" indent="-215900" algn="l" defTabSz="457200" rtl="0" fontAlgn="base">
        <a:lnSpc>
          <a:spcPct val="105000"/>
        </a:lnSpc>
        <a:spcBef>
          <a:spcPct val="20000"/>
        </a:spcBef>
        <a:spcAft>
          <a:spcPct val="40000"/>
        </a:spcAft>
        <a:buFont typeface="Arial" pitchFamily="34" charset="0"/>
        <a:buBlip>
          <a:blip r:embed="rId14"/>
        </a:buBlip>
        <a:defRPr sz="2200">
          <a:solidFill>
            <a:schemeClr val="bg1"/>
          </a:solidFill>
          <a:latin typeface="+mn-lt"/>
          <a:cs typeface="+mn-cs"/>
        </a:defRPr>
      </a:lvl6pPr>
      <a:lvl7pPr marL="2657475" indent="-215900" algn="l" defTabSz="457200" rtl="0" fontAlgn="base">
        <a:lnSpc>
          <a:spcPct val="105000"/>
        </a:lnSpc>
        <a:spcBef>
          <a:spcPct val="20000"/>
        </a:spcBef>
        <a:spcAft>
          <a:spcPct val="40000"/>
        </a:spcAft>
        <a:buFont typeface="Arial" pitchFamily="34" charset="0"/>
        <a:buBlip>
          <a:blip r:embed="rId14"/>
        </a:buBlip>
        <a:defRPr sz="2200">
          <a:solidFill>
            <a:schemeClr val="bg1"/>
          </a:solidFill>
          <a:latin typeface="+mn-lt"/>
          <a:cs typeface="+mn-cs"/>
        </a:defRPr>
      </a:lvl7pPr>
      <a:lvl8pPr marL="3114675" indent="-215900" algn="l" defTabSz="457200" rtl="0" fontAlgn="base">
        <a:lnSpc>
          <a:spcPct val="105000"/>
        </a:lnSpc>
        <a:spcBef>
          <a:spcPct val="20000"/>
        </a:spcBef>
        <a:spcAft>
          <a:spcPct val="40000"/>
        </a:spcAft>
        <a:buFont typeface="Arial" pitchFamily="34" charset="0"/>
        <a:buBlip>
          <a:blip r:embed="rId14"/>
        </a:buBlip>
        <a:defRPr sz="2200">
          <a:solidFill>
            <a:schemeClr val="bg1"/>
          </a:solidFill>
          <a:latin typeface="+mn-lt"/>
          <a:cs typeface="+mn-cs"/>
        </a:defRPr>
      </a:lvl8pPr>
      <a:lvl9pPr marL="3571875" indent="-215900" algn="l" defTabSz="457200" rtl="0" fontAlgn="base">
        <a:lnSpc>
          <a:spcPct val="105000"/>
        </a:lnSpc>
        <a:spcBef>
          <a:spcPct val="20000"/>
        </a:spcBef>
        <a:spcAft>
          <a:spcPct val="40000"/>
        </a:spcAft>
        <a:buFont typeface="Arial" pitchFamily="34" charset="0"/>
        <a:buBlip>
          <a:blip r:embed="rId14"/>
        </a:buBlip>
        <a:defRPr sz="2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14239B3-92FE-AF42-EF8B-83980AA3245E}"/>
              </a:ext>
            </a:extLst>
          </p:cNvPr>
          <p:cNvSpPr>
            <a:spLocks noGrp="1"/>
          </p:cNvSpPr>
          <p:nvPr>
            <p:ph type="title"/>
          </p:nvPr>
        </p:nvSpPr>
        <p:spPr bwMode="auto">
          <a:xfrm>
            <a:off x="287338" y="466725"/>
            <a:ext cx="85693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2051" name="Text Placeholder 2">
            <a:extLst>
              <a:ext uri="{FF2B5EF4-FFF2-40B4-BE49-F238E27FC236}">
                <a16:creationId xmlns:a16="http://schemas.microsoft.com/office/drawing/2014/main" id="{CCDA3BDE-61A9-144E-1F1A-7D252A0CD3F9}"/>
              </a:ext>
            </a:extLst>
          </p:cNvPr>
          <p:cNvSpPr>
            <a:spLocks noGrp="1"/>
          </p:cNvSpPr>
          <p:nvPr>
            <p:ph type="body" idx="1"/>
          </p:nvPr>
        </p:nvSpPr>
        <p:spPr bwMode="auto">
          <a:xfrm>
            <a:off x="287338" y="1349375"/>
            <a:ext cx="8569325"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pic>
        <p:nvPicPr>
          <p:cNvPr id="2052" name="Picture 7" descr="N_R_B_300dpi.png">
            <a:extLst>
              <a:ext uri="{FF2B5EF4-FFF2-40B4-BE49-F238E27FC236}">
                <a16:creationId xmlns:a16="http://schemas.microsoft.com/office/drawing/2014/main" id="{D54D583D-5A25-6A64-0B4F-863C06E91F5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85038" y="6267450"/>
            <a:ext cx="151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9" name="Rectangle 5">
            <a:extLst>
              <a:ext uri="{FF2B5EF4-FFF2-40B4-BE49-F238E27FC236}">
                <a16:creationId xmlns:a16="http://schemas.microsoft.com/office/drawing/2014/main" id="{9607FC41-FD0D-A088-B829-328EF04C95CF}"/>
              </a:ext>
            </a:extLst>
          </p:cNvPr>
          <p:cNvSpPr>
            <a:spLocks noGrp="1" noChangeArrowheads="1"/>
          </p:cNvSpPr>
          <p:nvPr>
            <p:ph type="sldNum" sz="quarter" idx="4"/>
          </p:nvPr>
        </p:nvSpPr>
        <p:spPr bwMode="auto">
          <a:xfrm>
            <a:off x="304800" y="61944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buFontTx/>
              <a:buNone/>
              <a:defRPr sz="1400">
                <a:solidFill>
                  <a:schemeClr val="tx1"/>
                </a:solidFill>
              </a:defRPr>
            </a:lvl1pPr>
          </a:lstStyle>
          <a:p>
            <a:r>
              <a:rPr lang="en-GB" altLang="en-US"/>
              <a:t>Slide </a:t>
            </a:r>
            <a:fld id="{97D04155-61DC-456B-9F5F-707B32F9DF8F}" type="slidenum">
              <a:rPr lang="en-GB" altLang="en-US"/>
              <a:pPr/>
              <a:t>‹#›</a:t>
            </a:fld>
            <a:endParaRPr lang="en-GB" altLang="en-US"/>
          </a:p>
        </p:txBody>
      </p:sp>
      <p:sp>
        <p:nvSpPr>
          <p:cNvPr id="3" name="TextBox 2">
            <a:extLst>
              <a:ext uri="{FF2B5EF4-FFF2-40B4-BE49-F238E27FC236}">
                <a16:creationId xmlns:a16="http://schemas.microsoft.com/office/drawing/2014/main" id="{A41D95F6-1EAA-ED3D-8211-388A3DE2374E}"/>
              </a:ext>
            </a:extLst>
          </p:cNvPr>
          <p:cNvSpPr txBox="1"/>
          <p:nvPr>
            <p:extLst>
              <p:ext uri="{1162E1C5-73C7-4A58-AE30-91384D911F3F}">
                <p184:classification xmlns:p184="http://schemas.microsoft.com/office/powerpoint/2018/4/main" val="ftr"/>
              </p:ext>
            </p:extLst>
          </p:nvPr>
        </p:nvSpPr>
        <p:spPr>
          <a:xfrm>
            <a:off x="63500" y="6581140"/>
            <a:ext cx="901700" cy="213360"/>
          </a:xfrm>
          <a:prstGeom prst="rect">
            <a:avLst/>
          </a:prstGeom>
        </p:spPr>
        <p:txBody>
          <a:bodyPr horzOverflow="overflow" lIns="0" tIns="0" rIns="0" bIns="0">
            <a:spAutoFit/>
          </a:bodyPr>
          <a:lstStyle/>
          <a:p>
            <a:pPr algn="l"/>
            <a:r>
              <a:rPr lang="en-US" sz="1400">
                <a:solidFill>
                  <a:srgbClr val="000000"/>
                </a:solidFill>
                <a:latin typeface="Calibri" panose="020F0502020204030204" pitchFamily="34" charset="0"/>
              </a:rPr>
              <a:t>NATS Public</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dt="0"/>
  <p:txStyles>
    <p:titleStyle>
      <a:lvl1pPr algn="l" defTabSz="457200" rtl="0" eaLnBrk="0" fontAlgn="base" hangingPunct="0">
        <a:spcBef>
          <a:spcPct val="0"/>
        </a:spcBef>
        <a:spcAft>
          <a:spcPct val="0"/>
        </a:spcAft>
        <a:defRPr sz="3200">
          <a:solidFill>
            <a:schemeClr val="folHlink"/>
          </a:solidFill>
          <a:latin typeface="+mj-lt"/>
          <a:ea typeface="+mj-ea"/>
          <a:cs typeface="+mj-cs"/>
        </a:defRPr>
      </a:lvl1pPr>
      <a:lvl2pPr algn="l" defTabSz="457200" rtl="0" eaLnBrk="0" fontAlgn="base" hangingPunct="0">
        <a:spcBef>
          <a:spcPct val="0"/>
        </a:spcBef>
        <a:spcAft>
          <a:spcPct val="0"/>
        </a:spcAft>
        <a:defRPr sz="3200">
          <a:solidFill>
            <a:schemeClr val="folHlink"/>
          </a:solidFill>
          <a:latin typeface="Verdana" pitchFamily="34" charset="0"/>
          <a:cs typeface="Arial" pitchFamily="34" charset="0"/>
        </a:defRPr>
      </a:lvl2pPr>
      <a:lvl3pPr algn="l" defTabSz="457200" rtl="0" eaLnBrk="0" fontAlgn="base" hangingPunct="0">
        <a:spcBef>
          <a:spcPct val="0"/>
        </a:spcBef>
        <a:spcAft>
          <a:spcPct val="0"/>
        </a:spcAft>
        <a:defRPr sz="3200">
          <a:solidFill>
            <a:schemeClr val="folHlink"/>
          </a:solidFill>
          <a:latin typeface="Verdana" pitchFamily="34" charset="0"/>
          <a:cs typeface="Arial" pitchFamily="34" charset="0"/>
        </a:defRPr>
      </a:lvl3pPr>
      <a:lvl4pPr algn="l" defTabSz="457200" rtl="0" eaLnBrk="0" fontAlgn="base" hangingPunct="0">
        <a:spcBef>
          <a:spcPct val="0"/>
        </a:spcBef>
        <a:spcAft>
          <a:spcPct val="0"/>
        </a:spcAft>
        <a:defRPr sz="3200">
          <a:solidFill>
            <a:schemeClr val="folHlink"/>
          </a:solidFill>
          <a:latin typeface="Verdana" pitchFamily="34" charset="0"/>
          <a:cs typeface="Arial" pitchFamily="34" charset="0"/>
        </a:defRPr>
      </a:lvl4pPr>
      <a:lvl5pPr algn="l" defTabSz="457200" rtl="0" eaLnBrk="0" fontAlgn="base" hangingPunct="0">
        <a:spcBef>
          <a:spcPct val="0"/>
        </a:spcBef>
        <a:spcAft>
          <a:spcPct val="0"/>
        </a:spcAft>
        <a:defRPr sz="3200">
          <a:solidFill>
            <a:schemeClr val="folHlink"/>
          </a:solidFill>
          <a:latin typeface="Verdana" pitchFamily="34" charset="0"/>
          <a:cs typeface="Arial" pitchFamily="34" charset="0"/>
        </a:defRPr>
      </a:lvl5pPr>
      <a:lvl6pPr marL="457200" algn="l" defTabSz="457200" rtl="0" fontAlgn="base">
        <a:spcBef>
          <a:spcPct val="0"/>
        </a:spcBef>
        <a:spcAft>
          <a:spcPct val="0"/>
        </a:spcAft>
        <a:defRPr sz="3200">
          <a:solidFill>
            <a:schemeClr val="folHlink"/>
          </a:solidFill>
          <a:latin typeface="Verdana" pitchFamily="34" charset="0"/>
          <a:cs typeface="Arial" pitchFamily="34" charset="0"/>
        </a:defRPr>
      </a:lvl6pPr>
      <a:lvl7pPr marL="914400" algn="l" defTabSz="457200" rtl="0" fontAlgn="base">
        <a:spcBef>
          <a:spcPct val="0"/>
        </a:spcBef>
        <a:spcAft>
          <a:spcPct val="0"/>
        </a:spcAft>
        <a:defRPr sz="3200">
          <a:solidFill>
            <a:schemeClr val="folHlink"/>
          </a:solidFill>
          <a:latin typeface="Verdana" pitchFamily="34" charset="0"/>
          <a:cs typeface="Arial" pitchFamily="34" charset="0"/>
        </a:defRPr>
      </a:lvl7pPr>
      <a:lvl8pPr marL="1371600" algn="l" defTabSz="457200" rtl="0" fontAlgn="base">
        <a:spcBef>
          <a:spcPct val="0"/>
        </a:spcBef>
        <a:spcAft>
          <a:spcPct val="0"/>
        </a:spcAft>
        <a:defRPr sz="3200">
          <a:solidFill>
            <a:schemeClr val="folHlink"/>
          </a:solidFill>
          <a:latin typeface="Verdana" pitchFamily="34" charset="0"/>
          <a:cs typeface="Arial" pitchFamily="34" charset="0"/>
        </a:defRPr>
      </a:lvl8pPr>
      <a:lvl9pPr marL="1828800" algn="l" defTabSz="457200" rtl="0" fontAlgn="base">
        <a:spcBef>
          <a:spcPct val="0"/>
        </a:spcBef>
        <a:spcAft>
          <a:spcPct val="0"/>
        </a:spcAft>
        <a:defRPr sz="3200">
          <a:solidFill>
            <a:schemeClr val="folHlink"/>
          </a:solidFill>
          <a:latin typeface="Verdana" pitchFamily="34" charset="0"/>
          <a:cs typeface="Arial" pitchFamily="34" charset="0"/>
        </a:defRPr>
      </a:lvl9pPr>
    </p:titleStyle>
    <p:bodyStyle>
      <a:lvl1pPr marL="271463" indent="-271463" algn="l" defTabSz="457200" rtl="0" eaLnBrk="0" fontAlgn="base" hangingPunct="0">
        <a:lnSpc>
          <a:spcPct val="110000"/>
        </a:lnSpc>
        <a:spcBef>
          <a:spcPts val="1200"/>
        </a:spcBef>
        <a:spcAft>
          <a:spcPct val="40000"/>
        </a:spcAft>
        <a:buFont typeface="Arial" panose="020B0604020202020204" pitchFamily="34" charset="0"/>
        <a:buBlip>
          <a:blip r:embed="rId11"/>
        </a:buBlip>
        <a:defRPr sz="2200">
          <a:solidFill>
            <a:schemeClr val="tx1"/>
          </a:solidFill>
          <a:latin typeface="+mn-lt"/>
          <a:ea typeface="+mn-ea"/>
          <a:cs typeface="+mn-cs"/>
        </a:defRPr>
      </a:lvl1pPr>
      <a:lvl2pPr marL="630238" indent="-179388" algn="l" defTabSz="457200" rtl="0" eaLnBrk="0" fontAlgn="base" hangingPunct="0">
        <a:lnSpc>
          <a:spcPct val="110000"/>
        </a:lnSpc>
        <a:spcBef>
          <a:spcPct val="0"/>
        </a:spcBef>
        <a:spcAft>
          <a:spcPct val="40000"/>
        </a:spcAft>
        <a:buFont typeface="Lucida Grande"/>
        <a:buBlip>
          <a:blip r:embed="rId11"/>
        </a:buBlip>
        <a:defRPr>
          <a:solidFill>
            <a:schemeClr val="tx1"/>
          </a:solidFill>
          <a:latin typeface="+mn-lt"/>
          <a:cs typeface="+mn-cs"/>
        </a:defRPr>
      </a:lvl2pPr>
      <a:lvl3pPr marL="989013" indent="-179388" algn="l" defTabSz="457200" rtl="0" eaLnBrk="0" fontAlgn="base" hangingPunct="0">
        <a:lnSpc>
          <a:spcPct val="110000"/>
        </a:lnSpc>
        <a:spcBef>
          <a:spcPct val="0"/>
        </a:spcBef>
        <a:spcAft>
          <a:spcPct val="40000"/>
        </a:spcAft>
        <a:buFont typeface="Lucida Grande"/>
        <a:buBlip>
          <a:blip r:embed="rId11"/>
        </a:buBlip>
        <a:defRPr>
          <a:solidFill>
            <a:schemeClr val="tx1"/>
          </a:solidFill>
          <a:latin typeface="+mn-lt"/>
          <a:cs typeface="+mn-cs"/>
        </a:defRPr>
      </a:lvl3pPr>
      <a:lvl4pPr marL="1347788" indent="-179388" algn="l" defTabSz="457200" rtl="0" eaLnBrk="0" fontAlgn="base" hangingPunct="0">
        <a:lnSpc>
          <a:spcPct val="110000"/>
        </a:lnSpc>
        <a:spcBef>
          <a:spcPct val="0"/>
        </a:spcBef>
        <a:spcAft>
          <a:spcPct val="40000"/>
        </a:spcAft>
        <a:buFont typeface="Lucida Grande"/>
        <a:buBlip>
          <a:blip r:embed="rId11"/>
        </a:buBlip>
        <a:defRPr>
          <a:solidFill>
            <a:schemeClr val="tx1"/>
          </a:solidFill>
          <a:latin typeface="+mn-lt"/>
          <a:cs typeface="+mn-cs"/>
        </a:defRPr>
      </a:lvl4pPr>
      <a:lvl5pPr marL="1743075" indent="-215900" algn="l" defTabSz="457200" rtl="0" eaLnBrk="0" fontAlgn="base" hangingPunct="0">
        <a:spcBef>
          <a:spcPct val="20000"/>
        </a:spcBef>
        <a:spcAft>
          <a:spcPct val="0"/>
        </a:spcAft>
        <a:buFont typeface="Arial" panose="020B0604020202020204" pitchFamily="34" charset="0"/>
        <a:buChar char="»"/>
        <a:defRPr sz="1700">
          <a:solidFill>
            <a:schemeClr val="tx1"/>
          </a:solidFill>
          <a:latin typeface="+mn-lt"/>
          <a:cs typeface="+mn-cs"/>
        </a:defRPr>
      </a:lvl5pPr>
      <a:lvl6pPr marL="2200275" indent="-215900" algn="l" defTabSz="457200" rtl="0" fontAlgn="base">
        <a:spcBef>
          <a:spcPct val="20000"/>
        </a:spcBef>
        <a:spcAft>
          <a:spcPct val="0"/>
        </a:spcAft>
        <a:buFont typeface="Arial" pitchFamily="34" charset="0"/>
        <a:buChar char="»"/>
        <a:defRPr sz="1700">
          <a:solidFill>
            <a:schemeClr val="tx1"/>
          </a:solidFill>
          <a:latin typeface="+mn-lt"/>
          <a:cs typeface="+mn-cs"/>
        </a:defRPr>
      </a:lvl6pPr>
      <a:lvl7pPr marL="2657475" indent="-215900" algn="l" defTabSz="457200" rtl="0" fontAlgn="base">
        <a:spcBef>
          <a:spcPct val="20000"/>
        </a:spcBef>
        <a:spcAft>
          <a:spcPct val="0"/>
        </a:spcAft>
        <a:buFont typeface="Arial" pitchFamily="34" charset="0"/>
        <a:buChar char="»"/>
        <a:defRPr sz="1700">
          <a:solidFill>
            <a:schemeClr val="tx1"/>
          </a:solidFill>
          <a:latin typeface="+mn-lt"/>
          <a:cs typeface="+mn-cs"/>
        </a:defRPr>
      </a:lvl7pPr>
      <a:lvl8pPr marL="3114675" indent="-215900" algn="l" defTabSz="457200" rtl="0" fontAlgn="base">
        <a:spcBef>
          <a:spcPct val="20000"/>
        </a:spcBef>
        <a:spcAft>
          <a:spcPct val="0"/>
        </a:spcAft>
        <a:buFont typeface="Arial" pitchFamily="34" charset="0"/>
        <a:buChar char="»"/>
        <a:defRPr sz="1700">
          <a:solidFill>
            <a:schemeClr val="tx1"/>
          </a:solidFill>
          <a:latin typeface="+mn-lt"/>
          <a:cs typeface="+mn-cs"/>
        </a:defRPr>
      </a:lvl8pPr>
      <a:lvl9pPr marL="3571875" indent="-215900" algn="l" defTabSz="457200" rtl="0" fontAlgn="base">
        <a:spcBef>
          <a:spcPct val="20000"/>
        </a:spcBef>
        <a:spcAft>
          <a:spcPct val="0"/>
        </a:spcAft>
        <a:buFont typeface="Arial" pitchFamily="34" charset="0"/>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DC4"/>
            </a:gs>
            <a:gs pos="100000">
              <a:srgbClr val="00BAE7"/>
            </a:gs>
          </a:gsLst>
          <a:lin ang="0" scaled="1"/>
        </a:gradFill>
        <a:effectLst/>
      </p:bgPr>
    </p:bg>
    <p:spTree>
      <p:nvGrpSpPr>
        <p:cNvPr id="1" name=""/>
        <p:cNvGrpSpPr/>
        <p:nvPr/>
      </p:nvGrpSpPr>
      <p:grpSpPr>
        <a:xfrm>
          <a:off x="0" y="0"/>
          <a:ext cx="0" cy="0"/>
          <a:chOff x="0" y="0"/>
          <a:chExt cx="0" cy="0"/>
        </a:xfrm>
      </p:grpSpPr>
      <p:sp>
        <p:nvSpPr>
          <p:cNvPr id="4100" name="Title Placeholder 1">
            <a:extLst>
              <a:ext uri="{FF2B5EF4-FFF2-40B4-BE49-F238E27FC236}">
                <a16:creationId xmlns:a16="http://schemas.microsoft.com/office/drawing/2014/main" id="{669DCA24-5BB8-4DA2-4DAD-8E11AA6044C8}"/>
              </a:ext>
            </a:extLst>
          </p:cNvPr>
          <p:cNvSpPr>
            <a:spLocks noGrp="1"/>
          </p:cNvSpPr>
          <p:nvPr>
            <p:ph type="title"/>
          </p:nvPr>
        </p:nvSpPr>
        <p:spPr bwMode="auto">
          <a:xfrm>
            <a:off x="754063" y="485775"/>
            <a:ext cx="80422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Title goes here</a:t>
            </a:r>
          </a:p>
        </p:txBody>
      </p:sp>
      <p:sp>
        <p:nvSpPr>
          <p:cNvPr id="4101" name="Text Placeholder 2">
            <a:extLst>
              <a:ext uri="{FF2B5EF4-FFF2-40B4-BE49-F238E27FC236}">
                <a16:creationId xmlns:a16="http://schemas.microsoft.com/office/drawing/2014/main" id="{A61C3D46-13FF-2E47-FAE2-036DF87840D5}"/>
              </a:ext>
            </a:extLst>
          </p:cNvPr>
          <p:cNvSpPr>
            <a:spLocks noGrp="1"/>
          </p:cNvSpPr>
          <p:nvPr>
            <p:ph type="body" idx="1"/>
          </p:nvPr>
        </p:nvSpPr>
        <p:spPr bwMode="auto">
          <a:xfrm>
            <a:off x="754063" y="1343025"/>
            <a:ext cx="80422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Author goes here</a:t>
            </a:r>
          </a:p>
        </p:txBody>
      </p:sp>
      <p:sp>
        <p:nvSpPr>
          <p:cNvPr id="3" name="TextBox 2">
            <a:extLst>
              <a:ext uri="{FF2B5EF4-FFF2-40B4-BE49-F238E27FC236}">
                <a16:creationId xmlns:a16="http://schemas.microsoft.com/office/drawing/2014/main" id="{5C691F16-131D-83BF-F4B5-F2D72669D44F}"/>
              </a:ext>
            </a:extLst>
          </p:cNvPr>
          <p:cNvSpPr txBox="1"/>
          <p:nvPr>
            <p:extLst>
              <p:ext uri="{1162E1C5-73C7-4A58-AE30-91384D911F3F}">
                <p184:classification xmlns:p184="http://schemas.microsoft.com/office/powerpoint/2018/4/main" val="ftr"/>
              </p:ext>
            </p:extLst>
          </p:nvPr>
        </p:nvSpPr>
        <p:spPr>
          <a:xfrm>
            <a:off x="63500" y="6581140"/>
            <a:ext cx="901700" cy="213360"/>
          </a:xfrm>
          <a:prstGeom prst="rect">
            <a:avLst/>
          </a:prstGeom>
        </p:spPr>
        <p:txBody>
          <a:bodyPr horzOverflow="overflow" lIns="0" tIns="0" rIns="0" bIns="0">
            <a:spAutoFit/>
          </a:bodyPr>
          <a:lstStyle/>
          <a:p>
            <a:pPr algn="l"/>
            <a:r>
              <a:rPr lang="en-US" sz="1400">
                <a:solidFill>
                  <a:srgbClr val="000000"/>
                </a:solidFill>
                <a:latin typeface="Calibri" panose="020F0502020204030204" pitchFamily="34" charset="0"/>
              </a:rPr>
              <a:t>NATS Public</a:t>
            </a:r>
          </a:p>
        </p:txBody>
      </p:sp>
    </p:spTree>
    <p:extLst>
      <p:ext uri="{BB962C8B-B14F-4D97-AF65-F5344CB8AC3E}">
        <p14:creationId xmlns:p14="http://schemas.microsoft.com/office/powerpoint/2010/main" val="3878681748"/>
      </p:ext>
    </p:extLst>
  </p:cSld>
  <p:clrMap bg1="lt1" tx1="dk1" bg2="lt2" tx2="dk2" accent1="accent1" accent2="accent2" accent3="accent3" accent4="accent4" accent5="accent5" accent6="accent6" hlink="hlink" folHlink="folHlink"/>
  <p:sldLayoutIdLst>
    <p:sldLayoutId id="2147483717" r:id="rId1"/>
  </p:sldLayoutIdLst>
  <p:hf hdr="0"/>
  <p:txStyles>
    <p:titleStyle>
      <a:lvl1pPr algn="l" defTabSz="457200" rtl="0" eaLnBrk="0" fontAlgn="base" hangingPunct="0">
        <a:spcBef>
          <a:spcPct val="0"/>
        </a:spcBef>
        <a:spcAft>
          <a:spcPct val="0"/>
        </a:spcAft>
        <a:defRPr sz="4000" kern="1200">
          <a:solidFill>
            <a:schemeClr val="bg1"/>
          </a:solidFill>
          <a:latin typeface="Verdana" panose="020B0604030504040204" pitchFamily="34" charset="0"/>
          <a:ea typeface="+mj-ea"/>
          <a:cs typeface="+mj-cs"/>
        </a:defRPr>
      </a:lvl1pPr>
      <a:lvl2pPr algn="l" defTabSz="457200" rtl="0" eaLnBrk="0" fontAlgn="base" hangingPunct="0">
        <a:spcBef>
          <a:spcPct val="0"/>
        </a:spcBef>
        <a:spcAft>
          <a:spcPct val="0"/>
        </a:spcAft>
        <a:defRPr sz="4000">
          <a:solidFill>
            <a:schemeClr val="bg1"/>
          </a:solidFill>
          <a:latin typeface="Verdana" pitchFamily="34" charset="0"/>
        </a:defRPr>
      </a:lvl2pPr>
      <a:lvl3pPr algn="l" defTabSz="457200" rtl="0" eaLnBrk="0" fontAlgn="base" hangingPunct="0">
        <a:spcBef>
          <a:spcPct val="0"/>
        </a:spcBef>
        <a:spcAft>
          <a:spcPct val="0"/>
        </a:spcAft>
        <a:defRPr sz="4000">
          <a:solidFill>
            <a:schemeClr val="bg1"/>
          </a:solidFill>
          <a:latin typeface="Verdana" pitchFamily="34" charset="0"/>
        </a:defRPr>
      </a:lvl3pPr>
      <a:lvl4pPr algn="l" defTabSz="457200" rtl="0" eaLnBrk="0" fontAlgn="base" hangingPunct="0">
        <a:spcBef>
          <a:spcPct val="0"/>
        </a:spcBef>
        <a:spcAft>
          <a:spcPct val="0"/>
        </a:spcAft>
        <a:defRPr sz="4000">
          <a:solidFill>
            <a:schemeClr val="bg1"/>
          </a:solidFill>
          <a:latin typeface="Verdana" pitchFamily="34" charset="0"/>
        </a:defRPr>
      </a:lvl4pPr>
      <a:lvl5pPr algn="l" defTabSz="457200" rtl="0" eaLnBrk="0" fontAlgn="base" hangingPunct="0">
        <a:spcBef>
          <a:spcPct val="0"/>
        </a:spcBef>
        <a:spcAft>
          <a:spcPct val="0"/>
        </a:spcAft>
        <a:defRPr sz="4000">
          <a:solidFill>
            <a:schemeClr val="bg1"/>
          </a:solidFill>
          <a:latin typeface="Verdana" pitchFamily="34" charset="0"/>
        </a:defRPr>
      </a:lvl5pPr>
      <a:lvl6pPr marL="457200" algn="l" defTabSz="457200" rtl="0" fontAlgn="base">
        <a:spcBef>
          <a:spcPct val="0"/>
        </a:spcBef>
        <a:spcAft>
          <a:spcPct val="0"/>
        </a:spcAft>
        <a:defRPr sz="4000">
          <a:solidFill>
            <a:schemeClr val="bg1"/>
          </a:solidFill>
          <a:latin typeface="Verdana" pitchFamily="34" charset="0"/>
        </a:defRPr>
      </a:lvl6pPr>
      <a:lvl7pPr marL="914400" algn="l" defTabSz="457200" rtl="0" fontAlgn="base">
        <a:spcBef>
          <a:spcPct val="0"/>
        </a:spcBef>
        <a:spcAft>
          <a:spcPct val="0"/>
        </a:spcAft>
        <a:defRPr sz="4000">
          <a:solidFill>
            <a:schemeClr val="bg1"/>
          </a:solidFill>
          <a:latin typeface="Verdana" pitchFamily="34" charset="0"/>
        </a:defRPr>
      </a:lvl7pPr>
      <a:lvl8pPr marL="1371600" algn="l" defTabSz="457200" rtl="0" fontAlgn="base">
        <a:spcBef>
          <a:spcPct val="0"/>
        </a:spcBef>
        <a:spcAft>
          <a:spcPct val="0"/>
        </a:spcAft>
        <a:defRPr sz="4000">
          <a:solidFill>
            <a:schemeClr val="bg1"/>
          </a:solidFill>
          <a:latin typeface="Verdana" pitchFamily="34" charset="0"/>
        </a:defRPr>
      </a:lvl8pPr>
      <a:lvl9pPr marL="1828800" algn="l" defTabSz="457200" rtl="0" fontAlgn="base">
        <a:spcBef>
          <a:spcPct val="0"/>
        </a:spcBef>
        <a:spcAft>
          <a:spcPct val="0"/>
        </a:spcAft>
        <a:defRPr sz="4000">
          <a:solidFill>
            <a:schemeClr val="bg1"/>
          </a:solidFill>
          <a:latin typeface="Verdana" pitchFamily="34" charset="0"/>
        </a:defRPr>
      </a:lvl9pPr>
    </p:titleStyle>
    <p:bodyStyle>
      <a:lvl1pPr marL="179388" indent="-179388" algn="l" defTabSz="457200" rtl="0" eaLnBrk="0" fontAlgn="base" hangingPunct="0">
        <a:spcBef>
          <a:spcPts val="1200"/>
        </a:spcBef>
        <a:spcAft>
          <a:spcPct val="0"/>
        </a:spcAft>
        <a:buFont typeface="Arial" panose="020B0604020202020204" pitchFamily="34" charset="0"/>
        <a:defRPr sz="2000" kern="1200">
          <a:solidFill>
            <a:schemeClr val="bg1"/>
          </a:solidFill>
          <a:latin typeface="Verdana" panose="020B0604030504040204" pitchFamily="34" charset="0"/>
          <a:ea typeface="+mn-ea"/>
          <a:cs typeface="+mn-cs"/>
        </a:defRPr>
      </a:lvl1pPr>
      <a:lvl2pPr marL="358775" indent="-179388" algn="l" defTabSz="457200" rtl="0" eaLnBrk="0" fontAlgn="base" hangingPunct="0">
        <a:spcBef>
          <a:spcPct val="0"/>
        </a:spcBef>
        <a:spcAft>
          <a:spcPct val="0"/>
        </a:spcAft>
        <a:buFont typeface="Lucida Grande"/>
        <a:buChar char="–"/>
        <a:defRPr sz="1700" kern="1200">
          <a:solidFill>
            <a:schemeClr val="tx1"/>
          </a:solidFill>
          <a:latin typeface="Arial" panose="020B0604020202020204" pitchFamily="34" charset="0"/>
          <a:ea typeface="+mn-ea"/>
          <a:cs typeface="+mn-cs"/>
        </a:defRPr>
      </a:lvl2pPr>
      <a:lvl3pPr marL="539750" indent="-179388" algn="l" defTabSz="457200" rtl="0" eaLnBrk="0" fontAlgn="base" hangingPunct="0">
        <a:spcBef>
          <a:spcPct val="0"/>
        </a:spcBef>
        <a:spcAft>
          <a:spcPct val="0"/>
        </a:spcAft>
        <a:buFont typeface="Lucida Grande"/>
        <a:buChar char="–"/>
        <a:defRPr sz="1700" kern="1200">
          <a:solidFill>
            <a:schemeClr val="tx1"/>
          </a:solidFill>
          <a:latin typeface="Arial" panose="020B0604020202020204" pitchFamily="34" charset="0"/>
          <a:ea typeface="+mn-ea"/>
          <a:cs typeface="+mn-cs"/>
        </a:defRPr>
      </a:lvl3pPr>
      <a:lvl4pPr marL="719138" indent="-179388" algn="l" defTabSz="457200" rtl="0" eaLnBrk="0" fontAlgn="base" hangingPunct="0">
        <a:spcBef>
          <a:spcPct val="0"/>
        </a:spcBef>
        <a:spcAft>
          <a:spcPct val="0"/>
        </a:spcAft>
        <a:buFont typeface="Lucida Grande"/>
        <a:buChar char="–"/>
        <a:defRPr sz="1700" kern="1200">
          <a:solidFill>
            <a:schemeClr val="tx1"/>
          </a:solidFill>
          <a:latin typeface="Arial" panose="020B0604020202020204" pitchFamily="34" charset="0"/>
          <a:ea typeface="+mn-ea"/>
          <a:cs typeface="+mn-cs"/>
        </a:defRPr>
      </a:lvl4pPr>
      <a:lvl5pPr marL="719138" indent="-215900" algn="l" defTabSz="457200" rtl="0" eaLnBrk="0" fontAlgn="base" hangingPunct="0">
        <a:spcBef>
          <a:spcPct val="20000"/>
        </a:spcBef>
        <a:spcAft>
          <a:spcPct val="0"/>
        </a:spcAft>
        <a:buFont typeface="Arial" panose="020B0604020202020204" pitchFamily="34" charset="0"/>
        <a:buChar char="»"/>
        <a:defRPr sz="17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ats.aer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24CCC06C-B91C-5A95-4F96-898B5D56984D}"/>
              </a:ext>
            </a:extLst>
          </p:cNvPr>
          <p:cNvSpPr>
            <a:spLocks noGrp="1"/>
          </p:cNvSpPr>
          <p:nvPr>
            <p:ph type="title" idx="4294967295"/>
          </p:nvPr>
        </p:nvSpPr>
        <p:spPr>
          <a:xfrm>
            <a:off x="2770495" y="801346"/>
            <a:ext cx="5738884" cy="720725"/>
          </a:xfrm>
        </p:spPr>
        <p:txBody>
          <a:bodyPr/>
          <a:lstStyle/>
          <a:p>
            <a:pPr eaLnBrk="1" hangingPunct="1"/>
            <a:r>
              <a:rPr lang="en-GB" altLang="en-US" sz="3200" dirty="0"/>
              <a:t>Embedding a safe working culture in aviation and parallels with maternity health care </a:t>
            </a:r>
          </a:p>
        </p:txBody>
      </p:sp>
      <p:sp>
        <p:nvSpPr>
          <p:cNvPr id="6148" name="Rectangle 3">
            <a:extLst>
              <a:ext uri="{FF2B5EF4-FFF2-40B4-BE49-F238E27FC236}">
                <a16:creationId xmlns:a16="http://schemas.microsoft.com/office/drawing/2014/main" id="{D05B0F77-82B9-B758-64F1-9A2A89DB895B}"/>
              </a:ext>
            </a:extLst>
          </p:cNvPr>
          <p:cNvSpPr>
            <a:spLocks noGrp="1"/>
          </p:cNvSpPr>
          <p:nvPr>
            <p:ph type="body" idx="4294967295"/>
          </p:nvPr>
        </p:nvSpPr>
        <p:spPr>
          <a:xfrm>
            <a:off x="2644253" y="2814921"/>
            <a:ext cx="4848368" cy="504825"/>
          </a:xfrm>
        </p:spPr>
        <p:txBody>
          <a:bodyPr/>
          <a:lstStyle/>
          <a:p>
            <a:pPr eaLnBrk="1" hangingPunct="1"/>
            <a:r>
              <a:rPr lang="en-GB" altLang="en-US" dirty="0"/>
              <a:t>  </a:t>
            </a:r>
            <a:r>
              <a:rPr lang="en-GB" altLang="en-US" sz="1600" dirty="0"/>
              <a:t>RCM Think Tank, Edinburgh, 16 Nov 23</a:t>
            </a:r>
          </a:p>
        </p:txBody>
      </p:sp>
      <p:sp>
        <p:nvSpPr>
          <p:cNvPr id="2" name="Rectangle 3">
            <a:extLst>
              <a:ext uri="{FF2B5EF4-FFF2-40B4-BE49-F238E27FC236}">
                <a16:creationId xmlns:a16="http://schemas.microsoft.com/office/drawing/2014/main" id="{913084EC-15D0-B1C2-462B-F2277063DA28}"/>
              </a:ext>
            </a:extLst>
          </p:cNvPr>
          <p:cNvSpPr txBox="1">
            <a:spLocks/>
          </p:cNvSpPr>
          <p:nvPr/>
        </p:nvSpPr>
        <p:spPr bwMode="auto">
          <a:xfrm>
            <a:off x="409433" y="4829516"/>
            <a:ext cx="34324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9388" indent="-179388" algn="l" defTabSz="457200" rtl="0" eaLnBrk="0" fontAlgn="base" hangingPunct="0">
              <a:spcBef>
                <a:spcPts val="1200"/>
              </a:spcBef>
              <a:spcAft>
                <a:spcPct val="0"/>
              </a:spcAft>
              <a:buFont typeface="Arial" panose="020B0604020202020204" pitchFamily="34" charset="0"/>
              <a:defRPr sz="2000" kern="1200">
                <a:solidFill>
                  <a:schemeClr val="bg1"/>
                </a:solidFill>
                <a:latin typeface="Verdana" panose="020B0604030504040204" pitchFamily="34" charset="0"/>
                <a:ea typeface="+mn-ea"/>
                <a:cs typeface="+mn-cs"/>
              </a:defRPr>
            </a:lvl1pPr>
            <a:lvl2pPr marL="358775" indent="-179388" algn="l" defTabSz="457200" rtl="0" eaLnBrk="0" fontAlgn="base" hangingPunct="0">
              <a:spcBef>
                <a:spcPct val="0"/>
              </a:spcBef>
              <a:spcAft>
                <a:spcPct val="0"/>
              </a:spcAft>
              <a:buFont typeface="Lucida Grande"/>
              <a:buChar char="–"/>
              <a:defRPr sz="1700" kern="1200">
                <a:solidFill>
                  <a:schemeClr val="tx1"/>
                </a:solidFill>
                <a:latin typeface="Arial" panose="020B0604020202020204" pitchFamily="34" charset="0"/>
                <a:ea typeface="+mn-ea"/>
                <a:cs typeface="+mn-cs"/>
              </a:defRPr>
            </a:lvl2pPr>
            <a:lvl3pPr marL="539750" indent="-179388" algn="l" defTabSz="457200" rtl="0" eaLnBrk="0" fontAlgn="base" hangingPunct="0">
              <a:spcBef>
                <a:spcPct val="0"/>
              </a:spcBef>
              <a:spcAft>
                <a:spcPct val="0"/>
              </a:spcAft>
              <a:buFont typeface="Lucida Grande"/>
              <a:buChar char="–"/>
              <a:defRPr sz="1700" kern="1200">
                <a:solidFill>
                  <a:schemeClr val="tx1"/>
                </a:solidFill>
                <a:latin typeface="Arial" panose="020B0604020202020204" pitchFamily="34" charset="0"/>
                <a:ea typeface="+mn-ea"/>
                <a:cs typeface="+mn-cs"/>
              </a:defRPr>
            </a:lvl3pPr>
            <a:lvl4pPr marL="719138" indent="-179388" algn="l" defTabSz="457200" rtl="0" eaLnBrk="0" fontAlgn="base" hangingPunct="0">
              <a:spcBef>
                <a:spcPct val="0"/>
              </a:spcBef>
              <a:spcAft>
                <a:spcPct val="0"/>
              </a:spcAft>
              <a:buFont typeface="Lucida Grande"/>
              <a:buChar char="–"/>
              <a:defRPr sz="1700" kern="1200">
                <a:solidFill>
                  <a:schemeClr val="tx1"/>
                </a:solidFill>
                <a:latin typeface="Arial" panose="020B0604020202020204" pitchFamily="34" charset="0"/>
                <a:ea typeface="+mn-ea"/>
                <a:cs typeface="+mn-cs"/>
              </a:defRPr>
            </a:lvl4pPr>
            <a:lvl5pPr marL="719138" indent="-215900" algn="l" defTabSz="457200" rtl="0" eaLnBrk="0" fontAlgn="base" hangingPunct="0">
              <a:spcBef>
                <a:spcPct val="20000"/>
              </a:spcBef>
              <a:spcAft>
                <a:spcPct val="0"/>
              </a:spcAft>
              <a:buFont typeface="Arial" panose="020B0604020202020204" pitchFamily="34" charset="0"/>
              <a:buChar char="»"/>
              <a:defRPr sz="17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00000"/>
              </a:lnSpc>
            </a:pPr>
            <a:r>
              <a:rPr lang="en-GB" altLang="en-US" dirty="0"/>
              <a:t>Cass McNamara, Midwife &amp; CEO Birthsparks</a:t>
            </a:r>
          </a:p>
          <a:p>
            <a:pPr eaLnBrk="1" hangingPunct="1">
              <a:lnSpc>
                <a:spcPct val="100000"/>
              </a:lnSpc>
            </a:pPr>
            <a:r>
              <a:rPr lang="en-GB" altLang="en-US" dirty="0"/>
              <a:t>Steve McNamara, Air Traffic Controller, NATS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C3792C4-F1C9-BA70-B993-A666606C1DDE}"/>
              </a:ext>
            </a:extLst>
          </p:cNvPr>
          <p:cNvSpPr>
            <a:spLocks noGrp="1" noChangeArrowheads="1"/>
          </p:cNvSpPr>
          <p:nvPr>
            <p:ph type="title"/>
          </p:nvPr>
        </p:nvSpPr>
        <p:spPr/>
        <p:txBody>
          <a:bodyPr/>
          <a:lstStyle/>
          <a:p>
            <a:r>
              <a:rPr lang="en-GB" altLang="en-US"/>
              <a:t>Just Culture: background</a:t>
            </a:r>
          </a:p>
        </p:txBody>
      </p:sp>
      <p:sp>
        <p:nvSpPr>
          <p:cNvPr id="80899" name="Rectangle 3">
            <a:extLst>
              <a:ext uri="{FF2B5EF4-FFF2-40B4-BE49-F238E27FC236}">
                <a16:creationId xmlns:a16="http://schemas.microsoft.com/office/drawing/2014/main" id="{4637B4EA-C8E6-10AF-8A8E-35886AD32621}"/>
              </a:ext>
            </a:extLst>
          </p:cNvPr>
          <p:cNvSpPr>
            <a:spLocks noChangeArrowheads="1"/>
          </p:cNvSpPr>
          <p:nvPr/>
        </p:nvSpPr>
        <p:spPr bwMode="auto">
          <a:xfrm>
            <a:off x="0" y="1176338"/>
            <a:ext cx="9144000" cy="0"/>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endParaRPr lang="en-US"/>
          </a:p>
        </p:txBody>
      </p:sp>
      <p:sp>
        <p:nvSpPr>
          <p:cNvPr id="80900" name="Rectangle 4">
            <a:extLst>
              <a:ext uri="{FF2B5EF4-FFF2-40B4-BE49-F238E27FC236}">
                <a16:creationId xmlns:a16="http://schemas.microsoft.com/office/drawing/2014/main" id="{FB2F4CE2-CE1F-7CB5-7D75-898C042FA93F}"/>
              </a:ext>
            </a:extLst>
          </p:cNvPr>
          <p:cNvSpPr>
            <a:spLocks noChangeArrowheads="1"/>
          </p:cNvSpPr>
          <p:nvPr/>
        </p:nvSpPr>
        <p:spPr bwMode="auto">
          <a:xfrm>
            <a:off x="2819400" y="5780088"/>
            <a:ext cx="2971800" cy="409575"/>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chemeClr val="tx1"/>
                </a:solidFill>
                <a:latin typeface="Arial" panose="020B0604020202020204" pitchFamily="34" charset="0"/>
                <a:cs typeface="Times New Roman" panose="02020603050405020304" pitchFamily="18" charset="0"/>
              </a:rPr>
              <a:t>JUST CULTURE</a:t>
            </a:r>
            <a:endParaRPr lang="en-GB" altLang="en-US" b="1">
              <a:solidFill>
                <a:schemeClr val="tx1"/>
              </a:solidFill>
            </a:endParaRPr>
          </a:p>
        </p:txBody>
      </p:sp>
      <p:grpSp>
        <p:nvGrpSpPr>
          <p:cNvPr id="80901" name="Group 5">
            <a:extLst>
              <a:ext uri="{FF2B5EF4-FFF2-40B4-BE49-F238E27FC236}">
                <a16:creationId xmlns:a16="http://schemas.microsoft.com/office/drawing/2014/main" id="{7CE52B2F-3A4E-69F0-3883-9D87DF0DE8DF}"/>
              </a:ext>
            </a:extLst>
          </p:cNvPr>
          <p:cNvGrpSpPr>
            <a:grpSpLocks/>
          </p:cNvGrpSpPr>
          <p:nvPr/>
        </p:nvGrpSpPr>
        <p:grpSpPr bwMode="auto">
          <a:xfrm>
            <a:off x="2819400" y="4960938"/>
            <a:ext cx="2971800" cy="819150"/>
            <a:chOff x="1776" y="3125"/>
            <a:chExt cx="1872" cy="516"/>
          </a:xfrm>
        </p:grpSpPr>
        <p:sp>
          <p:nvSpPr>
            <p:cNvPr id="80902" name="Rectangle 6">
              <a:extLst>
                <a:ext uri="{FF2B5EF4-FFF2-40B4-BE49-F238E27FC236}">
                  <a16:creationId xmlns:a16="http://schemas.microsoft.com/office/drawing/2014/main" id="{766A3DC1-3772-C34B-46FF-2359B95EBBBF}"/>
                </a:ext>
              </a:extLst>
            </p:cNvPr>
            <p:cNvSpPr>
              <a:spLocks noChangeArrowheads="1"/>
            </p:cNvSpPr>
            <p:nvPr/>
          </p:nvSpPr>
          <p:spPr bwMode="auto">
            <a:xfrm>
              <a:off x="1776" y="3383"/>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rgbClr val="FF0000"/>
                  </a:solidFill>
                  <a:latin typeface="Arial" panose="020B0604020202020204" pitchFamily="34" charset="0"/>
                  <a:cs typeface="Times New Roman" panose="02020603050405020304" pitchFamily="18" charset="0"/>
                </a:rPr>
                <a:t>↑Leads to↑</a:t>
              </a:r>
              <a:endParaRPr lang="en-GB" altLang="en-US" b="1">
                <a:solidFill>
                  <a:srgbClr val="FFFFFF"/>
                </a:solidFill>
              </a:endParaRPr>
            </a:p>
          </p:txBody>
        </p:sp>
        <p:sp>
          <p:nvSpPr>
            <p:cNvPr id="80903" name="Rectangle 7">
              <a:extLst>
                <a:ext uri="{FF2B5EF4-FFF2-40B4-BE49-F238E27FC236}">
                  <a16:creationId xmlns:a16="http://schemas.microsoft.com/office/drawing/2014/main" id="{F59178E3-B505-1555-21EB-1C513F2118FD}"/>
                </a:ext>
              </a:extLst>
            </p:cNvPr>
            <p:cNvSpPr>
              <a:spLocks noChangeArrowheads="1"/>
            </p:cNvSpPr>
            <p:nvPr/>
          </p:nvSpPr>
          <p:spPr bwMode="auto">
            <a:xfrm>
              <a:off x="1776" y="3125"/>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chemeClr val="tx1"/>
                  </a:solidFill>
                  <a:latin typeface="Arial" panose="020B0604020202020204" pitchFamily="34" charset="0"/>
                  <a:cs typeface="Times New Roman" panose="02020603050405020304" pitchFamily="18" charset="0"/>
                </a:rPr>
                <a:t>OPEN REPORTING</a:t>
              </a:r>
              <a:r>
                <a:rPr lang="en-GB" altLang="en-US" b="1">
                  <a:solidFill>
                    <a:srgbClr val="FFFFFF"/>
                  </a:solidFill>
                  <a:latin typeface="Arial" panose="020B0604020202020204" pitchFamily="34" charset="0"/>
                  <a:cs typeface="Times New Roman" panose="02020603050405020304" pitchFamily="18" charset="0"/>
                </a:rPr>
                <a:t> </a:t>
              </a:r>
              <a:endParaRPr lang="en-GB" altLang="en-US" b="1">
                <a:solidFill>
                  <a:srgbClr val="FFFFFF"/>
                </a:solidFill>
              </a:endParaRPr>
            </a:p>
          </p:txBody>
        </p:sp>
      </p:grpSp>
      <p:grpSp>
        <p:nvGrpSpPr>
          <p:cNvPr id="80904" name="Group 8">
            <a:extLst>
              <a:ext uri="{FF2B5EF4-FFF2-40B4-BE49-F238E27FC236}">
                <a16:creationId xmlns:a16="http://schemas.microsoft.com/office/drawing/2014/main" id="{FA169820-309B-757B-B6C8-1DBA7853C322}"/>
              </a:ext>
            </a:extLst>
          </p:cNvPr>
          <p:cNvGrpSpPr>
            <a:grpSpLocks/>
          </p:cNvGrpSpPr>
          <p:nvPr/>
        </p:nvGrpSpPr>
        <p:grpSpPr bwMode="auto">
          <a:xfrm>
            <a:off x="2819400" y="4141788"/>
            <a:ext cx="2971800" cy="819150"/>
            <a:chOff x="1776" y="2609"/>
            <a:chExt cx="1872" cy="516"/>
          </a:xfrm>
        </p:grpSpPr>
        <p:sp>
          <p:nvSpPr>
            <p:cNvPr id="80905" name="Rectangle 9">
              <a:extLst>
                <a:ext uri="{FF2B5EF4-FFF2-40B4-BE49-F238E27FC236}">
                  <a16:creationId xmlns:a16="http://schemas.microsoft.com/office/drawing/2014/main" id="{BDACFB27-57F0-A00E-9D78-0230FF20EC96}"/>
                </a:ext>
              </a:extLst>
            </p:cNvPr>
            <p:cNvSpPr>
              <a:spLocks noChangeArrowheads="1"/>
            </p:cNvSpPr>
            <p:nvPr/>
          </p:nvSpPr>
          <p:spPr bwMode="auto">
            <a:xfrm>
              <a:off x="1776" y="2867"/>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rgbClr val="FF0000"/>
                  </a:solidFill>
                  <a:latin typeface="Arial" panose="020B0604020202020204" pitchFamily="34" charset="0"/>
                  <a:cs typeface="Times New Roman" panose="02020603050405020304" pitchFamily="18" charset="0"/>
                </a:rPr>
                <a:t>↑ Leads to ↑</a:t>
              </a:r>
              <a:endParaRPr lang="en-GB" altLang="en-US" b="1">
                <a:solidFill>
                  <a:srgbClr val="FFFFFF"/>
                </a:solidFill>
              </a:endParaRPr>
            </a:p>
          </p:txBody>
        </p:sp>
        <p:sp>
          <p:nvSpPr>
            <p:cNvPr id="80906" name="Rectangle 10">
              <a:extLst>
                <a:ext uri="{FF2B5EF4-FFF2-40B4-BE49-F238E27FC236}">
                  <a16:creationId xmlns:a16="http://schemas.microsoft.com/office/drawing/2014/main" id="{05155E3A-0C1A-D06F-08E0-064D87ACF53B}"/>
                </a:ext>
              </a:extLst>
            </p:cNvPr>
            <p:cNvSpPr>
              <a:spLocks noChangeArrowheads="1"/>
            </p:cNvSpPr>
            <p:nvPr/>
          </p:nvSpPr>
          <p:spPr bwMode="auto">
            <a:xfrm>
              <a:off x="1776" y="2609"/>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chemeClr val="tx1"/>
                  </a:solidFill>
                  <a:latin typeface="Arial" panose="020B0604020202020204" pitchFamily="34" charset="0"/>
                  <a:cs typeface="Times New Roman" panose="02020603050405020304" pitchFamily="18" charset="0"/>
                </a:rPr>
                <a:t>LEARNING</a:t>
              </a:r>
              <a:r>
                <a:rPr lang="en-GB" altLang="en-US" b="1">
                  <a:solidFill>
                    <a:srgbClr val="FFFFFF"/>
                  </a:solidFill>
                  <a:latin typeface="Arial" panose="020B0604020202020204" pitchFamily="34" charset="0"/>
                  <a:cs typeface="Times New Roman" panose="02020603050405020304" pitchFamily="18" charset="0"/>
                </a:rPr>
                <a:t> </a:t>
              </a:r>
              <a:endParaRPr lang="en-GB" altLang="en-US" b="1">
                <a:solidFill>
                  <a:srgbClr val="FFFFFF"/>
                </a:solidFill>
              </a:endParaRPr>
            </a:p>
          </p:txBody>
        </p:sp>
      </p:grpSp>
      <p:grpSp>
        <p:nvGrpSpPr>
          <p:cNvPr id="80907" name="Group 11">
            <a:extLst>
              <a:ext uri="{FF2B5EF4-FFF2-40B4-BE49-F238E27FC236}">
                <a16:creationId xmlns:a16="http://schemas.microsoft.com/office/drawing/2014/main" id="{01738467-E1CF-8D12-ABD8-C648C7950C15}"/>
              </a:ext>
            </a:extLst>
          </p:cNvPr>
          <p:cNvGrpSpPr>
            <a:grpSpLocks/>
          </p:cNvGrpSpPr>
          <p:nvPr/>
        </p:nvGrpSpPr>
        <p:grpSpPr bwMode="auto">
          <a:xfrm>
            <a:off x="2819400" y="3322638"/>
            <a:ext cx="2971800" cy="819150"/>
            <a:chOff x="1776" y="2093"/>
            <a:chExt cx="1872" cy="516"/>
          </a:xfrm>
        </p:grpSpPr>
        <p:sp>
          <p:nvSpPr>
            <p:cNvPr id="80908" name="Rectangle 12">
              <a:extLst>
                <a:ext uri="{FF2B5EF4-FFF2-40B4-BE49-F238E27FC236}">
                  <a16:creationId xmlns:a16="http://schemas.microsoft.com/office/drawing/2014/main" id="{8E7512D4-4175-B2D8-2EEB-110B4181F8F2}"/>
                </a:ext>
              </a:extLst>
            </p:cNvPr>
            <p:cNvSpPr>
              <a:spLocks noChangeArrowheads="1"/>
            </p:cNvSpPr>
            <p:nvPr/>
          </p:nvSpPr>
          <p:spPr bwMode="auto">
            <a:xfrm>
              <a:off x="1776" y="2351"/>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rgbClr val="FF0000"/>
                  </a:solidFill>
                  <a:latin typeface="Arial" panose="020B0604020202020204" pitchFamily="34" charset="0"/>
                  <a:cs typeface="Times New Roman" panose="02020603050405020304" pitchFamily="18" charset="0"/>
                </a:rPr>
                <a:t>↑ Changes ↑</a:t>
              </a:r>
              <a:endParaRPr lang="en-GB" altLang="en-US" b="1">
                <a:solidFill>
                  <a:srgbClr val="FFFFFF"/>
                </a:solidFill>
              </a:endParaRPr>
            </a:p>
          </p:txBody>
        </p:sp>
        <p:sp>
          <p:nvSpPr>
            <p:cNvPr id="80909" name="Rectangle 13">
              <a:extLst>
                <a:ext uri="{FF2B5EF4-FFF2-40B4-BE49-F238E27FC236}">
                  <a16:creationId xmlns:a16="http://schemas.microsoft.com/office/drawing/2014/main" id="{BAF79D41-3B46-25F8-F47E-8B969BE1CD93}"/>
                </a:ext>
              </a:extLst>
            </p:cNvPr>
            <p:cNvSpPr>
              <a:spLocks noChangeArrowheads="1"/>
            </p:cNvSpPr>
            <p:nvPr/>
          </p:nvSpPr>
          <p:spPr bwMode="auto">
            <a:xfrm>
              <a:off x="1776" y="2093"/>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chemeClr val="tx1"/>
                  </a:solidFill>
                  <a:latin typeface="Arial" panose="020B0604020202020204" pitchFamily="34" charset="0"/>
                  <a:cs typeface="Times New Roman" panose="02020603050405020304" pitchFamily="18" charset="0"/>
                </a:rPr>
                <a:t>PERCEPTION OF RISK</a:t>
              </a:r>
              <a:endParaRPr lang="en-GB" altLang="en-US" b="1">
                <a:solidFill>
                  <a:schemeClr val="tx1"/>
                </a:solidFill>
              </a:endParaRPr>
            </a:p>
          </p:txBody>
        </p:sp>
      </p:grpSp>
      <p:grpSp>
        <p:nvGrpSpPr>
          <p:cNvPr id="80910" name="Group 14">
            <a:extLst>
              <a:ext uri="{FF2B5EF4-FFF2-40B4-BE49-F238E27FC236}">
                <a16:creationId xmlns:a16="http://schemas.microsoft.com/office/drawing/2014/main" id="{791AF42F-B8A8-9E57-C45B-CC281391AB45}"/>
              </a:ext>
            </a:extLst>
          </p:cNvPr>
          <p:cNvGrpSpPr>
            <a:grpSpLocks/>
          </p:cNvGrpSpPr>
          <p:nvPr/>
        </p:nvGrpSpPr>
        <p:grpSpPr bwMode="auto">
          <a:xfrm>
            <a:off x="2819400" y="2503488"/>
            <a:ext cx="2971800" cy="819150"/>
            <a:chOff x="1776" y="1577"/>
            <a:chExt cx="1872" cy="516"/>
          </a:xfrm>
        </p:grpSpPr>
        <p:sp>
          <p:nvSpPr>
            <p:cNvPr id="80911" name="Rectangle 15">
              <a:extLst>
                <a:ext uri="{FF2B5EF4-FFF2-40B4-BE49-F238E27FC236}">
                  <a16:creationId xmlns:a16="http://schemas.microsoft.com/office/drawing/2014/main" id="{A38C1593-467A-F3E0-83EE-EE2A5F9E8E24}"/>
                </a:ext>
              </a:extLst>
            </p:cNvPr>
            <p:cNvSpPr>
              <a:spLocks noChangeArrowheads="1"/>
            </p:cNvSpPr>
            <p:nvPr/>
          </p:nvSpPr>
          <p:spPr bwMode="auto">
            <a:xfrm>
              <a:off x="1776" y="1835"/>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rgbClr val="FF0000"/>
                  </a:solidFill>
                  <a:latin typeface="Arial" panose="020B0604020202020204" pitchFamily="34" charset="0"/>
                  <a:cs typeface="Times New Roman" panose="02020603050405020304" pitchFamily="18" charset="0"/>
                </a:rPr>
                <a:t>↑ Changes ↑</a:t>
              </a:r>
              <a:endParaRPr lang="en-GB" altLang="en-US" b="1">
                <a:solidFill>
                  <a:srgbClr val="FFFFFF"/>
                </a:solidFill>
              </a:endParaRPr>
            </a:p>
          </p:txBody>
        </p:sp>
        <p:sp>
          <p:nvSpPr>
            <p:cNvPr id="80912" name="Rectangle 16">
              <a:extLst>
                <a:ext uri="{FF2B5EF4-FFF2-40B4-BE49-F238E27FC236}">
                  <a16:creationId xmlns:a16="http://schemas.microsoft.com/office/drawing/2014/main" id="{8446D4D8-EF3D-27E1-527A-885C6BC373C2}"/>
                </a:ext>
              </a:extLst>
            </p:cNvPr>
            <p:cNvSpPr>
              <a:spLocks noChangeArrowheads="1"/>
            </p:cNvSpPr>
            <p:nvPr/>
          </p:nvSpPr>
          <p:spPr bwMode="auto">
            <a:xfrm>
              <a:off x="1776" y="1577"/>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chemeClr val="tx1"/>
                  </a:solidFill>
                  <a:latin typeface="Arial" panose="020B0604020202020204" pitchFamily="34" charset="0"/>
                  <a:cs typeface="Times New Roman" panose="02020603050405020304" pitchFamily="18" charset="0"/>
                </a:rPr>
                <a:t>ATTITUDE TO SAFETY</a:t>
              </a:r>
              <a:endParaRPr lang="en-GB" altLang="en-US" b="1">
                <a:solidFill>
                  <a:schemeClr val="tx1"/>
                </a:solidFill>
              </a:endParaRPr>
            </a:p>
          </p:txBody>
        </p:sp>
      </p:grpSp>
      <p:grpSp>
        <p:nvGrpSpPr>
          <p:cNvPr id="80913" name="Group 17">
            <a:extLst>
              <a:ext uri="{FF2B5EF4-FFF2-40B4-BE49-F238E27FC236}">
                <a16:creationId xmlns:a16="http://schemas.microsoft.com/office/drawing/2014/main" id="{06CB1FD7-BFDC-3A4A-C336-AD429DF110D9}"/>
              </a:ext>
            </a:extLst>
          </p:cNvPr>
          <p:cNvGrpSpPr>
            <a:grpSpLocks/>
          </p:cNvGrpSpPr>
          <p:nvPr/>
        </p:nvGrpSpPr>
        <p:grpSpPr bwMode="auto">
          <a:xfrm>
            <a:off x="2819400" y="1684338"/>
            <a:ext cx="2971800" cy="819150"/>
            <a:chOff x="1776" y="1061"/>
            <a:chExt cx="1872" cy="516"/>
          </a:xfrm>
        </p:grpSpPr>
        <p:sp>
          <p:nvSpPr>
            <p:cNvPr id="80914" name="Rectangle 18">
              <a:extLst>
                <a:ext uri="{FF2B5EF4-FFF2-40B4-BE49-F238E27FC236}">
                  <a16:creationId xmlns:a16="http://schemas.microsoft.com/office/drawing/2014/main" id="{0A1B6420-47DD-7905-6EAC-3C0CA3353CC8}"/>
                </a:ext>
              </a:extLst>
            </p:cNvPr>
            <p:cNvSpPr>
              <a:spLocks noChangeArrowheads="1"/>
            </p:cNvSpPr>
            <p:nvPr/>
          </p:nvSpPr>
          <p:spPr bwMode="auto">
            <a:xfrm>
              <a:off x="1776" y="1319"/>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rgbClr val="FF0000"/>
                  </a:solidFill>
                  <a:latin typeface="Arial" panose="020B0604020202020204" pitchFamily="34" charset="0"/>
                  <a:cs typeface="Times New Roman" panose="02020603050405020304" pitchFamily="18" charset="0"/>
                </a:rPr>
                <a:t>↑ Changes ↑</a:t>
              </a:r>
              <a:endParaRPr lang="en-GB" altLang="en-US" b="1">
                <a:solidFill>
                  <a:srgbClr val="FFFFFF"/>
                </a:solidFill>
              </a:endParaRPr>
            </a:p>
          </p:txBody>
        </p:sp>
        <p:sp>
          <p:nvSpPr>
            <p:cNvPr id="80915" name="Rectangle 19">
              <a:extLst>
                <a:ext uri="{FF2B5EF4-FFF2-40B4-BE49-F238E27FC236}">
                  <a16:creationId xmlns:a16="http://schemas.microsoft.com/office/drawing/2014/main" id="{9B129E9D-FAFD-1E5D-98B1-098DE8CFC869}"/>
                </a:ext>
              </a:extLst>
            </p:cNvPr>
            <p:cNvSpPr>
              <a:spLocks noChangeArrowheads="1"/>
            </p:cNvSpPr>
            <p:nvPr/>
          </p:nvSpPr>
          <p:spPr bwMode="auto">
            <a:xfrm>
              <a:off x="1776" y="1061"/>
              <a:ext cx="1872" cy="258"/>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gn="l" eaLnBrk="0" hangingPunct="0">
                <a:lnSpc>
                  <a:spcPct val="105000"/>
                </a:lnSpc>
                <a:spcBef>
                  <a:spcPts val="12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1pPr>
              <a:lvl2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2pPr>
              <a:lvl3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3pPr>
              <a:lvl4pPr algn="l" eaLnBrk="0" hangingPunct="0">
                <a:lnSpc>
                  <a:spcPct val="105000"/>
                </a:lnSpc>
                <a:spcAft>
                  <a:spcPct val="40000"/>
                </a:spcAft>
                <a:buFont typeface="Lucida Grande"/>
                <a:buBlip>
                  <a:blip r:embed="rId3"/>
                </a:buBlip>
                <a:defRPr sz="2000">
                  <a:solidFill>
                    <a:schemeClr val="bg1"/>
                  </a:solidFill>
                  <a:latin typeface="Verdana" panose="020B0604030504040204" pitchFamily="34" charset="0"/>
                  <a:cs typeface="Arial" panose="020B0604020202020204" pitchFamily="34" charset="0"/>
                </a:defRPr>
              </a:lvl4pPr>
              <a:lvl5pPr algn="l" eaLnBrk="0" hangingPunct="0">
                <a:lnSpc>
                  <a:spcPct val="105000"/>
                </a:lnSpc>
                <a:spcBef>
                  <a:spcPct val="20000"/>
                </a:spcBef>
                <a:spcAft>
                  <a:spcPct val="40000"/>
                </a:spcAft>
                <a:buBlip>
                  <a:blip r:embed="rId3"/>
                </a:buBlip>
                <a:defRPr sz="2000">
                  <a:solidFill>
                    <a:schemeClr val="bg1"/>
                  </a:solidFill>
                  <a:latin typeface="Verdana" panose="020B0604030504040204" pitchFamily="34" charset="0"/>
                  <a:cs typeface="Arial" panose="020B0604020202020204" pitchFamily="34" charset="0"/>
                </a:defRPr>
              </a:lvl5pPr>
              <a:lvl6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6pPr>
              <a:lvl7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7pPr>
              <a:lvl8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8pPr>
              <a:lvl9pPr defTabSz="457200" eaLnBrk="0" fontAlgn="base" hangingPunct="0">
                <a:lnSpc>
                  <a:spcPct val="105000"/>
                </a:lnSpc>
                <a:spcBef>
                  <a:spcPct val="20000"/>
                </a:spcBef>
                <a:spcAft>
                  <a:spcPct val="40000"/>
                </a:spcAft>
                <a:buFont typeface="Arial" panose="020B0604020202020204" pitchFamily="34" charset="0"/>
                <a:buBlip>
                  <a:blip r:embed="rId3"/>
                </a:buBlip>
                <a:defRPr sz="2000">
                  <a:solidFill>
                    <a:schemeClr val="bg1"/>
                  </a:solidFill>
                  <a:latin typeface="Verdana" panose="020B0604030504040204" pitchFamily="34" charset="0"/>
                  <a:cs typeface="Arial" panose="020B0604020202020204" pitchFamily="34" charset="0"/>
                </a:defRPr>
              </a:lvl9pPr>
            </a:lstStyle>
            <a:p>
              <a:pPr algn="ctr">
                <a:lnSpc>
                  <a:spcPts val="2500"/>
                </a:lnSpc>
                <a:spcBef>
                  <a:spcPct val="0"/>
                </a:spcBef>
                <a:spcAft>
                  <a:spcPct val="0"/>
                </a:spcAft>
                <a:buFont typeface="Arial" panose="020B0604020202020204" pitchFamily="34" charset="0"/>
                <a:buNone/>
              </a:pPr>
              <a:r>
                <a:rPr lang="en-GB" altLang="en-US" b="1">
                  <a:solidFill>
                    <a:schemeClr val="tx1"/>
                  </a:solidFill>
                  <a:latin typeface="Arial" panose="020B0604020202020204" pitchFamily="34" charset="0"/>
                  <a:cs typeface="Times New Roman" panose="02020603050405020304" pitchFamily="18" charset="0"/>
                </a:rPr>
                <a:t>SAFETY BEHAVIOUR</a:t>
              </a:r>
              <a:endParaRPr lang="en-GB" altLang="en-US" b="1">
                <a:solidFill>
                  <a:schemeClr val="tx1"/>
                </a:solidFill>
              </a:endParaRPr>
            </a:p>
          </p:txBody>
        </p:sp>
      </p:grpSp>
      <p:sp>
        <p:nvSpPr>
          <p:cNvPr id="80916" name="Line 20">
            <a:extLst>
              <a:ext uri="{FF2B5EF4-FFF2-40B4-BE49-F238E27FC236}">
                <a16:creationId xmlns:a16="http://schemas.microsoft.com/office/drawing/2014/main" id="{6A386E96-57EC-7353-CE8D-2BB4B8EABCCE}"/>
              </a:ext>
            </a:extLst>
          </p:cNvPr>
          <p:cNvSpPr>
            <a:spLocks noChangeShapeType="1"/>
          </p:cNvSpPr>
          <p:nvPr/>
        </p:nvSpPr>
        <p:spPr bwMode="auto">
          <a:xfrm>
            <a:off x="2819400" y="1684338"/>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17" name="Line 21">
            <a:extLst>
              <a:ext uri="{FF2B5EF4-FFF2-40B4-BE49-F238E27FC236}">
                <a16:creationId xmlns:a16="http://schemas.microsoft.com/office/drawing/2014/main" id="{BF1F0F68-3188-4ED3-E189-AC85B3DD92E8}"/>
              </a:ext>
            </a:extLst>
          </p:cNvPr>
          <p:cNvSpPr>
            <a:spLocks noChangeShapeType="1"/>
          </p:cNvSpPr>
          <p:nvPr/>
        </p:nvSpPr>
        <p:spPr bwMode="auto">
          <a:xfrm>
            <a:off x="2819400" y="6189663"/>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18" name="Line 22">
            <a:extLst>
              <a:ext uri="{FF2B5EF4-FFF2-40B4-BE49-F238E27FC236}">
                <a16:creationId xmlns:a16="http://schemas.microsoft.com/office/drawing/2014/main" id="{AA5B3771-DA00-7EF4-13D7-73906AAB5AEB}"/>
              </a:ext>
            </a:extLst>
          </p:cNvPr>
          <p:cNvSpPr>
            <a:spLocks noChangeShapeType="1"/>
          </p:cNvSpPr>
          <p:nvPr/>
        </p:nvSpPr>
        <p:spPr bwMode="auto">
          <a:xfrm>
            <a:off x="2819400" y="1684338"/>
            <a:ext cx="0" cy="450532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19" name="Line 23">
            <a:extLst>
              <a:ext uri="{FF2B5EF4-FFF2-40B4-BE49-F238E27FC236}">
                <a16:creationId xmlns:a16="http://schemas.microsoft.com/office/drawing/2014/main" id="{AC0A25DE-9828-D85B-F2CF-6C8882076E7D}"/>
              </a:ext>
            </a:extLst>
          </p:cNvPr>
          <p:cNvSpPr>
            <a:spLocks noChangeShapeType="1"/>
          </p:cNvSpPr>
          <p:nvPr/>
        </p:nvSpPr>
        <p:spPr bwMode="auto">
          <a:xfrm>
            <a:off x="5791200" y="1684338"/>
            <a:ext cx="0" cy="4505325"/>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0" name="Line 24">
            <a:extLst>
              <a:ext uri="{FF2B5EF4-FFF2-40B4-BE49-F238E27FC236}">
                <a16:creationId xmlns:a16="http://schemas.microsoft.com/office/drawing/2014/main" id="{F70C08BF-BDD0-AC43-CD20-10EA71FDD3BE}"/>
              </a:ext>
            </a:extLst>
          </p:cNvPr>
          <p:cNvSpPr>
            <a:spLocks noChangeShapeType="1"/>
          </p:cNvSpPr>
          <p:nvPr/>
        </p:nvSpPr>
        <p:spPr bwMode="auto">
          <a:xfrm>
            <a:off x="2819400" y="2093913"/>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1" name="Line 25">
            <a:extLst>
              <a:ext uri="{FF2B5EF4-FFF2-40B4-BE49-F238E27FC236}">
                <a16:creationId xmlns:a16="http://schemas.microsoft.com/office/drawing/2014/main" id="{9C400D7E-5174-27AB-55DD-113E07A65C7A}"/>
              </a:ext>
            </a:extLst>
          </p:cNvPr>
          <p:cNvSpPr>
            <a:spLocks noChangeShapeType="1"/>
          </p:cNvSpPr>
          <p:nvPr/>
        </p:nvSpPr>
        <p:spPr bwMode="auto">
          <a:xfrm>
            <a:off x="2819400" y="2503488"/>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2" name="Line 26">
            <a:extLst>
              <a:ext uri="{FF2B5EF4-FFF2-40B4-BE49-F238E27FC236}">
                <a16:creationId xmlns:a16="http://schemas.microsoft.com/office/drawing/2014/main" id="{8E7963B6-2B67-67E2-912E-4C04593FB4B2}"/>
              </a:ext>
            </a:extLst>
          </p:cNvPr>
          <p:cNvSpPr>
            <a:spLocks noChangeShapeType="1"/>
          </p:cNvSpPr>
          <p:nvPr/>
        </p:nvSpPr>
        <p:spPr bwMode="auto">
          <a:xfrm>
            <a:off x="2819400" y="2913063"/>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3" name="Line 27">
            <a:extLst>
              <a:ext uri="{FF2B5EF4-FFF2-40B4-BE49-F238E27FC236}">
                <a16:creationId xmlns:a16="http://schemas.microsoft.com/office/drawing/2014/main" id="{46EB8EBA-54DE-0E12-B132-DD46A5F0792D}"/>
              </a:ext>
            </a:extLst>
          </p:cNvPr>
          <p:cNvSpPr>
            <a:spLocks noChangeShapeType="1"/>
          </p:cNvSpPr>
          <p:nvPr/>
        </p:nvSpPr>
        <p:spPr bwMode="auto">
          <a:xfrm>
            <a:off x="2819400" y="3322638"/>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4" name="Line 28">
            <a:extLst>
              <a:ext uri="{FF2B5EF4-FFF2-40B4-BE49-F238E27FC236}">
                <a16:creationId xmlns:a16="http://schemas.microsoft.com/office/drawing/2014/main" id="{273FE4B2-ABFE-F56F-62DF-CDA2B39750D4}"/>
              </a:ext>
            </a:extLst>
          </p:cNvPr>
          <p:cNvSpPr>
            <a:spLocks noChangeShapeType="1"/>
          </p:cNvSpPr>
          <p:nvPr/>
        </p:nvSpPr>
        <p:spPr bwMode="auto">
          <a:xfrm>
            <a:off x="2819400" y="3732213"/>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5" name="Line 29">
            <a:extLst>
              <a:ext uri="{FF2B5EF4-FFF2-40B4-BE49-F238E27FC236}">
                <a16:creationId xmlns:a16="http://schemas.microsoft.com/office/drawing/2014/main" id="{114F2429-3A08-B2AB-9992-303BF8F87989}"/>
              </a:ext>
            </a:extLst>
          </p:cNvPr>
          <p:cNvSpPr>
            <a:spLocks noChangeShapeType="1"/>
          </p:cNvSpPr>
          <p:nvPr/>
        </p:nvSpPr>
        <p:spPr bwMode="auto">
          <a:xfrm>
            <a:off x="2819400" y="4141788"/>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6" name="Line 30">
            <a:extLst>
              <a:ext uri="{FF2B5EF4-FFF2-40B4-BE49-F238E27FC236}">
                <a16:creationId xmlns:a16="http://schemas.microsoft.com/office/drawing/2014/main" id="{4B2BCA6F-0106-258D-3F41-3A36C137407C}"/>
              </a:ext>
            </a:extLst>
          </p:cNvPr>
          <p:cNvSpPr>
            <a:spLocks noChangeShapeType="1"/>
          </p:cNvSpPr>
          <p:nvPr/>
        </p:nvSpPr>
        <p:spPr bwMode="auto">
          <a:xfrm>
            <a:off x="2819400" y="4551363"/>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7" name="Line 31">
            <a:extLst>
              <a:ext uri="{FF2B5EF4-FFF2-40B4-BE49-F238E27FC236}">
                <a16:creationId xmlns:a16="http://schemas.microsoft.com/office/drawing/2014/main" id="{FF1C6419-705F-EE20-C4D2-57A03E350D53}"/>
              </a:ext>
            </a:extLst>
          </p:cNvPr>
          <p:cNvSpPr>
            <a:spLocks noChangeShapeType="1"/>
          </p:cNvSpPr>
          <p:nvPr/>
        </p:nvSpPr>
        <p:spPr bwMode="auto">
          <a:xfrm>
            <a:off x="2819400" y="4960938"/>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8" name="Line 32">
            <a:extLst>
              <a:ext uri="{FF2B5EF4-FFF2-40B4-BE49-F238E27FC236}">
                <a16:creationId xmlns:a16="http://schemas.microsoft.com/office/drawing/2014/main" id="{BDDD2AEE-A614-7212-3790-1F3B8BF39A8C}"/>
              </a:ext>
            </a:extLst>
          </p:cNvPr>
          <p:cNvSpPr>
            <a:spLocks noChangeShapeType="1"/>
          </p:cNvSpPr>
          <p:nvPr/>
        </p:nvSpPr>
        <p:spPr bwMode="auto">
          <a:xfrm>
            <a:off x="2819400" y="5370513"/>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
        <p:nvSpPr>
          <p:cNvPr id="80929" name="Line 33">
            <a:extLst>
              <a:ext uri="{FF2B5EF4-FFF2-40B4-BE49-F238E27FC236}">
                <a16:creationId xmlns:a16="http://schemas.microsoft.com/office/drawing/2014/main" id="{8F16F7FA-AF09-3140-E8C4-278595EB86E2}"/>
              </a:ext>
            </a:extLst>
          </p:cNvPr>
          <p:cNvSpPr>
            <a:spLocks noChangeShapeType="1"/>
          </p:cNvSpPr>
          <p:nvPr/>
        </p:nvSpPr>
        <p:spPr bwMode="auto">
          <a:xfrm>
            <a:off x="2819400" y="5780088"/>
            <a:ext cx="29718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dissolve">
                                      <p:cBhvr>
                                        <p:cTn id="7" dur="5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wipe(down)">
                                      <p:cBhvr>
                                        <p:cTn id="12" dur="500"/>
                                        <p:tgtEl>
                                          <p:spTgt spid="80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0904"/>
                                        </p:tgtEl>
                                        <p:attrNameLst>
                                          <p:attrName>style.visibility</p:attrName>
                                        </p:attrNameLst>
                                      </p:cBhvr>
                                      <p:to>
                                        <p:strVal val="visible"/>
                                      </p:to>
                                    </p:set>
                                    <p:animEffect transition="in" filter="wipe(down)">
                                      <p:cBhvr>
                                        <p:cTn id="17" dur="500"/>
                                        <p:tgtEl>
                                          <p:spTgt spid="809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0907"/>
                                        </p:tgtEl>
                                        <p:attrNameLst>
                                          <p:attrName>style.visibility</p:attrName>
                                        </p:attrNameLst>
                                      </p:cBhvr>
                                      <p:to>
                                        <p:strVal val="visible"/>
                                      </p:to>
                                    </p:set>
                                    <p:animEffect transition="in" filter="wipe(down)">
                                      <p:cBhvr>
                                        <p:cTn id="22" dur="500"/>
                                        <p:tgtEl>
                                          <p:spTgt spid="809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0910"/>
                                        </p:tgtEl>
                                        <p:attrNameLst>
                                          <p:attrName>style.visibility</p:attrName>
                                        </p:attrNameLst>
                                      </p:cBhvr>
                                      <p:to>
                                        <p:strVal val="visible"/>
                                      </p:to>
                                    </p:set>
                                    <p:animEffect transition="in" filter="wipe(down)">
                                      <p:cBhvr>
                                        <p:cTn id="27" dur="500"/>
                                        <p:tgtEl>
                                          <p:spTgt spid="809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0913"/>
                                        </p:tgtEl>
                                        <p:attrNameLst>
                                          <p:attrName>style.visibility</p:attrName>
                                        </p:attrNameLst>
                                      </p:cBhvr>
                                      <p:to>
                                        <p:strVal val="visible"/>
                                      </p:to>
                                    </p:set>
                                    <p:animEffect transition="in" filter="wipe(down)">
                                      <p:cBhvr>
                                        <p:cTn id="32" dur="500"/>
                                        <p:tgtEl>
                                          <p:spTgt spid="80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3FDCE74-1151-35AC-578E-EEE0C0FA11D6}"/>
              </a:ext>
            </a:extLst>
          </p:cNvPr>
          <p:cNvSpPr>
            <a:spLocks noGrp="1" noChangeArrowheads="1"/>
          </p:cNvSpPr>
          <p:nvPr>
            <p:ph type="title"/>
          </p:nvPr>
        </p:nvSpPr>
        <p:spPr/>
        <p:txBody>
          <a:bodyPr/>
          <a:lstStyle/>
          <a:p>
            <a:r>
              <a:rPr lang="en-GB" altLang="en-US"/>
              <a:t>Just Culture: NATS principles</a:t>
            </a:r>
          </a:p>
        </p:txBody>
      </p:sp>
      <p:sp>
        <p:nvSpPr>
          <p:cNvPr id="61443" name="Rectangle 3">
            <a:extLst>
              <a:ext uri="{FF2B5EF4-FFF2-40B4-BE49-F238E27FC236}">
                <a16:creationId xmlns:a16="http://schemas.microsoft.com/office/drawing/2014/main" id="{D089A111-DF02-EBF3-8246-93E184D570D2}"/>
              </a:ext>
            </a:extLst>
          </p:cNvPr>
          <p:cNvSpPr>
            <a:spLocks noGrp="1" noChangeArrowheads="1"/>
          </p:cNvSpPr>
          <p:nvPr>
            <p:ph type="body" idx="1"/>
          </p:nvPr>
        </p:nvSpPr>
        <p:spPr>
          <a:xfrm>
            <a:off x="457200" y="1409700"/>
            <a:ext cx="8229600" cy="2044700"/>
          </a:xfrm>
        </p:spPr>
        <p:txBody>
          <a:bodyPr/>
          <a:lstStyle/>
          <a:p>
            <a:pPr>
              <a:lnSpc>
                <a:spcPct val="85000"/>
              </a:lnSpc>
            </a:pPr>
            <a:r>
              <a:rPr lang="en-GB" altLang="en-US" sz="1800" b="1"/>
              <a:t>Just Culture leads to Open Reporting</a:t>
            </a:r>
            <a:r>
              <a:rPr lang="en-GB" altLang="en-US" sz="1800"/>
              <a:t> </a:t>
            </a:r>
          </a:p>
          <a:p>
            <a:pPr>
              <a:lnSpc>
                <a:spcPct val="85000"/>
              </a:lnSpc>
            </a:pPr>
            <a:r>
              <a:rPr lang="en-GB" altLang="en-US" sz="1800" b="1"/>
              <a:t>Risks are openly and honestly discussed</a:t>
            </a:r>
          </a:p>
          <a:p>
            <a:pPr>
              <a:lnSpc>
                <a:spcPct val="85000"/>
              </a:lnSpc>
            </a:pPr>
            <a:r>
              <a:rPr lang="en-GB" altLang="en-US" sz="1800" b="1"/>
              <a:t>Just Culture applies specifically to the operational domain and the delivery of a safe service</a:t>
            </a:r>
            <a:r>
              <a:rPr lang="en-GB" altLang="en-US" sz="1800"/>
              <a:t> </a:t>
            </a:r>
          </a:p>
          <a:p>
            <a:pPr>
              <a:lnSpc>
                <a:spcPct val="85000"/>
              </a:lnSpc>
            </a:pPr>
            <a:r>
              <a:rPr lang="en-GB" altLang="en-US" sz="1800" b="1"/>
              <a:t>Just Culture is about balancing safety and accountability</a:t>
            </a:r>
          </a:p>
          <a:p>
            <a:pPr>
              <a:lnSpc>
                <a:spcPct val="85000"/>
              </a:lnSpc>
            </a:pPr>
            <a:r>
              <a:rPr lang="en-GB" altLang="en-US" sz="1800" b="1"/>
              <a:t>Just Culture is about learning safety lessons</a:t>
            </a:r>
            <a:r>
              <a:rPr lang="en-GB" altLang="en-US" sz="1800"/>
              <a:t> </a:t>
            </a:r>
          </a:p>
          <a:p>
            <a:pPr>
              <a:lnSpc>
                <a:spcPct val="85000"/>
              </a:lnSpc>
            </a:pPr>
            <a:r>
              <a:rPr lang="en-GB" altLang="en-US" sz="1800" b="1"/>
              <a:t>A Just Culture is </a:t>
            </a:r>
            <a:r>
              <a:rPr lang="en-GB" altLang="en-US" sz="1800" b="1" i="1"/>
              <a:t>not </a:t>
            </a:r>
            <a:r>
              <a:rPr lang="en-GB" altLang="en-US" sz="1800" b="1"/>
              <a:t>a ‘No Blame’ Culture. There is a line between acceptable and unacceptable safety behaviours</a:t>
            </a:r>
            <a:r>
              <a:rPr lang="en-GB" altLang="en-US" sz="1800"/>
              <a:t> </a:t>
            </a:r>
          </a:p>
          <a:p>
            <a:pPr>
              <a:lnSpc>
                <a:spcPct val="85000"/>
              </a:lnSpc>
            </a:pPr>
            <a:r>
              <a:rPr lang="en-GB" altLang="en-US" sz="1800" b="1"/>
              <a:t>Where the line gets drawn is determined by those in the operation</a:t>
            </a:r>
          </a:p>
          <a:p>
            <a:pPr>
              <a:lnSpc>
                <a:spcPct val="85000"/>
              </a:lnSpc>
            </a:pPr>
            <a:r>
              <a:rPr lang="en-GB" altLang="en-US" sz="1800" b="1"/>
              <a:t>If someone reports an event which may implicate themselves we will treat them justly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up)">
                                      <p:cBhvr>
                                        <p:cTn id="17" dur="500"/>
                                        <p:tgtEl>
                                          <p:spTgt spid="61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up)">
                                      <p:cBhvr>
                                        <p:cTn id="22" dur="500"/>
                                        <p:tgtEl>
                                          <p:spTgt spid="61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up)">
                                      <p:cBhvr>
                                        <p:cTn id="27" dur="500"/>
                                        <p:tgtEl>
                                          <p:spTgt spid="61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up)">
                                      <p:cBhvr>
                                        <p:cTn id="32" dur="500"/>
                                        <p:tgtEl>
                                          <p:spTgt spid="614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up)">
                                      <p:cBhvr>
                                        <p:cTn id="37" dur="500"/>
                                        <p:tgtEl>
                                          <p:spTgt spid="614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ipe(up)">
                                      <p:cBhvr>
                                        <p:cTn id="42" dur="500"/>
                                        <p:tgtEl>
                                          <p:spTgt spid="61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0C7CC4F-8310-ADDD-A9A4-EFF6A534549C}"/>
              </a:ext>
            </a:extLst>
          </p:cNvPr>
          <p:cNvSpPr>
            <a:spLocks noGrp="1" noChangeArrowheads="1"/>
          </p:cNvSpPr>
          <p:nvPr>
            <p:ph type="title"/>
          </p:nvPr>
        </p:nvSpPr>
        <p:spPr/>
        <p:txBody>
          <a:bodyPr/>
          <a:lstStyle/>
          <a:p>
            <a:r>
              <a:rPr lang="en-GB" altLang="en-US" dirty="0"/>
              <a:t>Just Culture: embedding</a:t>
            </a:r>
          </a:p>
        </p:txBody>
      </p:sp>
      <p:sp>
        <p:nvSpPr>
          <p:cNvPr id="58371" name="Rectangle 3">
            <a:extLst>
              <a:ext uri="{FF2B5EF4-FFF2-40B4-BE49-F238E27FC236}">
                <a16:creationId xmlns:a16="http://schemas.microsoft.com/office/drawing/2014/main" id="{48502DC8-6138-AE2B-F013-01B6C2808AF8}"/>
              </a:ext>
            </a:extLst>
          </p:cNvPr>
          <p:cNvSpPr>
            <a:spLocks noGrp="1" noChangeArrowheads="1"/>
          </p:cNvSpPr>
          <p:nvPr>
            <p:ph type="body" idx="1"/>
          </p:nvPr>
        </p:nvSpPr>
        <p:spPr/>
        <p:txBody>
          <a:bodyPr/>
          <a:lstStyle/>
          <a:p>
            <a:r>
              <a:rPr lang="en-GB" altLang="en-US" dirty="0"/>
              <a:t>Training our new controllers</a:t>
            </a:r>
          </a:p>
          <a:p>
            <a:r>
              <a:rPr lang="en-GB" altLang="en-US" dirty="0"/>
              <a:t>Looking after our team: on-going management of professional competence</a:t>
            </a:r>
          </a:p>
          <a:p>
            <a:r>
              <a:rPr lang="en-GB" altLang="en-US" dirty="0"/>
              <a:t>Our shift patterns: the watch-based team and patterns of working to avoid fatigue</a:t>
            </a:r>
          </a:p>
          <a:p>
            <a:r>
              <a:rPr lang="en-GB" altLang="en-US" dirty="0"/>
              <a:t>Supported Returns to work</a:t>
            </a:r>
          </a:p>
          <a:p>
            <a:r>
              <a:rPr lang="en-GB" altLang="en-US" dirty="0"/>
              <a:t>Post Incident Actions: Investigation, Recovery &amp; Peer support</a:t>
            </a:r>
          </a:p>
          <a:p>
            <a:r>
              <a:rPr lang="en-GB" altLang="en-US" dirty="0"/>
              <a:t>CPD: Learning as we go.</a:t>
            </a:r>
          </a:p>
          <a:p>
            <a:pPr marL="0" indent="0">
              <a:buNone/>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up)">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up)">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up)">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wipe(up)">
                                      <p:cBhvr>
                                        <p:cTn id="22" dur="500"/>
                                        <p:tgtEl>
                                          <p:spTgt spid="58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wipe(up)">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wipe(up)">
                                      <p:cBhvr>
                                        <p:cTn id="32"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BEBED9A-6B19-305D-CF2A-F30C1BD9DAE4}"/>
              </a:ext>
            </a:extLst>
          </p:cNvPr>
          <p:cNvSpPr>
            <a:spLocks noGrp="1" noChangeArrowheads="1"/>
          </p:cNvSpPr>
          <p:nvPr>
            <p:ph type="title"/>
          </p:nvPr>
        </p:nvSpPr>
        <p:spPr/>
        <p:txBody>
          <a:bodyPr/>
          <a:lstStyle/>
          <a:p>
            <a:r>
              <a:rPr lang="en-GB" altLang="en-US"/>
              <a:t>Just Culture</a:t>
            </a:r>
          </a:p>
        </p:txBody>
      </p:sp>
      <p:sp>
        <p:nvSpPr>
          <p:cNvPr id="73731" name="Rectangle 3">
            <a:extLst>
              <a:ext uri="{FF2B5EF4-FFF2-40B4-BE49-F238E27FC236}">
                <a16:creationId xmlns:a16="http://schemas.microsoft.com/office/drawing/2014/main" id="{16FC78BA-93D7-5094-E411-7DBD5A4564ED}"/>
              </a:ext>
            </a:extLst>
          </p:cNvPr>
          <p:cNvSpPr>
            <a:spLocks noGrp="1" noChangeArrowheads="1"/>
          </p:cNvSpPr>
          <p:nvPr>
            <p:ph idx="1"/>
          </p:nvPr>
        </p:nvSpPr>
        <p:spPr>
          <a:xfrm>
            <a:off x="457200" y="2667000"/>
            <a:ext cx="8229600" cy="1524000"/>
          </a:xfrm>
        </p:spPr>
        <p:txBody>
          <a:bodyPr/>
          <a:lstStyle/>
          <a:p>
            <a:pPr algn="ctr">
              <a:buFont typeface="Arial" panose="020B0604020202020204" pitchFamily="34" charset="0"/>
              <a:buNone/>
            </a:pPr>
            <a:r>
              <a:rPr lang="en-GB" altLang="en-US" sz="4400" b="1" dirty="0"/>
              <a:t>Questions/Discussion</a:t>
            </a:r>
          </a:p>
        </p:txBody>
      </p:sp>
      <p:sp>
        <p:nvSpPr>
          <p:cNvPr id="2" name="TextBox 1">
            <a:extLst>
              <a:ext uri="{FF2B5EF4-FFF2-40B4-BE49-F238E27FC236}">
                <a16:creationId xmlns:a16="http://schemas.microsoft.com/office/drawing/2014/main" id="{7D73751F-FE80-5663-FFCB-9A7832F46C45}"/>
              </a:ext>
            </a:extLst>
          </p:cNvPr>
          <p:cNvSpPr txBox="1"/>
          <p:nvPr/>
        </p:nvSpPr>
        <p:spPr>
          <a:xfrm>
            <a:off x="1286933" y="4606974"/>
            <a:ext cx="6993467" cy="1021818"/>
          </a:xfrm>
          <a:prstGeom prst="rect">
            <a:avLst/>
          </a:prstGeom>
          <a:noFill/>
        </p:spPr>
        <p:txBody>
          <a:bodyPr wrap="square" rtlCol="0">
            <a:spAutoFit/>
          </a:bodyPr>
          <a:lstStyle/>
          <a:p>
            <a:r>
              <a:rPr lang="en-GB" dirty="0">
                <a:solidFill>
                  <a:schemeClr val="tx1"/>
                </a:solidFill>
                <a:hlinkClick r:id="rId3">
                  <a:extLst>
                    <a:ext uri="{A12FA001-AC4F-418D-AE19-62706E023703}">
                      <ahyp:hlinkClr xmlns:ahyp="http://schemas.microsoft.com/office/drawing/2018/hyperlinkcolor" val="tx"/>
                    </a:ext>
                  </a:extLst>
                </a:hlinkClick>
              </a:rPr>
              <a:t>www.nats.aero</a:t>
            </a:r>
            <a:endParaRPr lang="en-GB" dirty="0">
              <a:solidFill>
                <a:schemeClr val="tx1"/>
              </a:solidFill>
            </a:endParaRPr>
          </a:p>
          <a:p>
            <a:endParaRPr lang="en-GB" dirty="0"/>
          </a:p>
          <a:p>
            <a:r>
              <a:rPr lang="en-GB" sz="1800" dirty="0"/>
              <a:t>steve.mcnamara@nats.co.uk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01821569-E5D4-A5D2-1553-0E675F656575}"/>
              </a:ext>
            </a:extLst>
          </p:cNvPr>
          <p:cNvSpPr>
            <a:spLocks noGrp="1"/>
          </p:cNvSpPr>
          <p:nvPr>
            <p:ph type="sldNum" sz="quarter" idx="10"/>
          </p:nvPr>
        </p:nvSpPr>
        <p:spPr>
          <a:noFill/>
        </p:spPr>
        <p:txBody>
          <a:bodyPr/>
          <a:lstStyle>
            <a:lvl1pPr eaLnBrk="0" hangingPunct="0">
              <a:defRPr sz="4000">
                <a:solidFill>
                  <a:srgbClr val="FFFFFF"/>
                </a:solidFill>
                <a:latin typeface="Verdana" panose="020B0604030504040204" pitchFamily="34" charset="0"/>
                <a:cs typeface="Arial" panose="020B0604020202020204" pitchFamily="34" charset="0"/>
              </a:defRPr>
            </a:lvl1pPr>
            <a:lvl2pPr marL="742950" indent="-285750" eaLnBrk="0" hangingPunct="0">
              <a:defRPr sz="4000">
                <a:solidFill>
                  <a:srgbClr val="FFFFFF"/>
                </a:solidFill>
                <a:latin typeface="Verdana" panose="020B0604030504040204" pitchFamily="34" charset="0"/>
                <a:cs typeface="Arial" panose="020B0604020202020204" pitchFamily="34" charset="0"/>
              </a:defRPr>
            </a:lvl2pPr>
            <a:lvl3pPr marL="1143000" indent="-228600" eaLnBrk="0" hangingPunct="0">
              <a:defRPr sz="4000">
                <a:solidFill>
                  <a:srgbClr val="FFFFFF"/>
                </a:solidFill>
                <a:latin typeface="Verdana" panose="020B0604030504040204" pitchFamily="34" charset="0"/>
                <a:cs typeface="Arial" panose="020B0604020202020204" pitchFamily="34" charset="0"/>
              </a:defRPr>
            </a:lvl3pPr>
            <a:lvl4pPr marL="1600200" indent="-228600" eaLnBrk="0" hangingPunct="0">
              <a:defRPr sz="4000">
                <a:solidFill>
                  <a:srgbClr val="FFFFFF"/>
                </a:solidFill>
                <a:latin typeface="Verdana" panose="020B0604030504040204" pitchFamily="34" charset="0"/>
                <a:cs typeface="Arial" panose="020B0604020202020204" pitchFamily="34" charset="0"/>
              </a:defRPr>
            </a:lvl4pPr>
            <a:lvl5pPr marL="2057400" indent="-228600" eaLnBrk="0" hangingPunct="0">
              <a:defRPr sz="4000">
                <a:solidFill>
                  <a:srgbClr val="FFFFFF"/>
                </a:solidFill>
                <a:latin typeface="Verdana" panose="020B0604030504040204" pitchFamily="34" charset="0"/>
                <a:cs typeface="Arial" panose="020B0604020202020204" pitchFamily="34" charset="0"/>
              </a:defRPr>
            </a:lvl5pPr>
            <a:lvl6pPr marL="25146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6pPr>
            <a:lvl7pPr marL="29718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7pPr>
            <a:lvl8pPr marL="34290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8pPr>
            <a:lvl9pPr marL="38862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9pPr>
          </a:lstStyle>
          <a:p>
            <a:pPr eaLnBrk="1" hangingPunct="1"/>
            <a:r>
              <a:rPr lang="en-GB" altLang="en-US" sz="1400">
                <a:solidFill>
                  <a:schemeClr val="bg1"/>
                </a:solidFill>
              </a:rPr>
              <a:t>Slide </a:t>
            </a:r>
            <a:fld id="{9309E460-FC62-45CC-B28A-BBCCED5B3669}" type="slidenum">
              <a:rPr lang="en-GB" altLang="en-US" sz="1400">
                <a:solidFill>
                  <a:schemeClr val="bg1"/>
                </a:solidFill>
              </a:rPr>
              <a:pPr eaLnBrk="1" hangingPunct="1"/>
              <a:t>2</a:t>
            </a:fld>
            <a:endParaRPr lang="en-GB" altLang="en-US" sz="1400">
              <a:solidFill>
                <a:schemeClr val="bg1"/>
              </a:solidFill>
            </a:endParaRPr>
          </a:p>
        </p:txBody>
      </p:sp>
      <p:sp>
        <p:nvSpPr>
          <p:cNvPr id="7171" name="Rectangle 2">
            <a:extLst>
              <a:ext uri="{FF2B5EF4-FFF2-40B4-BE49-F238E27FC236}">
                <a16:creationId xmlns:a16="http://schemas.microsoft.com/office/drawing/2014/main" id="{2767F8E6-E5C2-DF99-2E5B-D5927E3CE0C2}"/>
              </a:ext>
            </a:extLst>
          </p:cNvPr>
          <p:cNvSpPr>
            <a:spLocks noGrp="1" noChangeArrowheads="1"/>
          </p:cNvSpPr>
          <p:nvPr>
            <p:ph type="title"/>
          </p:nvPr>
        </p:nvSpPr>
        <p:spPr/>
        <p:txBody>
          <a:bodyPr/>
          <a:lstStyle/>
          <a:p>
            <a:pPr eaLnBrk="1" hangingPunct="1"/>
            <a:r>
              <a:rPr lang="en-GB" altLang="en-US"/>
              <a:t>Objectives</a:t>
            </a:r>
          </a:p>
        </p:txBody>
      </p:sp>
      <p:sp>
        <p:nvSpPr>
          <p:cNvPr id="7172" name="Rectangle 3">
            <a:extLst>
              <a:ext uri="{FF2B5EF4-FFF2-40B4-BE49-F238E27FC236}">
                <a16:creationId xmlns:a16="http://schemas.microsoft.com/office/drawing/2014/main" id="{FDA30B5C-F83A-337D-8A50-0FDD6967C9B5}"/>
              </a:ext>
            </a:extLst>
          </p:cNvPr>
          <p:cNvSpPr>
            <a:spLocks noGrp="1" noChangeArrowheads="1"/>
          </p:cNvSpPr>
          <p:nvPr>
            <p:ph type="body" idx="1"/>
          </p:nvPr>
        </p:nvSpPr>
        <p:spPr/>
        <p:txBody>
          <a:bodyPr/>
          <a:lstStyle/>
          <a:p>
            <a:pPr eaLnBrk="1" hangingPunct="1"/>
            <a:r>
              <a:rPr lang="en-GB" altLang="en-US" dirty="0"/>
              <a:t>To introduce you to the world of NATS and UK air traffic through a midwife’s eyes!</a:t>
            </a:r>
          </a:p>
          <a:p>
            <a:pPr eaLnBrk="1" hangingPunct="1"/>
            <a:r>
              <a:rPr lang="en-GB" altLang="en-US" dirty="0"/>
              <a:t>To explore similarities and differences between air traffic control and maternity care</a:t>
            </a:r>
          </a:p>
          <a:p>
            <a:pPr eaLnBrk="1" hangingPunct="1"/>
            <a:r>
              <a:rPr lang="en-GB" altLang="en-US" dirty="0"/>
              <a:t>To understand NATS’ Just Culture principles</a:t>
            </a:r>
          </a:p>
          <a:p>
            <a:pPr eaLnBrk="1" hangingPunct="1"/>
            <a:r>
              <a:rPr lang="en-GB" altLang="en-US" dirty="0"/>
              <a:t>To understand how NATS tries to embed this holistically.</a:t>
            </a:r>
          </a:p>
        </p:txBody>
      </p:sp>
    </p:spTree>
    <p:extLst>
      <p:ext uri="{BB962C8B-B14F-4D97-AF65-F5344CB8AC3E}">
        <p14:creationId xmlns:p14="http://schemas.microsoft.com/office/powerpoint/2010/main" val="2220647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wipe(up)">
                                      <p:cBhvr>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wipe(up)">
                                      <p:cBhvr>
                                        <p:cTn id="12" dur="500"/>
                                        <p:tgtEl>
                                          <p:spTgt spid="71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wipe(up)">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wipe(up)">
                                      <p:cBhvr>
                                        <p:cTn id="22" dur="5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01821569-E5D4-A5D2-1553-0E675F656575}"/>
              </a:ext>
            </a:extLst>
          </p:cNvPr>
          <p:cNvSpPr>
            <a:spLocks noGrp="1"/>
          </p:cNvSpPr>
          <p:nvPr>
            <p:ph type="sldNum" sz="quarter" idx="10"/>
          </p:nvPr>
        </p:nvSpPr>
        <p:spPr>
          <a:noFill/>
        </p:spPr>
        <p:txBody>
          <a:bodyPr/>
          <a:lstStyle>
            <a:lvl1pPr eaLnBrk="0" hangingPunct="0">
              <a:defRPr sz="4000">
                <a:solidFill>
                  <a:srgbClr val="FFFFFF"/>
                </a:solidFill>
                <a:latin typeface="Verdana" panose="020B0604030504040204" pitchFamily="34" charset="0"/>
                <a:cs typeface="Arial" panose="020B0604020202020204" pitchFamily="34" charset="0"/>
              </a:defRPr>
            </a:lvl1pPr>
            <a:lvl2pPr marL="742950" indent="-285750" eaLnBrk="0" hangingPunct="0">
              <a:defRPr sz="4000">
                <a:solidFill>
                  <a:srgbClr val="FFFFFF"/>
                </a:solidFill>
                <a:latin typeface="Verdana" panose="020B0604030504040204" pitchFamily="34" charset="0"/>
                <a:cs typeface="Arial" panose="020B0604020202020204" pitchFamily="34" charset="0"/>
              </a:defRPr>
            </a:lvl2pPr>
            <a:lvl3pPr marL="1143000" indent="-228600" eaLnBrk="0" hangingPunct="0">
              <a:defRPr sz="4000">
                <a:solidFill>
                  <a:srgbClr val="FFFFFF"/>
                </a:solidFill>
                <a:latin typeface="Verdana" panose="020B0604030504040204" pitchFamily="34" charset="0"/>
                <a:cs typeface="Arial" panose="020B0604020202020204" pitchFamily="34" charset="0"/>
              </a:defRPr>
            </a:lvl3pPr>
            <a:lvl4pPr marL="1600200" indent="-228600" eaLnBrk="0" hangingPunct="0">
              <a:defRPr sz="4000">
                <a:solidFill>
                  <a:srgbClr val="FFFFFF"/>
                </a:solidFill>
                <a:latin typeface="Verdana" panose="020B0604030504040204" pitchFamily="34" charset="0"/>
                <a:cs typeface="Arial" panose="020B0604020202020204" pitchFamily="34" charset="0"/>
              </a:defRPr>
            </a:lvl4pPr>
            <a:lvl5pPr marL="2057400" indent="-228600" eaLnBrk="0" hangingPunct="0">
              <a:defRPr sz="4000">
                <a:solidFill>
                  <a:srgbClr val="FFFFFF"/>
                </a:solidFill>
                <a:latin typeface="Verdana" panose="020B0604030504040204" pitchFamily="34" charset="0"/>
                <a:cs typeface="Arial" panose="020B0604020202020204" pitchFamily="34" charset="0"/>
              </a:defRPr>
            </a:lvl5pPr>
            <a:lvl6pPr marL="25146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6pPr>
            <a:lvl7pPr marL="29718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7pPr>
            <a:lvl8pPr marL="34290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8pPr>
            <a:lvl9pPr marL="3886200" indent="-228600" algn="ctr" defTabSz="457200" eaLnBrk="0" fontAlgn="base" hangingPunct="0">
              <a:lnSpc>
                <a:spcPts val="2500"/>
              </a:lnSpc>
              <a:spcBef>
                <a:spcPct val="0"/>
              </a:spcBef>
              <a:spcAft>
                <a:spcPct val="0"/>
              </a:spcAft>
              <a:buFont typeface="Arial" panose="020B0604020202020204" pitchFamily="34" charset="0"/>
              <a:defRPr sz="4000">
                <a:solidFill>
                  <a:srgbClr val="FFFFFF"/>
                </a:solidFill>
                <a:latin typeface="Verdana" panose="020B0604030504040204" pitchFamily="34" charset="0"/>
                <a:cs typeface="Arial" panose="020B0604020202020204" pitchFamily="34" charset="0"/>
              </a:defRPr>
            </a:lvl9pPr>
          </a:lstStyle>
          <a:p>
            <a:pPr eaLnBrk="1" hangingPunct="1"/>
            <a:r>
              <a:rPr lang="en-GB" altLang="en-US" sz="1400">
                <a:solidFill>
                  <a:schemeClr val="bg1"/>
                </a:solidFill>
              </a:rPr>
              <a:t>Slide </a:t>
            </a:r>
            <a:fld id="{9309E460-FC62-45CC-B28A-BBCCED5B3669}" type="slidenum">
              <a:rPr lang="en-GB" altLang="en-US" sz="1400">
                <a:solidFill>
                  <a:schemeClr val="bg1"/>
                </a:solidFill>
              </a:rPr>
              <a:pPr eaLnBrk="1" hangingPunct="1"/>
              <a:t>3</a:t>
            </a:fld>
            <a:endParaRPr lang="en-GB" altLang="en-US" sz="1400">
              <a:solidFill>
                <a:schemeClr val="bg1"/>
              </a:solidFill>
            </a:endParaRPr>
          </a:p>
        </p:txBody>
      </p:sp>
      <p:pic>
        <p:nvPicPr>
          <p:cNvPr id="2" name="Picture 1" descr="A black background with words&#10;&#10;Description automatically generated">
            <a:extLst>
              <a:ext uri="{FF2B5EF4-FFF2-40B4-BE49-F238E27FC236}">
                <a16:creationId xmlns:a16="http://schemas.microsoft.com/office/drawing/2014/main" id="{CA93666F-C39F-23C2-6CF7-D7BF43A8E1CD}"/>
              </a:ext>
            </a:extLst>
          </p:cNvPr>
          <p:cNvPicPr>
            <a:picLocks noChangeAspect="1"/>
          </p:cNvPicPr>
          <p:nvPr/>
        </p:nvPicPr>
        <p:blipFill>
          <a:blip r:embed="rId3"/>
          <a:stretch>
            <a:fillRect/>
          </a:stretch>
        </p:blipFill>
        <p:spPr>
          <a:xfrm>
            <a:off x="-2892" y="-639501"/>
            <a:ext cx="9236596" cy="84046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3063-8792-651E-46C1-705583B5B296}"/>
              </a:ext>
            </a:extLst>
          </p:cNvPr>
          <p:cNvSpPr>
            <a:spLocks noGrp="1"/>
          </p:cNvSpPr>
          <p:nvPr>
            <p:ph type="title"/>
          </p:nvPr>
        </p:nvSpPr>
        <p:spPr>
          <a:xfrm>
            <a:off x="457200" y="274638"/>
            <a:ext cx="8229600" cy="542825"/>
          </a:xfrm>
        </p:spPr>
        <p:txBody>
          <a:bodyPr/>
          <a:lstStyle/>
          <a:p>
            <a:r>
              <a:rPr lang="en-GB" sz="2000">
                <a:ea typeface="Verdana"/>
              </a:rPr>
              <a:t>Comparisons</a:t>
            </a:r>
            <a:endParaRPr lang="en-US"/>
          </a:p>
        </p:txBody>
      </p:sp>
      <p:sp>
        <p:nvSpPr>
          <p:cNvPr id="5" name="Slide Number Placeholder 4">
            <a:extLst>
              <a:ext uri="{FF2B5EF4-FFF2-40B4-BE49-F238E27FC236}">
                <a16:creationId xmlns:a16="http://schemas.microsoft.com/office/drawing/2014/main" id="{482A5AB5-E5A2-D20B-D176-F0167A1D229F}"/>
              </a:ext>
            </a:extLst>
          </p:cNvPr>
          <p:cNvSpPr>
            <a:spLocks noGrp="1"/>
          </p:cNvSpPr>
          <p:nvPr>
            <p:ph type="sldNum" sz="quarter" idx="10"/>
          </p:nvPr>
        </p:nvSpPr>
        <p:spPr/>
        <p:txBody>
          <a:bodyPr/>
          <a:lstStyle/>
          <a:p>
            <a:r>
              <a:rPr lang="en-GB" altLang="en-US"/>
              <a:t>Slide </a:t>
            </a:r>
            <a:fld id="{A045F6E9-476B-4B8F-B523-C05B80F8FED8}" type="slidenum">
              <a:rPr lang="en-GB" altLang="en-US"/>
              <a:pPr/>
              <a:t>4</a:t>
            </a:fld>
            <a:endParaRPr lang="en-GB" altLang="en-US"/>
          </a:p>
        </p:txBody>
      </p:sp>
      <p:graphicFrame>
        <p:nvGraphicFramePr>
          <p:cNvPr id="13" name="Content Placeholder 12">
            <a:extLst>
              <a:ext uri="{FF2B5EF4-FFF2-40B4-BE49-F238E27FC236}">
                <a16:creationId xmlns:a16="http://schemas.microsoft.com/office/drawing/2014/main" id="{26B2B4A8-91DE-37F1-0B80-C3E8A70679C9}"/>
              </a:ext>
            </a:extLst>
          </p:cNvPr>
          <p:cNvGraphicFramePr>
            <a:graphicFrameLocks noGrp="1"/>
          </p:cNvGraphicFramePr>
          <p:nvPr>
            <p:ph sz="half" idx="1"/>
            <p:extLst>
              <p:ext uri="{D42A27DB-BD31-4B8C-83A1-F6EECF244321}">
                <p14:modId xmlns:p14="http://schemas.microsoft.com/office/powerpoint/2010/main" val="474213972"/>
              </p:ext>
            </p:extLst>
          </p:nvPr>
        </p:nvGraphicFramePr>
        <p:xfrm>
          <a:off x="517480" y="933784"/>
          <a:ext cx="7949820" cy="4990431"/>
        </p:xfrm>
        <a:graphic>
          <a:graphicData uri="http://schemas.openxmlformats.org/drawingml/2006/table">
            <a:tbl>
              <a:tblPr firstRow="1" firstCol="1" bandRow="1">
                <a:tableStyleId>{5C22544A-7EE6-4342-B048-85BDC9FD1C3A}</a:tableStyleId>
              </a:tblPr>
              <a:tblGrid>
                <a:gridCol w="2649623">
                  <a:extLst>
                    <a:ext uri="{9D8B030D-6E8A-4147-A177-3AD203B41FA5}">
                      <a16:colId xmlns:a16="http://schemas.microsoft.com/office/drawing/2014/main" val="3056291271"/>
                    </a:ext>
                  </a:extLst>
                </a:gridCol>
                <a:gridCol w="2649623">
                  <a:extLst>
                    <a:ext uri="{9D8B030D-6E8A-4147-A177-3AD203B41FA5}">
                      <a16:colId xmlns:a16="http://schemas.microsoft.com/office/drawing/2014/main" val="1979634991"/>
                    </a:ext>
                  </a:extLst>
                </a:gridCol>
                <a:gridCol w="2650574">
                  <a:extLst>
                    <a:ext uri="{9D8B030D-6E8A-4147-A177-3AD203B41FA5}">
                      <a16:colId xmlns:a16="http://schemas.microsoft.com/office/drawing/2014/main" val="1382006743"/>
                    </a:ext>
                  </a:extLst>
                </a:gridCol>
              </a:tblGrid>
              <a:tr h="308285">
                <a:tc>
                  <a:txBody>
                    <a:bodyPr/>
                    <a:lstStyle/>
                    <a:p>
                      <a:pPr>
                        <a:lnSpc>
                          <a:spcPct val="107000"/>
                        </a:lnSpc>
                        <a:spcAft>
                          <a:spcPts val="800"/>
                        </a:spcAft>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Maternity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Air Traffic</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2083914959"/>
                  </a:ext>
                </a:extLst>
              </a:tr>
              <a:tr h="334316">
                <a:tc>
                  <a:txBody>
                    <a:bodyPr/>
                    <a:lstStyle/>
                    <a:p>
                      <a:pPr>
                        <a:lnSpc>
                          <a:spcPct val="107000"/>
                        </a:lnSpc>
                        <a:spcAft>
                          <a:spcPts val="800"/>
                        </a:spcAft>
                      </a:pPr>
                      <a:r>
                        <a:rPr lang="en-GB" sz="1600" kern="100">
                          <a:effectLst/>
                        </a:rPr>
                        <a:t>Numbers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41,716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1652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3857238992"/>
                  </a:ext>
                </a:extLst>
              </a:tr>
              <a:tr h="326516">
                <a:tc>
                  <a:txBody>
                    <a:bodyPr/>
                    <a:lstStyle/>
                    <a:p>
                      <a:pPr>
                        <a:lnSpc>
                          <a:spcPct val="107000"/>
                        </a:lnSpc>
                        <a:spcAft>
                          <a:spcPts val="800"/>
                        </a:spcAft>
                      </a:pPr>
                      <a:r>
                        <a:rPr lang="en-GB" sz="1600" kern="100">
                          <a:effectLst/>
                        </a:rPr>
                        <a:t>Students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9000+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60 annually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4072032524"/>
                  </a:ext>
                </a:extLst>
              </a:tr>
              <a:tr h="334316">
                <a:tc>
                  <a:txBody>
                    <a:bodyPr/>
                    <a:lstStyle/>
                    <a:p>
                      <a:pPr>
                        <a:lnSpc>
                          <a:spcPct val="107000"/>
                        </a:lnSpc>
                        <a:spcAft>
                          <a:spcPts val="800"/>
                        </a:spcAft>
                      </a:pPr>
                      <a:r>
                        <a:rPr lang="en-GB" sz="1600" kern="100">
                          <a:effectLst/>
                        </a:rPr>
                        <a:t>Training</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3+ years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3+ years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127359317"/>
                  </a:ext>
                </a:extLst>
              </a:tr>
              <a:tr h="326516">
                <a:tc>
                  <a:txBody>
                    <a:bodyPr/>
                    <a:lstStyle/>
                    <a:p>
                      <a:pPr>
                        <a:lnSpc>
                          <a:spcPct val="107000"/>
                        </a:lnSpc>
                        <a:spcAft>
                          <a:spcPts val="800"/>
                        </a:spcAft>
                      </a:pPr>
                      <a:r>
                        <a:rPr lang="en-GB" sz="1600" kern="100">
                          <a:effectLst/>
                        </a:rPr>
                        <a:t>Attrition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15%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2.5%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2678344041"/>
                  </a:ext>
                </a:extLst>
              </a:tr>
              <a:tr h="334316">
                <a:tc>
                  <a:txBody>
                    <a:bodyPr/>
                    <a:lstStyle/>
                    <a:p>
                      <a:pPr>
                        <a:lnSpc>
                          <a:spcPct val="107000"/>
                        </a:lnSpc>
                        <a:spcAft>
                          <a:spcPts val="800"/>
                        </a:spcAft>
                      </a:pPr>
                      <a:r>
                        <a:rPr lang="en-GB" sz="1600" kern="100">
                          <a:effectLst/>
                        </a:rPr>
                        <a:t>Retention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Low</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High</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1015083128"/>
                  </a:ext>
                </a:extLst>
              </a:tr>
              <a:tr h="326516">
                <a:tc>
                  <a:txBody>
                    <a:bodyPr/>
                    <a:lstStyle/>
                    <a:p>
                      <a:pPr>
                        <a:lnSpc>
                          <a:spcPct val="107000"/>
                        </a:lnSpc>
                        <a:spcAft>
                          <a:spcPts val="800"/>
                        </a:spcAft>
                      </a:pPr>
                      <a:r>
                        <a:rPr lang="en-GB" sz="1600" kern="100">
                          <a:effectLst/>
                        </a:rPr>
                        <a:t>Shift Patterns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Variable/Unpredictable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Fixed/Predictable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147327158"/>
                  </a:ext>
                </a:extLst>
              </a:tr>
              <a:tr h="1186567">
                <a:tc>
                  <a:txBody>
                    <a:bodyPr/>
                    <a:lstStyle/>
                    <a:p>
                      <a:pPr>
                        <a:lnSpc>
                          <a:spcPct val="107000"/>
                        </a:lnSpc>
                        <a:spcAft>
                          <a:spcPts val="800"/>
                        </a:spcAft>
                      </a:pPr>
                      <a:r>
                        <a:rPr lang="en-GB" sz="1600" kern="100">
                          <a:effectLst/>
                        </a:rPr>
                        <a:t>Salary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dirty="0">
                          <a:effectLst/>
                        </a:rPr>
                        <a:t>£26,000-£50000. Av £39,000</a:t>
                      </a:r>
                    </a:p>
                    <a:p>
                      <a:pPr>
                        <a:lnSpc>
                          <a:spcPct val="107000"/>
                        </a:lnSpc>
                        <a:spcAft>
                          <a:spcPts val="800"/>
                        </a:spcAft>
                      </a:pPr>
                      <a:r>
                        <a:rPr lang="en-GB" sz="1600" kern="100" dirty="0">
                          <a:effectLst/>
                        </a:rPr>
                        <a:t>Bottom Band 5-top Band 7</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dirty="0">
                          <a:effectLst/>
                        </a:rPr>
                        <a:t>£42,000-£120,000</a:t>
                      </a:r>
                    </a:p>
                    <a:p>
                      <a:pPr>
                        <a:lnSpc>
                          <a:spcPct val="107000"/>
                        </a:lnSpc>
                        <a:spcAft>
                          <a:spcPts val="800"/>
                        </a:spcAft>
                      </a:pPr>
                      <a:r>
                        <a:rPr lang="en-GB" sz="1600" kern="100" dirty="0">
                          <a:effectLst/>
                        </a:rPr>
                        <a:t>New Qual-Supervisor/Specialist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2770782468"/>
                  </a:ext>
                </a:extLst>
              </a:tr>
              <a:tr h="1186567">
                <a:tc>
                  <a:txBody>
                    <a:bodyPr/>
                    <a:lstStyle/>
                    <a:p>
                      <a:pPr>
                        <a:lnSpc>
                          <a:spcPct val="107000"/>
                        </a:lnSpc>
                        <a:spcAft>
                          <a:spcPts val="800"/>
                        </a:spcAft>
                      </a:pPr>
                      <a:r>
                        <a:rPr lang="en-GB" sz="1600" kern="100">
                          <a:effectLst/>
                        </a:rPr>
                        <a:t>Clients/Customers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800,000 Pregnancies/year</a:t>
                      </a:r>
                    </a:p>
                    <a:p>
                      <a:pPr>
                        <a:lnSpc>
                          <a:spcPct val="107000"/>
                        </a:lnSpc>
                        <a:spcAft>
                          <a:spcPts val="800"/>
                        </a:spcAft>
                      </a:pPr>
                      <a:r>
                        <a:rPr lang="en-GB" sz="1600" kern="100">
                          <a:effectLst/>
                        </a:rPr>
                        <a:t>673,000 live births (2022)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2.2 Million aeroplanes</a:t>
                      </a:r>
                    </a:p>
                    <a:p>
                      <a:pPr>
                        <a:lnSpc>
                          <a:spcPct val="107000"/>
                        </a:lnSpc>
                        <a:spcAft>
                          <a:spcPts val="800"/>
                        </a:spcAft>
                      </a:pPr>
                      <a:r>
                        <a:rPr lang="en-GB" sz="1600" kern="100">
                          <a:effectLst/>
                        </a:rPr>
                        <a:t>(220 Million customers)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4133184227"/>
                  </a:ext>
                </a:extLst>
              </a:tr>
              <a:tr h="326516">
                <a:tc>
                  <a:txBody>
                    <a:bodyPr/>
                    <a:lstStyle/>
                    <a:p>
                      <a:pPr>
                        <a:lnSpc>
                          <a:spcPct val="107000"/>
                        </a:lnSpc>
                        <a:spcAft>
                          <a:spcPts val="800"/>
                        </a:spcAft>
                      </a:pPr>
                      <a:r>
                        <a:rPr lang="en-GB" sz="1600" kern="100">
                          <a:effectLst/>
                        </a:rPr>
                        <a:t>Contact/Care type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a:effectLst/>
                        </a:rPr>
                        <a:t>1-2-1 and section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tc>
                  <a:txBody>
                    <a:bodyPr/>
                    <a:lstStyle/>
                    <a:p>
                      <a:pPr>
                        <a:lnSpc>
                          <a:spcPct val="107000"/>
                        </a:lnSpc>
                        <a:spcAft>
                          <a:spcPts val="800"/>
                        </a:spcAft>
                      </a:pPr>
                      <a:r>
                        <a:rPr lang="en-GB" sz="1600" kern="100" dirty="0">
                          <a:effectLst/>
                        </a:rPr>
                        <a:t>Group (sector)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217" marR="52217" marT="0" marB="0"/>
                </a:tc>
                <a:extLst>
                  <a:ext uri="{0D108BD9-81ED-4DB2-BD59-A6C34878D82A}">
                    <a16:rowId xmlns:a16="http://schemas.microsoft.com/office/drawing/2014/main" val="3102618392"/>
                  </a:ext>
                </a:extLst>
              </a:tr>
            </a:tbl>
          </a:graphicData>
        </a:graphic>
      </p:graphicFrame>
    </p:spTree>
    <p:extLst>
      <p:ext uri="{BB962C8B-B14F-4D97-AF65-F5344CB8AC3E}">
        <p14:creationId xmlns:p14="http://schemas.microsoft.com/office/powerpoint/2010/main" val="186488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69F7DF-93E8-8DFF-89B5-2971BB68ECE3}"/>
              </a:ext>
            </a:extLst>
          </p:cNvPr>
          <p:cNvSpPr>
            <a:spLocks noGrp="1" noChangeArrowheads="1"/>
          </p:cNvSpPr>
          <p:nvPr>
            <p:ph type="title"/>
          </p:nvPr>
        </p:nvSpPr>
        <p:spPr/>
        <p:txBody>
          <a:bodyPr/>
          <a:lstStyle/>
          <a:p>
            <a:r>
              <a:rPr lang="en-GB" altLang="en-US" dirty="0"/>
              <a:t>Steve’s role: Area Controller</a:t>
            </a:r>
          </a:p>
        </p:txBody>
      </p:sp>
      <p:sp>
        <p:nvSpPr>
          <p:cNvPr id="59395" name="Rectangle 3">
            <a:extLst>
              <a:ext uri="{FF2B5EF4-FFF2-40B4-BE49-F238E27FC236}">
                <a16:creationId xmlns:a16="http://schemas.microsoft.com/office/drawing/2014/main" id="{4C3B2A89-44BC-A999-8067-30CD9477E717}"/>
              </a:ext>
            </a:extLst>
          </p:cNvPr>
          <p:cNvSpPr>
            <a:spLocks noGrp="1" noChangeArrowheads="1"/>
          </p:cNvSpPr>
          <p:nvPr>
            <p:ph type="body" idx="1"/>
          </p:nvPr>
        </p:nvSpPr>
        <p:spPr>
          <a:xfrm>
            <a:off x="457200" y="1714499"/>
            <a:ext cx="8229600" cy="4550833"/>
          </a:xfrm>
        </p:spPr>
        <p:txBody>
          <a:bodyPr/>
          <a:lstStyle/>
          <a:p>
            <a:pPr>
              <a:buFont typeface="Arial" panose="020B0604020202020204" pitchFamily="34" charset="0"/>
              <a:buNone/>
            </a:pPr>
            <a:endParaRPr lang="en-GB" altLang="en-US" dirty="0"/>
          </a:p>
        </p:txBody>
      </p:sp>
      <p:pic>
        <p:nvPicPr>
          <p:cNvPr id="3" name="Picture 2" descr="A collage of people in a room with computers&#10;&#10;Description automatically generated">
            <a:extLst>
              <a:ext uri="{FF2B5EF4-FFF2-40B4-BE49-F238E27FC236}">
                <a16:creationId xmlns:a16="http://schemas.microsoft.com/office/drawing/2014/main" id="{8A49F0D3-EA84-24B5-FEB0-4193A76C6C94}"/>
              </a:ext>
            </a:extLst>
          </p:cNvPr>
          <p:cNvPicPr>
            <a:picLocks noChangeAspect="1"/>
          </p:cNvPicPr>
          <p:nvPr/>
        </p:nvPicPr>
        <p:blipFill>
          <a:blip r:embed="rId3"/>
          <a:stretch>
            <a:fillRect/>
          </a:stretch>
        </p:blipFill>
        <p:spPr>
          <a:xfrm>
            <a:off x="4612792" y="2044136"/>
            <a:ext cx="4100184" cy="4107328"/>
          </a:xfrm>
          <a:prstGeom prst="rect">
            <a:avLst/>
          </a:prstGeom>
        </p:spPr>
      </p:pic>
      <p:pic>
        <p:nvPicPr>
          <p:cNvPr id="5" name="Picture 4" descr="A building with a glass roof&#10;&#10;Description automatically generated">
            <a:extLst>
              <a:ext uri="{FF2B5EF4-FFF2-40B4-BE49-F238E27FC236}">
                <a16:creationId xmlns:a16="http://schemas.microsoft.com/office/drawing/2014/main" id="{D512653B-FBDC-F79C-D8E6-739625EED377}"/>
              </a:ext>
            </a:extLst>
          </p:cNvPr>
          <p:cNvPicPr>
            <a:picLocks noChangeAspect="1"/>
          </p:cNvPicPr>
          <p:nvPr/>
        </p:nvPicPr>
        <p:blipFill>
          <a:blip r:embed="rId4"/>
          <a:stretch>
            <a:fillRect/>
          </a:stretch>
        </p:blipFill>
        <p:spPr>
          <a:xfrm>
            <a:off x="462295" y="1704972"/>
            <a:ext cx="3341962" cy="1724028"/>
          </a:xfrm>
          <a:prstGeom prst="rect">
            <a:avLst/>
          </a:prstGeom>
        </p:spPr>
      </p:pic>
      <p:pic>
        <p:nvPicPr>
          <p:cNvPr id="7" name="Picture 6" descr="People working in an office">
            <a:extLst>
              <a:ext uri="{FF2B5EF4-FFF2-40B4-BE49-F238E27FC236}">
                <a16:creationId xmlns:a16="http://schemas.microsoft.com/office/drawing/2014/main" id="{24BCE9CD-8A17-10FA-77F3-AD9FD88F3A9B}"/>
              </a:ext>
            </a:extLst>
          </p:cNvPr>
          <p:cNvPicPr>
            <a:picLocks noChangeAspect="1"/>
          </p:cNvPicPr>
          <p:nvPr/>
        </p:nvPicPr>
        <p:blipFill>
          <a:blip r:embed="rId5"/>
          <a:stretch>
            <a:fillRect/>
          </a:stretch>
        </p:blipFill>
        <p:spPr>
          <a:xfrm>
            <a:off x="457200" y="3571740"/>
            <a:ext cx="4074010" cy="27117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69F7DF-93E8-8DFF-89B5-2971BB68ECE3}"/>
              </a:ext>
            </a:extLst>
          </p:cNvPr>
          <p:cNvSpPr>
            <a:spLocks noGrp="1" noChangeArrowheads="1"/>
          </p:cNvSpPr>
          <p:nvPr>
            <p:ph type="title"/>
          </p:nvPr>
        </p:nvSpPr>
        <p:spPr/>
        <p:txBody>
          <a:bodyPr/>
          <a:lstStyle/>
          <a:p>
            <a:r>
              <a:rPr lang="en-GB" altLang="en-US" dirty="0"/>
              <a:t>NATS Prestwick Centre</a:t>
            </a:r>
          </a:p>
        </p:txBody>
      </p:sp>
      <p:sp>
        <p:nvSpPr>
          <p:cNvPr id="59395" name="Rectangle 3">
            <a:extLst>
              <a:ext uri="{FF2B5EF4-FFF2-40B4-BE49-F238E27FC236}">
                <a16:creationId xmlns:a16="http://schemas.microsoft.com/office/drawing/2014/main" id="{4C3B2A89-44BC-A999-8067-30CD9477E717}"/>
              </a:ext>
            </a:extLst>
          </p:cNvPr>
          <p:cNvSpPr>
            <a:spLocks noGrp="1" noChangeArrowheads="1"/>
          </p:cNvSpPr>
          <p:nvPr>
            <p:ph type="body" idx="1"/>
          </p:nvPr>
        </p:nvSpPr>
        <p:spPr>
          <a:xfrm>
            <a:off x="457200" y="1714499"/>
            <a:ext cx="8229600" cy="4550833"/>
          </a:xfrm>
        </p:spPr>
        <p:txBody>
          <a:bodyPr/>
          <a:lstStyle/>
          <a:p>
            <a:pPr>
              <a:buFont typeface="Arial" panose="020B0604020202020204" pitchFamily="34" charset="0"/>
              <a:buNone/>
            </a:pPr>
            <a:endParaRPr lang="en-GB" altLang="en-US" dirty="0"/>
          </a:p>
        </p:txBody>
      </p:sp>
      <p:pic>
        <p:nvPicPr>
          <p:cNvPr id="4" name="Picture 3" descr="A screenshot of a cell phone&#10;&#10;Description automatically generated">
            <a:extLst>
              <a:ext uri="{FF2B5EF4-FFF2-40B4-BE49-F238E27FC236}">
                <a16:creationId xmlns:a16="http://schemas.microsoft.com/office/drawing/2014/main" id="{AFFA8B22-F9DF-69DF-26B2-C91B4E20FFFE}"/>
              </a:ext>
            </a:extLst>
          </p:cNvPr>
          <p:cNvPicPr>
            <a:picLocks noChangeAspect="1"/>
          </p:cNvPicPr>
          <p:nvPr/>
        </p:nvPicPr>
        <p:blipFill>
          <a:blip r:embed="rId3"/>
          <a:stretch>
            <a:fillRect/>
          </a:stretch>
        </p:blipFill>
        <p:spPr>
          <a:xfrm>
            <a:off x="163261" y="1143000"/>
            <a:ext cx="4408739" cy="5122332"/>
          </a:xfrm>
          <a:prstGeom prst="rect">
            <a:avLst/>
          </a:prstGeom>
        </p:spPr>
      </p:pic>
      <p:pic>
        <p:nvPicPr>
          <p:cNvPr id="8" name="Picture 7" descr="A screen shot of a phone&#10;&#10;Description automatically generated">
            <a:extLst>
              <a:ext uri="{FF2B5EF4-FFF2-40B4-BE49-F238E27FC236}">
                <a16:creationId xmlns:a16="http://schemas.microsoft.com/office/drawing/2014/main" id="{FD0E9963-F897-D50F-A111-C0FBAB0658C0}"/>
              </a:ext>
            </a:extLst>
          </p:cNvPr>
          <p:cNvPicPr>
            <a:picLocks noChangeAspect="1"/>
          </p:cNvPicPr>
          <p:nvPr/>
        </p:nvPicPr>
        <p:blipFill>
          <a:blip r:embed="rId4"/>
          <a:stretch>
            <a:fillRect/>
          </a:stretch>
        </p:blipFill>
        <p:spPr>
          <a:xfrm>
            <a:off x="4572000" y="1143001"/>
            <a:ext cx="4221555" cy="5122332"/>
          </a:xfrm>
          <a:prstGeom prst="rect">
            <a:avLst/>
          </a:prstGeom>
        </p:spPr>
      </p:pic>
    </p:spTree>
    <p:extLst>
      <p:ext uri="{BB962C8B-B14F-4D97-AF65-F5344CB8AC3E}">
        <p14:creationId xmlns:p14="http://schemas.microsoft.com/office/powerpoint/2010/main" val="15784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BC5E-7966-FBD2-45B6-78C5D737B075}"/>
              </a:ext>
            </a:extLst>
          </p:cNvPr>
          <p:cNvSpPr>
            <a:spLocks noGrp="1"/>
          </p:cNvSpPr>
          <p:nvPr>
            <p:ph type="title"/>
          </p:nvPr>
        </p:nvSpPr>
        <p:spPr/>
        <p:txBody>
          <a:bodyPr/>
          <a:lstStyle/>
          <a:p>
            <a:r>
              <a:rPr lang="en-GB" dirty="0"/>
              <a:t>NATS Prestwick Centre: At Work</a:t>
            </a:r>
            <a:endParaRPr lang="en-US" dirty="0"/>
          </a:p>
        </p:txBody>
      </p:sp>
      <p:pic>
        <p:nvPicPr>
          <p:cNvPr id="5" name="trim.918C7F16-ABB8-4012-8C30-0F77AAB7D544.MOV">
            <a:hlinkClick r:id="" action="ppaction://media"/>
            <a:extLst>
              <a:ext uri="{FF2B5EF4-FFF2-40B4-BE49-F238E27FC236}">
                <a16:creationId xmlns:a16="http://schemas.microsoft.com/office/drawing/2014/main" id="{48DB3B69-47A1-0B6B-7C9D-8C78C02D1B8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382713"/>
            <a:ext cx="8229600" cy="4732337"/>
          </a:xfrm>
        </p:spPr>
      </p:pic>
      <p:sp>
        <p:nvSpPr>
          <p:cNvPr id="4" name="Slide Number Placeholder 3">
            <a:extLst>
              <a:ext uri="{FF2B5EF4-FFF2-40B4-BE49-F238E27FC236}">
                <a16:creationId xmlns:a16="http://schemas.microsoft.com/office/drawing/2014/main" id="{7E78E732-15E8-0A49-D5DD-0C2AD5D69E91}"/>
              </a:ext>
            </a:extLst>
          </p:cNvPr>
          <p:cNvSpPr>
            <a:spLocks noGrp="1"/>
          </p:cNvSpPr>
          <p:nvPr>
            <p:ph type="sldNum" sz="quarter" idx="10"/>
          </p:nvPr>
        </p:nvSpPr>
        <p:spPr/>
        <p:txBody>
          <a:bodyPr/>
          <a:lstStyle/>
          <a:p>
            <a:r>
              <a:rPr lang="en-GB" altLang="en-US"/>
              <a:t>Slide </a:t>
            </a:r>
            <a:fld id="{02CEA1BF-0F52-4489-A772-4A53E0572027}" type="slidenum">
              <a:rPr lang="en-GB" altLang="en-US" smtClean="0"/>
              <a:pPr/>
              <a:t>7</a:t>
            </a:fld>
            <a:endParaRPr lang="en-GB" altLang="en-US"/>
          </a:p>
        </p:txBody>
      </p:sp>
    </p:spTree>
    <p:extLst>
      <p:ext uri="{BB962C8B-B14F-4D97-AF65-F5344CB8AC3E}">
        <p14:creationId xmlns:p14="http://schemas.microsoft.com/office/powerpoint/2010/main" val="346940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6C0A97F-22C9-76F6-7B86-0938D68DD28C}"/>
              </a:ext>
            </a:extLst>
          </p:cNvPr>
          <p:cNvSpPr>
            <a:spLocks noGrp="1" noChangeArrowheads="1"/>
          </p:cNvSpPr>
          <p:nvPr>
            <p:ph type="title"/>
          </p:nvPr>
        </p:nvSpPr>
        <p:spPr/>
        <p:txBody>
          <a:bodyPr/>
          <a:lstStyle/>
          <a:p>
            <a:r>
              <a:rPr lang="en-GB" altLang="en-US" dirty="0"/>
              <a:t>Just Culture</a:t>
            </a:r>
          </a:p>
        </p:txBody>
      </p:sp>
      <p:sp>
        <p:nvSpPr>
          <p:cNvPr id="57347" name="Rectangle 3">
            <a:extLst>
              <a:ext uri="{FF2B5EF4-FFF2-40B4-BE49-F238E27FC236}">
                <a16:creationId xmlns:a16="http://schemas.microsoft.com/office/drawing/2014/main" id="{8F61A61E-6C6F-1948-2417-1AB95C8668C2}"/>
              </a:ext>
            </a:extLst>
          </p:cNvPr>
          <p:cNvSpPr>
            <a:spLocks noGrp="1" noChangeArrowheads="1"/>
          </p:cNvSpPr>
          <p:nvPr>
            <p:ph type="body" idx="1"/>
          </p:nvPr>
        </p:nvSpPr>
        <p:spPr/>
        <p:txBody>
          <a:bodyPr/>
          <a:lstStyle/>
          <a:p>
            <a:r>
              <a:rPr lang="en-GB" altLang="en-US" dirty="0"/>
              <a:t>What is Just Culture?</a:t>
            </a:r>
          </a:p>
          <a:p>
            <a:r>
              <a:rPr lang="en-GB" altLang="en-US" dirty="0"/>
              <a:t>Why does it matter whether a safety related organisation has one or not?</a:t>
            </a:r>
          </a:p>
          <a:p>
            <a:r>
              <a:rPr lang="en-GB" altLang="en-US" dirty="0"/>
              <a:t>  Structures for training, competence and safety</a:t>
            </a:r>
          </a:p>
          <a:p>
            <a:r>
              <a:rPr lang="en-GB" altLang="en-US" dirty="0"/>
              <a:t>Empowering feedback at all levels</a:t>
            </a:r>
          </a:p>
          <a:p>
            <a:r>
              <a:rPr lang="en-GB" altLang="en-US" dirty="0"/>
              <a:t>Supporting your team</a:t>
            </a: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up)">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up)">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up)">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wipe(up)">
                                      <p:cBhvr>
                                        <p:cTn id="27"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69F7DF-93E8-8DFF-89B5-2971BB68ECE3}"/>
              </a:ext>
            </a:extLst>
          </p:cNvPr>
          <p:cNvSpPr>
            <a:spLocks noGrp="1" noChangeArrowheads="1"/>
          </p:cNvSpPr>
          <p:nvPr>
            <p:ph type="title"/>
          </p:nvPr>
        </p:nvSpPr>
        <p:spPr/>
        <p:txBody>
          <a:bodyPr/>
          <a:lstStyle/>
          <a:p>
            <a:r>
              <a:rPr lang="en-GB" altLang="en-US"/>
              <a:t>Just Culture: NATS definition</a:t>
            </a:r>
          </a:p>
        </p:txBody>
      </p:sp>
      <p:sp>
        <p:nvSpPr>
          <p:cNvPr id="59395" name="Rectangle 3">
            <a:extLst>
              <a:ext uri="{FF2B5EF4-FFF2-40B4-BE49-F238E27FC236}">
                <a16:creationId xmlns:a16="http://schemas.microsoft.com/office/drawing/2014/main" id="{4C3B2A89-44BC-A999-8067-30CD9477E717}"/>
              </a:ext>
            </a:extLst>
          </p:cNvPr>
          <p:cNvSpPr>
            <a:spLocks noGrp="1" noChangeArrowheads="1"/>
          </p:cNvSpPr>
          <p:nvPr>
            <p:ph type="body" idx="1"/>
          </p:nvPr>
        </p:nvSpPr>
        <p:spPr>
          <a:xfrm>
            <a:off x="457200" y="1714500"/>
            <a:ext cx="8229600" cy="2044700"/>
          </a:xfrm>
        </p:spPr>
        <p:txBody>
          <a:bodyPr/>
          <a:lstStyle/>
          <a:p>
            <a:pPr>
              <a:buFont typeface="Arial" panose="020B0604020202020204" pitchFamily="34" charset="0"/>
              <a:buNone/>
            </a:pPr>
            <a:r>
              <a:rPr lang="en-GB" altLang="en-US"/>
              <a:t>  “A culture where staff are not punished for actions, omissions or decisions taken by them that are commensurate with their experience and training, but where gross negligence, wilful violations and destructive acts are not tolerated”.</a:t>
            </a:r>
          </a:p>
        </p:txBody>
      </p:sp>
    </p:spTree>
    <p:extLst>
      <p:ext uri="{BB962C8B-B14F-4D97-AF65-F5344CB8AC3E}">
        <p14:creationId xmlns:p14="http://schemas.microsoft.com/office/powerpoint/2010/main" val="3815286891"/>
      </p:ext>
    </p:extLst>
  </p:cSld>
  <p:clrMapOvr>
    <a:masterClrMapping/>
  </p:clrMapOvr>
</p:sld>
</file>

<file path=ppt/theme/theme1.xml><?xml version="1.0" encoding="utf-8"?>
<a:theme xmlns:a="http://schemas.openxmlformats.org/drawingml/2006/main" name="Blue content">
  <a:themeElements>
    <a:clrScheme name="Blue content 1">
      <a:dk1>
        <a:srgbClr val="000000"/>
      </a:dk1>
      <a:lt1>
        <a:srgbClr val="FFFFFF"/>
      </a:lt1>
      <a:dk2>
        <a:srgbClr val="AEBF28"/>
      </a:dk2>
      <a:lt2>
        <a:srgbClr val="C0D740"/>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fontScheme name="Blue conten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content 1">
        <a:dk1>
          <a:srgbClr val="000000"/>
        </a:dk1>
        <a:lt1>
          <a:srgbClr val="FFFFFF"/>
        </a:lt1>
        <a:dk2>
          <a:srgbClr val="AEBF28"/>
        </a:dk2>
        <a:lt2>
          <a:srgbClr val="C0D740"/>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clrMap bg1="lt1" tx1="dk1" bg2="lt2" tx2="dk2" accent1="accent1" accent2="accent2" accent3="accent3" accent4="accent4" accent5="accent5" accent6="accent6" hlink="hlink" folHlink="folHlink"/>
    </a:extraClrScheme>
    <a:extraClrScheme>
      <a:clrScheme name="Blue content 2">
        <a:dk1>
          <a:srgbClr val="000000"/>
        </a:dk1>
        <a:lt1>
          <a:srgbClr val="FFFFFF"/>
        </a:lt1>
        <a:dk2>
          <a:srgbClr val="AEBF28"/>
        </a:dk2>
        <a:lt2>
          <a:srgbClr val="F58322"/>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content - blue">
  <a:themeElements>
    <a:clrScheme name="White content - blue 2">
      <a:dk1>
        <a:srgbClr val="000000"/>
      </a:dk1>
      <a:lt1>
        <a:srgbClr val="FFFFFF"/>
      </a:lt1>
      <a:dk2>
        <a:srgbClr val="AEBF28"/>
      </a:dk2>
      <a:lt2>
        <a:srgbClr val="F58322"/>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fontScheme name="White content - 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content - blue 1">
        <a:dk1>
          <a:srgbClr val="000000"/>
        </a:dk1>
        <a:lt1>
          <a:srgbClr val="FFFFFF"/>
        </a:lt1>
        <a:dk2>
          <a:srgbClr val="AEBF28"/>
        </a:dk2>
        <a:lt2>
          <a:srgbClr val="C0D740"/>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clrMap bg1="lt1" tx1="dk1" bg2="lt2" tx2="dk2" accent1="accent1" accent2="accent2" accent3="accent3" accent4="accent4" accent5="accent5" accent6="accent6" hlink="hlink" folHlink="folHlink"/>
    </a:extraClrScheme>
    <a:extraClrScheme>
      <a:clrScheme name="White content - blue 2">
        <a:dk1>
          <a:srgbClr val="000000"/>
        </a:dk1>
        <a:lt1>
          <a:srgbClr val="FFFFFF"/>
        </a:lt1>
        <a:dk2>
          <a:srgbClr val="AEBF28"/>
        </a:dk2>
        <a:lt2>
          <a:srgbClr val="F58322"/>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title">
  <a:themeElements>
    <a:clrScheme name="Blue title 2">
      <a:dk1>
        <a:srgbClr val="000000"/>
      </a:dk1>
      <a:lt1>
        <a:srgbClr val="FFFFFF"/>
      </a:lt1>
      <a:dk2>
        <a:srgbClr val="AEBF28"/>
      </a:dk2>
      <a:lt2>
        <a:srgbClr val="C0D740"/>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fontScheme name="1_Blue tit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 title 1">
        <a:dk1>
          <a:srgbClr val="000000"/>
        </a:dk1>
        <a:lt1>
          <a:srgbClr val="FFFFFF"/>
        </a:lt1>
        <a:dk2>
          <a:srgbClr val="AEBF28"/>
        </a:dk2>
        <a:lt2>
          <a:srgbClr val="C0D740"/>
        </a:lt2>
        <a:accent1>
          <a:srgbClr val="E2298F"/>
        </a:accent1>
        <a:accent2>
          <a:srgbClr val="A73594"/>
        </a:accent2>
        <a:accent3>
          <a:srgbClr val="FFFFFF"/>
        </a:accent3>
        <a:accent4>
          <a:srgbClr val="000000"/>
        </a:accent4>
        <a:accent5>
          <a:srgbClr val="EEACC6"/>
        </a:accent5>
        <a:accent6>
          <a:srgbClr val="972F86"/>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Blue title 2">
        <a:dk1>
          <a:srgbClr val="000000"/>
        </a:dk1>
        <a:lt1>
          <a:srgbClr val="FFFFFF"/>
        </a:lt1>
        <a:dk2>
          <a:srgbClr val="AEBF28"/>
        </a:dk2>
        <a:lt2>
          <a:srgbClr val="C0D740"/>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clrMap bg1="lt1" tx1="dk1" bg2="lt2" tx2="dk2" accent1="accent1" accent2="accent2" accent3="accent3" accent4="accent4" accent5="accent5" accent6="accent6" hlink="hlink" folHlink="folHlink"/>
    </a:extraClrScheme>
    <a:extraClrScheme>
      <a:clrScheme name="Blue title 3">
        <a:dk1>
          <a:srgbClr val="000000"/>
        </a:dk1>
        <a:lt1>
          <a:srgbClr val="FFFFFF"/>
        </a:lt1>
        <a:dk2>
          <a:srgbClr val="AEBF28"/>
        </a:dk2>
        <a:lt2>
          <a:srgbClr val="F58322"/>
        </a:lt2>
        <a:accent1>
          <a:srgbClr val="E2298F"/>
        </a:accent1>
        <a:accent2>
          <a:srgbClr val="A73594"/>
        </a:accent2>
        <a:accent3>
          <a:srgbClr val="FFFFFF"/>
        </a:accent3>
        <a:accent4>
          <a:srgbClr val="000000"/>
        </a:accent4>
        <a:accent5>
          <a:srgbClr val="EEACC6"/>
        </a:accent5>
        <a:accent6>
          <a:srgbClr val="972F86"/>
        </a:accent6>
        <a:hlink>
          <a:srgbClr val="00BAE7"/>
        </a:hlink>
        <a:folHlink>
          <a:srgbClr val="008DC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4C3732A5D304BACC8CF2826A7B99E" ma:contentTypeVersion="24" ma:contentTypeDescription="Create a new document." ma:contentTypeScope="" ma:versionID="2ff6911c032cd888d981c44dfb83b13f">
  <xsd:schema xmlns:xsd="http://www.w3.org/2001/XMLSchema" xmlns:xs="http://www.w3.org/2001/XMLSchema" xmlns:p="http://schemas.microsoft.com/office/2006/metadata/properties" xmlns:ns2="ea8b0867-b51d-4823-85b2-7cf832b55c34" xmlns:ns3="de9ecac4-445a-4d30-8de3-4d3cefaefbe0" targetNamespace="http://schemas.microsoft.com/office/2006/metadata/properties" ma:root="true" ma:fieldsID="80aa52cb3fd549d6f02c27574c13f90b" ns2:_="" ns3:_="">
    <xsd:import namespace="ea8b0867-b51d-4823-85b2-7cf832b55c34"/>
    <xsd:import namespace="de9ecac4-445a-4d30-8de3-4d3cefaefb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Class" minOccurs="0"/>
                <xsd:element ref="ns2:Year" minOccurs="0"/>
                <xsd:element ref="ns2:Network"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Responded"/>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b0867-b51d-4823-85b2-7cf832b55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Class" ma:index="17" nillable="true" ma:displayName="Category" ma:default="Briefings" ma:format="Dropdown" ma:internalName="Class" ma:readOnly="false">
      <xsd:simpleType>
        <xsd:restriction base="dms:Choice">
          <xsd:enumeration value="Awards"/>
          <xsd:enumeration value="Briefings"/>
          <xsd:enumeration value="Budget"/>
          <xsd:enumeration value="Choir"/>
          <xsd:enumeration value="Delegate List"/>
          <xsd:enumeration value="Evaluations"/>
          <xsd:enumeration value="Exhibition"/>
          <xsd:enumeration value="Florist"/>
          <xsd:enumeration value="Guest List"/>
          <xsd:enumeration value="Media"/>
          <xsd:enumeration value="Parks and Greenspace"/>
          <xsd:enumeration value="Photographer"/>
          <xsd:enumeration value="Planning Group"/>
          <xsd:enumeration value="Podcasts"/>
          <xsd:enumeration value="Posters"/>
          <xsd:enumeration value="Presentations"/>
          <xsd:enumeration value="Programme"/>
          <xsd:enumeration value="Reception"/>
          <xsd:enumeration value="St Giles' Cathedral"/>
          <xsd:enumeration value="Scottish Government Event"/>
          <xsd:enumeration value="Speakers"/>
          <xsd:enumeration value="Statement Writing"/>
          <xsd:enumeration value="Thank You"/>
          <xsd:enumeration value="Tapestry"/>
          <xsd:enumeration value="Venue &amp; Catering"/>
        </xsd:restriction>
      </xsd:simpleType>
    </xsd:element>
    <xsd:element name="Year" ma:index="18" nillable="true" ma:displayName="Year" ma:default="2019" ma:format="Dropdown" ma:internalName="Year" ma:readOnly="false">
      <xsd:simpleType>
        <xsd:restriction base="dms:Choice">
          <xsd:enumeration value="2015"/>
          <xsd:enumeration value="2016"/>
          <xsd:enumeration value="2017"/>
          <xsd:enumeration value="2018"/>
          <xsd:enumeration value="2019"/>
          <xsd:enumeration value="2020"/>
          <xsd:enumeration value="2021+2022"/>
        </xsd:restriction>
      </xsd:simpleType>
    </xsd:element>
    <xsd:element name="Network" ma:index="19" nillable="true" ma:displayName="Network" ma:default="First Five Years Forum" ma:format="Dropdown" ma:internalName="Network" ma:readOnly="false">
      <xsd:simpleType>
        <xsd:restriction base="dms:Choice">
          <xsd:enumeration value="First Five Years Forum"/>
          <xsd:enumeration value="Perinatal Mental Health"/>
          <xsd:enumeration value="Midwife led units"/>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09be131-e051-4104-a245-9491c2d76341" ma:termSetId="09814cd3-568e-fe90-9814-8d621ff8fb84" ma:anchorId="fba54fb3-c3e1-fe81-a776-ca4b69148c4d" ma:open="true" ma:isKeyword="false">
      <xsd:complexType>
        <xsd:sequence>
          <xsd:element ref="pc:Terms" minOccurs="0" maxOccurs="1"/>
        </xsd:sequence>
      </xsd:complexType>
    </xsd:element>
    <xsd:element name="Responded" ma:index="27" ma:displayName="Responded" ma:default="0" ma:format="Dropdown" ma:internalName="Responded">
      <xsd:simpleType>
        <xsd:restriction base="dms:Text">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Notes" ma:index="29" nillable="true" ma:displayName="Notes" ma:description="LRD booklets July 2023 list"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9ecac4-445a-4d30-8de3-4d3cefaefbe0"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04f8e0c-3201-42f6-8787-8ec66456e217}" ma:internalName="TaxCatchAll" ma:showField="CatchAllData" ma:web="de9ecac4-445a-4d30-8de3-4d3cefaefb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ass xmlns="ea8b0867-b51d-4823-85b2-7cf832b55c34">Briefings</Class>
    <Network xmlns="ea8b0867-b51d-4823-85b2-7cf832b55c34">First Five Years Forum</Network>
    <Responded xmlns="ea8b0867-b51d-4823-85b2-7cf832b55c34">0</Responded>
    <Notes xmlns="ea8b0867-b51d-4823-85b2-7cf832b55c34" xsi:nil="true"/>
    <Year xmlns="ea8b0867-b51d-4823-85b2-7cf832b55c34">2019</Year>
    <lcf76f155ced4ddcb4097134ff3c332f xmlns="ea8b0867-b51d-4823-85b2-7cf832b55c34">
      <Terms xmlns="http://schemas.microsoft.com/office/infopath/2007/PartnerControls"/>
    </lcf76f155ced4ddcb4097134ff3c332f>
    <TaxCatchAll xmlns="de9ecac4-445a-4d30-8de3-4d3cefaefbe0" xsi:nil="true"/>
  </documentManagement>
</p:properties>
</file>

<file path=customXml/itemProps1.xml><?xml version="1.0" encoding="utf-8"?>
<ds:datastoreItem xmlns:ds="http://schemas.openxmlformats.org/officeDocument/2006/customXml" ds:itemID="{0052F087-BA45-4A86-AF2A-C6FF0320E6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b0867-b51d-4823-85b2-7cf832b55c34"/>
    <ds:schemaRef ds:uri="de9ecac4-445a-4d30-8de3-4d3cefaef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6B28D-459B-4940-BA3C-22721248416F}">
  <ds:schemaRefs>
    <ds:schemaRef ds:uri="http://schemas.microsoft.com/sharepoint/v3/contenttype/forms"/>
  </ds:schemaRefs>
</ds:datastoreItem>
</file>

<file path=customXml/itemProps3.xml><?xml version="1.0" encoding="utf-8"?>
<ds:datastoreItem xmlns:ds="http://schemas.openxmlformats.org/officeDocument/2006/customXml" ds:itemID="{96E49F39-7F0E-41ED-ACC3-7EA0421D7055}">
  <ds:schemaRefs>
    <ds:schemaRef ds:uri="de9ecac4-445a-4d30-8de3-4d3cefaefbe0"/>
    <ds:schemaRef ds:uri="http://purl.org/dc/elements/1.1/"/>
    <ds:schemaRef ds:uri="http://schemas.microsoft.com/office/2006/metadata/properties"/>
    <ds:schemaRef ds:uri="ea8b0867-b51d-4823-85b2-7cf832b55c34"/>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8f8e50a-4b93-4c41-934c-e0a08b09a263}" enabled="1" method="Privileged" siteId="{6712909a-9dfb-4378-aeb0-b8dd26df7eda}" removed="0"/>
</clbl:labelList>
</file>

<file path=docProps/app.xml><?xml version="1.0" encoding="utf-8"?>
<Properties xmlns="http://schemas.openxmlformats.org/officeDocument/2006/extended-properties" xmlns:vt="http://schemas.openxmlformats.org/officeDocument/2006/docPropsVTypes">
  <TotalTime>1650</TotalTime>
  <Words>1700</Words>
  <Application>Microsoft Office PowerPoint</Application>
  <PresentationFormat>On-screen Show (4:3)</PresentationFormat>
  <Paragraphs>214</Paragraphs>
  <Slides>13</Slides>
  <Notes>12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Bitter</vt:lpstr>
      <vt:lpstr>Calibri</vt:lpstr>
      <vt:lpstr>Lucida Grande</vt:lpstr>
      <vt:lpstr>Verdana</vt:lpstr>
      <vt:lpstr>Blue content</vt:lpstr>
      <vt:lpstr>White content - blue</vt:lpstr>
      <vt:lpstr>3_Blue title</vt:lpstr>
      <vt:lpstr>Embedding a safe working culture in aviation and parallels with maternity health care </vt:lpstr>
      <vt:lpstr>Objectives</vt:lpstr>
      <vt:lpstr>PowerPoint Presentation</vt:lpstr>
      <vt:lpstr>Comparisons</vt:lpstr>
      <vt:lpstr>Steve’s role: Area Controller</vt:lpstr>
      <vt:lpstr>NATS Prestwick Centre</vt:lpstr>
      <vt:lpstr>NATS Prestwick Centre: At Work</vt:lpstr>
      <vt:lpstr>Just Culture</vt:lpstr>
      <vt:lpstr>Just Culture: NATS definition</vt:lpstr>
      <vt:lpstr>Just Culture: background</vt:lpstr>
      <vt:lpstr>Just Culture: NATS principles</vt:lpstr>
      <vt:lpstr>Just Culture: embedding</vt:lpstr>
      <vt:lpstr>Just Culture</vt:lpstr>
    </vt:vector>
  </TitlesOfParts>
  <Company>InHouse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Carmel Chan www.inhouse-productions.co.uk</dc:creator>
  <cp:lastModifiedBy>Sharon Allison</cp:lastModifiedBy>
  <cp:revision>526</cp:revision>
  <cp:lastPrinted>2011-07-26T09:01:49Z</cp:lastPrinted>
  <dcterms:created xsi:type="dcterms:W3CDTF">2011-07-26T11:15:22Z</dcterms:created>
  <dcterms:modified xsi:type="dcterms:W3CDTF">2023-11-13T12:09:59Z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Blue content:3\White content - blue:3\3_Blue title:3</vt:lpwstr>
  </property>
  <property fmtid="{D5CDD505-2E9C-101B-9397-08002B2CF9AE}" pid="3" name="ClassificationContentMarkingFooterText">
    <vt:lpwstr>NATS Public</vt:lpwstr>
  </property>
  <property fmtid="{D5CDD505-2E9C-101B-9397-08002B2CF9AE}" pid="4" name="ContentTypeId">
    <vt:lpwstr>0x0101006EF4C3732A5D304BACC8CF2826A7B99E</vt:lpwstr>
  </property>
  <property fmtid="{D5CDD505-2E9C-101B-9397-08002B2CF9AE}" pid="5" name="MediaServiceImageTags">
    <vt:lpwstr/>
  </property>
</Properties>
</file>