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503" r:id="rId6"/>
    <p:sldId id="504" r:id="rId7"/>
    <p:sldId id="505" r:id="rId8"/>
    <p:sldId id="506" r:id="rId9"/>
    <p:sldId id="507" r:id="rId10"/>
    <p:sldId id="497" r:id="rId11"/>
    <p:sldId id="500" r:id="rId12"/>
    <p:sldId id="498" r:id="rId13"/>
    <p:sldId id="508" r:id="rId14"/>
    <p:sldId id="499" r:id="rId15"/>
    <p:sldId id="501" r:id="rId16"/>
    <p:sldId id="428" r:id="rId17"/>
    <p:sldId id="486" r:id="rId18"/>
    <p:sldId id="481" r:id="rId19"/>
    <p:sldId id="482" r:id="rId20"/>
    <p:sldId id="488" r:id="rId21"/>
    <p:sldId id="345" r:id="rId22"/>
    <p:sldId id="491" r:id="rId23"/>
    <p:sldId id="492" r:id="rId24"/>
    <p:sldId id="494" r:id="rId25"/>
    <p:sldId id="509" r:id="rId26"/>
    <p:sldId id="495" r:id="rId27"/>
    <p:sldId id="4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1"/>
    <p:restoredTop sz="80305" autoAdjust="0"/>
  </p:normalViewPr>
  <p:slideViewPr>
    <p:cSldViewPr snapToGrid="0">
      <p:cViewPr varScale="1">
        <p:scale>
          <a:sx n="87" d="100"/>
          <a:sy n="87" d="100"/>
        </p:scale>
        <p:origin x="1620" y="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B132C1-4C6A-3946-B217-C67ECA2EE421}"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GB"/>
        </a:p>
      </dgm:t>
    </dgm:pt>
    <dgm:pt modelId="{D7485E3A-666F-8C4E-80BE-A53C244E1F93}">
      <dgm:prSet phldrT="[Text]"/>
      <dgm:spPr/>
      <dgm:t>
        <a:bodyPr/>
        <a:lstStyle/>
        <a:p>
          <a:r>
            <a:rPr lang="en-GB" dirty="0"/>
            <a:t>Self-awareness</a:t>
          </a:r>
        </a:p>
      </dgm:t>
    </dgm:pt>
    <dgm:pt modelId="{14D554B0-5BF4-0B49-8DF7-7AACB6BD81D9}" type="parTrans" cxnId="{632E0449-CF18-134E-A946-4294AD0CEEC7}">
      <dgm:prSet/>
      <dgm:spPr/>
      <dgm:t>
        <a:bodyPr/>
        <a:lstStyle/>
        <a:p>
          <a:endParaRPr lang="en-GB"/>
        </a:p>
      </dgm:t>
    </dgm:pt>
    <dgm:pt modelId="{7A6A78D6-FDCC-CF49-A65A-74E8E9697EC8}" type="sibTrans" cxnId="{632E0449-CF18-134E-A946-4294AD0CEEC7}">
      <dgm:prSet/>
      <dgm:spPr/>
      <dgm:t>
        <a:bodyPr/>
        <a:lstStyle/>
        <a:p>
          <a:endParaRPr lang="en-GB"/>
        </a:p>
      </dgm:t>
    </dgm:pt>
    <dgm:pt modelId="{282D7292-E321-7543-8519-1851BFA4E30D}">
      <dgm:prSet phldrT="[Text]"/>
      <dgm:spPr/>
      <dgm:t>
        <a:bodyPr/>
        <a:lstStyle/>
        <a:p>
          <a:r>
            <a:rPr lang="en-GB" dirty="0"/>
            <a:t>Managing one’s own emotions</a:t>
          </a:r>
        </a:p>
      </dgm:t>
    </dgm:pt>
    <dgm:pt modelId="{5315B5F3-BBE3-FA41-ACB7-E6D177589302}" type="parTrans" cxnId="{77D0D52B-8C3C-8545-A4E3-207A339F6B19}">
      <dgm:prSet/>
      <dgm:spPr/>
      <dgm:t>
        <a:bodyPr/>
        <a:lstStyle/>
        <a:p>
          <a:endParaRPr lang="en-GB"/>
        </a:p>
      </dgm:t>
    </dgm:pt>
    <dgm:pt modelId="{954B8D4E-B4BD-BE42-BF60-3A78E2673F10}" type="sibTrans" cxnId="{77D0D52B-8C3C-8545-A4E3-207A339F6B19}">
      <dgm:prSet/>
      <dgm:spPr/>
      <dgm:t>
        <a:bodyPr/>
        <a:lstStyle/>
        <a:p>
          <a:endParaRPr lang="en-GB"/>
        </a:p>
      </dgm:t>
    </dgm:pt>
    <dgm:pt modelId="{5C9A4732-2B0B-B24A-814B-6658C9A676EE}">
      <dgm:prSet phldrT="[Text]"/>
      <dgm:spPr/>
      <dgm:t>
        <a:bodyPr/>
        <a:lstStyle/>
        <a:p>
          <a:r>
            <a:rPr lang="en-GB" dirty="0"/>
            <a:t>Aware of others’ emotions</a:t>
          </a:r>
        </a:p>
      </dgm:t>
    </dgm:pt>
    <dgm:pt modelId="{C901EEC6-674F-5446-8289-D75529A230D0}" type="parTrans" cxnId="{51B132E9-75D1-F845-A3FB-22355245B353}">
      <dgm:prSet/>
      <dgm:spPr/>
      <dgm:t>
        <a:bodyPr/>
        <a:lstStyle/>
        <a:p>
          <a:endParaRPr lang="en-GB"/>
        </a:p>
      </dgm:t>
    </dgm:pt>
    <dgm:pt modelId="{957F23B5-25C5-794C-BFE8-DE72733F5D8B}" type="sibTrans" cxnId="{51B132E9-75D1-F845-A3FB-22355245B353}">
      <dgm:prSet/>
      <dgm:spPr/>
      <dgm:t>
        <a:bodyPr/>
        <a:lstStyle/>
        <a:p>
          <a:endParaRPr lang="en-GB"/>
        </a:p>
      </dgm:t>
    </dgm:pt>
    <dgm:pt modelId="{9C535CA9-9756-BE4A-8673-32120792F576}">
      <dgm:prSet/>
      <dgm:spPr/>
      <dgm:t>
        <a:bodyPr/>
        <a:lstStyle/>
        <a:p>
          <a:r>
            <a:rPr lang="en-GB" dirty="0"/>
            <a:t>Building relationships </a:t>
          </a:r>
        </a:p>
      </dgm:t>
    </dgm:pt>
    <dgm:pt modelId="{131DCC12-B7DF-594E-9E6D-14FF70C51EDF}" type="parTrans" cxnId="{2D67562D-67FC-3149-BF5A-AFAFF93D08D7}">
      <dgm:prSet/>
      <dgm:spPr/>
      <dgm:t>
        <a:bodyPr/>
        <a:lstStyle/>
        <a:p>
          <a:endParaRPr lang="en-GB"/>
        </a:p>
      </dgm:t>
    </dgm:pt>
    <dgm:pt modelId="{42E74AF4-A8E0-C94F-99B9-26C7661D8652}" type="sibTrans" cxnId="{2D67562D-67FC-3149-BF5A-AFAFF93D08D7}">
      <dgm:prSet/>
      <dgm:spPr/>
      <dgm:t>
        <a:bodyPr/>
        <a:lstStyle/>
        <a:p>
          <a:endParaRPr lang="en-GB"/>
        </a:p>
      </dgm:t>
    </dgm:pt>
    <dgm:pt modelId="{296CC101-0A6A-3A4A-A6FC-D542CEF5A128}" type="pres">
      <dgm:prSet presAssocID="{27B132C1-4C6A-3946-B217-C67ECA2EE421}" presName="rootnode" presStyleCnt="0">
        <dgm:presLayoutVars>
          <dgm:chMax/>
          <dgm:chPref/>
          <dgm:dir/>
          <dgm:animLvl val="lvl"/>
        </dgm:presLayoutVars>
      </dgm:prSet>
      <dgm:spPr/>
    </dgm:pt>
    <dgm:pt modelId="{6737B01C-3307-3B46-94E6-D449E4D3B147}" type="pres">
      <dgm:prSet presAssocID="{D7485E3A-666F-8C4E-80BE-A53C244E1F93}" presName="composite" presStyleCnt="0"/>
      <dgm:spPr/>
    </dgm:pt>
    <dgm:pt modelId="{5225F74B-8B67-364F-AD23-27762DB54324}" type="pres">
      <dgm:prSet presAssocID="{D7485E3A-666F-8C4E-80BE-A53C244E1F93}" presName="LShape" presStyleLbl="alignNode1" presStyleIdx="0" presStyleCnt="7"/>
      <dgm:spPr/>
    </dgm:pt>
    <dgm:pt modelId="{027FF369-0F0D-A440-80AA-A727EBD47C1E}" type="pres">
      <dgm:prSet presAssocID="{D7485E3A-666F-8C4E-80BE-A53C244E1F93}" presName="ParentText" presStyleLbl="revTx" presStyleIdx="0" presStyleCnt="4">
        <dgm:presLayoutVars>
          <dgm:chMax val="0"/>
          <dgm:chPref val="0"/>
          <dgm:bulletEnabled val="1"/>
        </dgm:presLayoutVars>
      </dgm:prSet>
      <dgm:spPr/>
    </dgm:pt>
    <dgm:pt modelId="{4AA46354-7EE9-BC44-9E2A-D7373E346DA9}" type="pres">
      <dgm:prSet presAssocID="{D7485E3A-666F-8C4E-80BE-A53C244E1F93}" presName="Triangle" presStyleLbl="alignNode1" presStyleIdx="1" presStyleCnt="7"/>
      <dgm:spPr/>
    </dgm:pt>
    <dgm:pt modelId="{9791821E-25D4-B149-9806-C0207C784D32}" type="pres">
      <dgm:prSet presAssocID="{7A6A78D6-FDCC-CF49-A65A-74E8E9697EC8}" presName="sibTrans" presStyleCnt="0"/>
      <dgm:spPr/>
    </dgm:pt>
    <dgm:pt modelId="{312A56A5-67F3-D04E-8F67-18A0AFEEB4D7}" type="pres">
      <dgm:prSet presAssocID="{7A6A78D6-FDCC-CF49-A65A-74E8E9697EC8}" presName="space" presStyleCnt="0"/>
      <dgm:spPr/>
    </dgm:pt>
    <dgm:pt modelId="{0B4F83B0-7DA0-864E-B0DF-A40A3E1EF3D8}" type="pres">
      <dgm:prSet presAssocID="{282D7292-E321-7543-8519-1851BFA4E30D}" presName="composite" presStyleCnt="0"/>
      <dgm:spPr/>
    </dgm:pt>
    <dgm:pt modelId="{B6E701E7-E684-A545-AAF7-FE97F4DAAB62}" type="pres">
      <dgm:prSet presAssocID="{282D7292-E321-7543-8519-1851BFA4E30D}" presName="LShape" presStyleLbl="alignNode1" presStyleIdx="2" presStyleCnt="7"/>
      <dgm:spPr/>
    </dgm:pt>
    <dgm:pt modelId="{A25BF72E-914C-ED4D-88B3-5E41FD05BE23}" type="pres">
      <dgm:prSet presAssocID="{282D7292-E321-7543-8519-1851BFA4E30D}" presName="ParentText" presStyleLbl="revTx" presStyleIdx="1" presStyleCnt="4">
        <dgm:presLayoutVars>
          <dgm:chMax val="0"/>
          <dgm:chPref val="0"/>
          <dgm:bulletEnabled val="1"/>
        </dgm:presLayoutVars>
      </dgm:prSet>
      <dgm:spPr/>
    </dgm:pt>
    <dgm:pt modelId="{6182B8BE-F49E-C444-9E41-F34D70B0E18D}" type="pres">
      <dgm:prSet presAssocID="{282D7292-E321-7543-8519-1851BFA4E30D}" presName="Triangle" presStyleLbl="alignNode1" presStyleIdx="3" presStyleCnt="7"/>
      <dgm:spPr/>
    </dgm:pt>
    <dgm:pt modelId="{39B647E4-F97C-604E-8BB0-21BA3EDEEFDC}" type="pres">
      <dgm:prSet presAssocID="{954B8D4E-B4BD-BE42-BF60-3A78E2673F10}" presName="sibTrans" presStyleCnt="0"/>
      <dgm:spPr/>
    </dgm:pt>
    <dgm:pt modelId="{054AD424-600C-BA48-A770-2BFBC826E7B0}" type="pres">
      <dgm:prSet presAssocID="{954B8D4E-B4BD-BE42-BF60-3A78E2673F10}" presName="space" presStyleCnt="0"/>
      <dgm:spPr/>
    </dgm:pt>
    <dgm:pt modelId="{B391641E-DEDC-4445-BA00-36FC5E6B4650}" type="pres">
      <dgm:prSet presAssocID="{5C9A4732-2B0B-B24A-814B-6658C9A676EE}" presName="composite" presStyleCnt="0"/>
      <dgm:spPr/>
    </dgm:pt>
    <dgm:pt modelId="{83AD2DB1-0BD1-F147-A2F9-7076CECE08DA}" type="pres">
      <dgm:prSet presAssocID="{5C9A4732-2B0B-B24A-814B-6658C9A676EE}" presName="LShape" presStyleLbl="alignNode1" presStyleIdx="4" presStyleCnt="7"/>
      <dgm:spPr/>
    </dgm:pt>
    <dgm:pt modelId="{DF062517-0A8D-3040-B5EB-FDE6DBEB94F6}" type="pres">
      <dgm:prSet presAssocID="{5C9A4732-2B0B-B24A-814B-6658C9A676EE}" presName="ParentText" presStyleLbl="revTx" presStyleIdx="2" presStyleCnt="4">
        <dgm:presLayoutVars>
          <dgm:chMax val="0"/>
          <dgm:chPref val="0"/>
          <dgm:bulletEnabled val="1"/>
        </dgm:presLayoutVars>
      </dgm:prSet>
      <dgm:spPr/>
    </dgm:pt>
    <dgm:pt modelId="{B3F4A456-FCEA-C34C-A650-C4FD095651BF}" type="pres">
      <dgm:prSet presAssocID="{5C9A4732-2B0B-B24A-814B-6658C9A676EE}" presName="Triangle" presStyleLbl="alignNode1" presStyleIdx="5" presStyleCnt="7"/>
      <dgm:spPr/>
    </dgm:pt>
    <dgm:pt modelId="{15E46F54-EB78-C343-89C6-8B350F9275C7}" type="pres">
      <dgm:prSet presAssocID="{957F23B5-25C5-794C-BFE8-DE72733F5D8B}" presName="sibTrans" presStyleCnt="0"/>
      <dgm:spPr/>
    </dgm:pt>
    <dgm:pt modelId="{1ECDB138-EAD0-5D42-A568-CF1851DA4FB9}" type="pres">
      <dgm:prSet presAssocID="{957F23B5-25C5-794C-BFE8-DE72733F5D8B}" presName="space" presStyleCnt="0"/>
      <dgm:spPr/>
    </dgm:pt>
    <dgm:pt modelId="{0BFB57DC-C94F-8449-99B2-2839B8A00FE5}" type="pres">
      <dgm:prSet presAssocID="{9C535CA9-9756-BE4A-8673-32120792F576}" presName="composite" presStyleCnt="0"/>
      <dgm:spPr/>
    </dgm:pt>
    <dgm:pt modelId="{B9F60D31-6E7C-DB4E-9DC2-72BA1DB89F70}" type="pres">
      <dgm:prSet presAssocID="{9C535CA9-9756-BE4A-8673-32120792F576}" presName="LShape" presStyleLbl="alignNode1" presStyleIdx="6" presStyleCnt="7"/>
      <dgm:spPr/>
    </dgm:pt>
    <dgm:pt modelId="{4BEC8DAB-295A-F846-A682-21DBAE01F110}" type="pres">
      <dgm:prSet presAssocID="{9C535CA9-9756-BE4A-8673-32120792F576}" presName="ParentText" presStyleLbl="revTx" presStyleIdx="3" presStyleCnt="4">
        <dgm:presLayoutVars>
          <dgm:chMax val="0"/>
          <dgm:chPref val="0"/>
          <dgm:bulletEnabled val="1"/>
        </dgm:presLayoutVars>
      </dgm:prSet>
      <dgm:spPr/>
    </dgm:pt>
  </dgm:ptLst>
  <dgm:cxnLst>
    <dgm:cxn modelId="{8F953202-F744-E44B-A9ED-B37E2D27DE0C}" type="presOf" srcId="{27B132C1-4C6A-3946-B217-C67ECA2EE421}" destId="{296CC101-0A6A-3A4A-A6FC-D542CEF5A128}" srcOrd="0" destOrd="0" presId="urn:microsoft.com/office/officeart/2009/3/layout/StepUpProcess"/>
    <dgm:cxn modelId="{77D0D52B-8C3C-8545-A4E3-207A339F6B19}" srcId="{27B132C1-4C6A-3946-B217-C67ECA2EE421}" destId="{282D7292-E321-7543-8519-1851BFA4E30D}" srcOrd="1" destOrd="0" parTransId="{5315B5F3-BBE3-FA41-ACB7-E6D177589302}" sibTransId="{954B8D4E-B4BD-BE42-BF60-3A78E2673F10}"/>
    <dgm:cxn modelId="{2D67562D-67FC-3149-BF5A-AFAFF93D08D7}" srcId="{27B132C1-4C6A-3946-B217-C67ECA2EE421}" destId="{9C535CA9-9756-BE4A-8673-32120792F576}" srcOrd="3" destOrd="0" parTransId="{131DCC12-B7DF-594E-9E6D-14FF70C51EDF}" sibTransId="{42E74AF4-A8E0-C94F-99B9-26C7661D8652}"/>
    <dgm:cxn modelId="{D94E3F38-4636-A44F-BAE7-63CB1F5750BE}" type="presOf" srcId="{9C535CA9-9756-BE4A-8673-32120792F576}" destId="{4BEC8DAB-295A-F846-A682-21DBAE01F110}" srcOrd="0" destOrd="0" presId="urn:microsoft.com/office/officeart/2009/3/layout/StepUpProcess"/>
    <dgm:cxn modelId="{632E0449-CF18-134E-A946-4294AD0CEEC7}" srcId="{27B132C1-4C6A-3946-B217-C67ECA2EE421}" destId="{D7485E3A-666F-8C4E-80BE-A53C244E1F93}" srcOrd="0" destOrd="0" parTransId="{14D554B0-5BF4-0B49-8DF7-7AACB6BD81D9}" sibTransId="{7A6A78D6-FDCC-CF49-A65A-74E8E9697EC8}"/>
    <dgm:cxn modelId="{5BD8F282-F2ED-BF4B-A5E6-554D541147D9}" type="presOf" srcId="{282D7292-E321-7543-8519-1851BFA4E30D}" destId="{A25BF72E-914C-ED4D-88B3-5E41FD05BE23}" srcOrd="0" destOrd="0" presId="urn:microsoft.com/office/officeart/2009/3/layout/StepUpProcess"/>
    <dgm:cxn modelId="{46A12692-F43C-0848-8DD3-0884F9215FC9}" type="presOf" srcId="{D7485E3A-666F-8C4E-80BE-A53C244E1F93}" destId="{027FF369-0F0D-A440-80AA-A727EBD47C1E}" srcOrd="0" destOrd="0" presId="urn:microsoft.com/office/officeart/2009/3/layout/StepUpProcess"/>
    <dgm:cxn modelId="{B358B596-85E5-1644-B332-CD18CE8D7000}" type="presOf" srcId="{5C9A4732-2B0B-B24A-814B-6658C9A676EE}" destId="{DF062517-0A8D-3040-B5EB-FDE6DBEB94F6}" srcOrd="0" destOrd="0" presId="urn:microsoft.com/office/officeart/2009/3/layout/StepUpProcess"/>
    <dgm:cxn modelId="{51B132E9-75D1-F845-A3FB-22355245B353}" srcId="{27B132C1-4C6A-3946-B217-C67ECA2EE421}" destId="{5C9A4732-2B0B-B24A-814B-6658C9A676EE}" srcOrd="2" destOrd="0" parTransId="{C901EEC6-674F-5446-8289-D75529A230D0}" sibTransId="{957F23B5-25C5-794C-BFE8-DE72733F5D8B}"/>
    <dgm:cxn modelId="{5131F8CC-1259-0149-847A-261FF25FC4F5}" type="presParOf" srcId="{296CC101-0A6A-3A4A-A6FC-D542CEF5A128}" destId="{6737B01C-3307-3B46-94E6-D449E4D3B147}" srcOrd="0" destOrd="0" presId="urn:microsoft.com/office/officeart/2009/3/layout/StepUpProcess"/>
    <dgm:cxn modelId="{5BDF6178-607C-874E-B81D-74108F305778}" type="presParOf" srcId="{6737B01C-3307-3B46-94E6-D449E4D3B147}" destId="{5225F74B-8B67-364F-AD23-27762DB54324}" srcOrd="0" destOrd="0" presId="urn:microsoft.com/office/officeart/2009/3/layout/StepUpProcess"/>
    <dgm:cxn modelId="{2CA26135-2490-954F-A4CB-09E363D267C1}" type="presParOf" srcId="{6737B01C-3307-3B46-94E6-D449E4D3B147}" destId="{027FF369-0F0D-A440-80AA-A727EBD47C1E}" srcOrd="1" destOrd="0" presId="urn:microsoft.com/office/officeart/2009/3/layout/StepUpProcess"/>
    <dgm:cxn modelId="{A9576C6C-DAE0-5A46-B0AE-5CF52939DF9B}" type="presParOf" srcId="{6737B01C-3307-3B46-94E6-D449E4D3B147}" destId="{4AA46354-7EE9-BC44-9E2A-D7373E346DA9}" srcOrd="2" destOrd="0" presId="urn:microsoft.com/office/officeart/2009/3/layout/StepUpProcess"/>
    <dgm:cxn modelId="{EF67898C-0E48-5448-8905-50545A8A7ACB}" type="presParOf" srcId="{296CC101-0A6A-3A4A-A6FC-D542CEF5A128}" destId="{9791821E-25D4-B149-9806-C0207C784D32}" srcOrd="1" destOrd="0" presId="urn:microsoft.com/office/officeart/2009/3/layout/StepUpProcess"/>
    <dgm:cxn modelId="{70FF8D4A-BEAF-5A48-830E-8C942A60EBF2}" type="presParOf" srcId="{9791821E-25D4-B149-9806-C0207C784D32}" destId="{312A56A5-67F3-D04E-8F67-18A0AFEEB4D7}" srcOrd="0" destOrd="0" presId="urn:microsoft.com/office/officeart/2009/3/layout/StepUpProcess"/>
    <dgm:cxn modelId="{21EB9384-353E-6A42-B35E-C225692F45F6}" type="presParOf" srcId="{296CC101-0A6A-3A4A-A6FC-D542CEF5A128}" destId="{0B4F83B0-7DA0-864E-B0DF-A40A3E1EF3D8}" srcOrd="2" destOrd="0" presId="urn:microsoft.com/office/officeart/2009/3/layout/StepUpProcess"/>
    <dgm:cxn modelId="{8A581FF6-F103-9A43-B2A1-D8C486C8FE56}" type="presParOf" srcId="{0B4F83B0-7DA0-864E-B0DF-A40A3E1EF3D8}" destId="{B6E701E7-E684-A545-AAF7-FE97F4DAAB62}" srcOrd="0" destOrd="0" presId="urn:microsoft.com/office/officeart/2009/3/layout/StepUpProcess"/>
    <dgm:cxn modelId="{10E2675F-5B3C-3348-859E-7275B13C0DED}" type="presParOf" srcId="{0B4F83B0-7DA0-864E-B0DF-A40A3E1EF3D8}" destId="{A25BF72E-914C-ED4D-88B3-5E41FD05BE23}" srcOrd="1" destOrd="0" presId="urn:microsoft.com/office/officeart/2009/3/layout/StepUpProcess"/>
    <dgm:cxn modelId="{1E55FC2E-4477-ED4B-8302-1D6AB124970E}" type="presParOf" srcId="{0B4F83B0-7DA0-864E-B0DF-A40A3E1EF3D8}" destId="{6182B8BE-F49E-C444-9E41-F34D70B0E18D}" srcOrd="2" destOrd="0" presId="urn:microsoft.com/office/officeart/2009/3/layout/StepUpProcess"/>
    <dgm:cxn modelId="{D0057AC1-1F6B-E64A-A1DC-635F0BCFEA68}" type="presParOf" srcId="{296CC101-0A6A-3A4A-A6FC-D542CEF5A128}" destId="{39B647E4-F97C-604E-8BB0-21BA3EDEEFDC}" srcOrd="3" destOrd="0" presId="urn:microsoft.com/office/officeart/2009/3/layout/StepUpProcess"/>
    <dgm:cxn modelId="{C0B3F83B-8211-E748-BCE1-661DFAB49483}" type="presParOf" srcId="{39B647E4-F97C-604E-8BB0-21BA3EDEEFDC}" destId="{054AD424-600C-BA48-A770-2BFBC826E7B0}" srcOrd="0" destOrd="0" presId="urn:microsoft.com/office/officeart/2009/3/layout/StepUpProcess"/>
    <dgm:cxn modelId="{A4684BAE-84F8-A74A-92AB-7EEB65CC3223}" type="presParOf" srcId="{296CC101-0A6A-3A4A-A6FC-D542CEF5A128}" destId="{B391641E-DEDC-4445-BA00-36FC5E6B4650}" srcOrd="4" destOrd="0" presId="urn:microsoft.com/office/officeart/2009/3/layout/StepUpProcess"/>
    <dgm:cxn modelId="{62861403-3AF4-824D-A6F0-D8145C1CE63A}" type="presParOf" srcId="{B391641E-DEDC-4445-BA00-36FC5E6B4650}" destId="{83AD2DB1-0BD1-F147-A2F9-7076CECE08DA}" srcOrd="0" destOrd="0" presId="urn:microsoft.com/office/officeart/2009/3/layout/StepUpProcess"/>
    <dgm:cxn modelId="{234242EE-71DE-7C4E-B30E-84991A93354F}" type="presParOf" srcId="{B391641E-DEDC-4445-BA00-36FC5E6B4650}" destId="{DF062517-0A8D-3040-B5EB-FDE6DBEB94F6}" srcOrd="1" destOrd="0" presId="urn:microsoft.com/office/officeart/2009/3/layout/StepUpProcess"/>
    <dgm:cxn modelId="{FE2E8CE3-2A42-B545-B878-001A5DC3114C}" type="presParOf" srcId="{B391641E-DEDC-4445-BA00-36FC5E6B4650}" destId="{B3F4A456-FCEA-C34C-A650-C4FD095651BF}" srcOrd="2" destOrd="0" presId="urn:microsoft.com/office/officeart/2009/3/layout/StepUpProcess"/>
    <dgm:cxn modelId="{FF7B86E1-31C8-9746-9671-9E001E0CD6ED}" type="presParOf" srcId="{296CC101-0A6A-3A4A-A6FC-D542CEF5A128}" destId="{15E46F54-EB78-C343-89C6-8B350F9275C7}" srcOrd="5" destOrd="0" presId="urn:microsoft.com/office/officeart/2009/3/layout/StepUpProcess"/>
    <dgm:cxn modelId="{BF5DCB5F-F790-BB48-B215-45F49B723AD2}" type="presParOf" srcId="{15E46F54-EB78-C343-89C6-8B350F9275C7}" destId="{1ECDB138-EAD0-5D42-A568-CF1851DA4FB9}" srcOrd="0" destOrd="0" presId="urn:microsoft.com/office/officeart/2009/3/layout/StepUpProcess"/>
    <dgm:cxn modelId="{A29ACB8E-D8F5-C24B-8509-6689A54456BE}" type="presParOf" srcId="{296CC101-0A6A-3A4A-A6FC-D542CEF5A128}" destId="{0BFB57DC-C94F-8449-99B2-2839B8A00FE5}" srcOrd="6" destOrd="0" presId="urn:microsoft.com/office/officeart/2009/3/layout/StepUpProcess"/>
    <dgm:cxn modelId="{A6C0216E-183C-BD43-A961-A5CDD1ABD571}" type="presParOf" srcId="{0BFB57DC-C94F-8449-99B2-2839B8A00FE5}" destId="{B9F60D31-6E7C-DB4E-9DC2-72BA1DB89F70}" srcOrd="0" destOrd="0" presId="urn:microsoft.com/office/officeart/2009/3/layout/StepUpProcess"/>
    <dgm:cxn modelId="{261F8EFC-D1CF-AE46-B3EB-4827C2BF2B88}" type="presParOf" srcId="{0BFB57DC-C94F-8449-99B2-2839B8A00FE5}" destId="{4BEC8DAB-295A-F846-A682-21DBAE01F110}"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D6E74B-C5B3-E041-B944-0ED01BA6118D}" type="doc">
      <dgm:prSet loTypeId="urn:microsoft.com/office/officeart/2005/8/layout/radial5" loCatId="" qsTypeId="urn:microsoft.com/office/officeart/2005/8/quickstyle/simple2" qsCatId="simple" csTypeId="urn:microsoft.com/office/officeart/2005/8/colors/colorful1" csCatId="colorful" phldr="1"/>
      <dgm:spPr/>
      <dgm:t>
        <a:bodyPr/>
        <a:lstStyle/>
        <a:p>
          <a:endParaRPr lang="en-GB"/>
        </a:p>
      </dgm:t>
    </dgm:pt>
    <dgm:pt modelId="{B587B1C0-4184-8E47-9786-683657DBEA6F}">
      <dgm:prSet phldrT="[Text]" custT="1"/>
      <dgm:spPr/>
      <dgm:t>
        <a:bodyPr/>
        <a:lstStyle/>
        <a:p>
          <a:r>
            <a:rPr lang="en-GB" sz="1600" dirty="0"/>
            <a:t>EIP can improve</a:t>
          </a:r>
        </a:p>
      </dgm:t>
    </dgm:pt>
    <dgm:pt modelId="{E8C0B024-F84D-3543-8B66-0125DCABF9C6}" type="parTrans" cxnId="{788F9198-2BDD-1E4A-8F78-2DBB3F8C63B9}">
      <dgm:prSet/>
      <dgm:spPr/>
      <dgm:t>
        <a:bodyPr/>
        <a:lstStyle/>
        <a:p>
          <a:endParaRPr lang="en-GB" sz="1600"/>
        </a:p>
      </dgm:t>
    </dgm:pt>
    <dgm:pt modelId="{767C8DD5-8728-824E-BA1E-C907861F47C6}" type="sibTrans" cxnId="{788F9198-2BDD-1E4A-8F78-2DBB3F8C63B9}">
      <dgm:prSet/>
      <dgm:spPr/>
      <dgm:t>
        <a:bodyPr/>
        <a:lstStyle/>
        <a:p>
          <a:endParaRPr lang="en-GB" sz="1600"/>
        </a:p>
      </dgm:t>
    </dgm:pt>
    <dgm:pt modelId="{CBCDCE33-39F0-D840-9985-D06CE97843C9}">
      <dgm:prSet phldrT="[Text]" custT="1"/>
      <dgm:spPr/>
      <dgm:t>
        <a:bodyPr/>
        <a:lstStyle/>
        <a:p>
          <a:r>
            <a:rPr lang="en-GB" sz="1600" dirty="0"/>
            <a:t>Midwives' emotional wellbeing</a:t>
          </a:r>
        </a:p>
      </dgm:t>
    </dgm:pt>
    <dgm:pt modelId="{A527D091-715F-6B42-9F5D-A1521B18271D}" type="parTrans" cxnId="{A80A6CEB-6255-3A48-A167-57F2B9D634FB}">
      <dgm:prSet custT="1"/>
      <dgm:spPr/>
      <dgm:t>
        <a:bodyPr/>
        <a:lstStyle/>
        <a:p>
          <a:endParaRPr lang="en-GB" sz="1600"/>
        </a:p>
      </dgm:t>
    </dgm:pt>
    <dgm:pt modelId="{B0349881-09D5-4047-BA13-065EB1C99A37}" type="sibTrans" cxnId="{A80A6CEB-6255-3A48-A167-57F2B9D634FB}">
      <dgm:prSet/>
      <dgm:spPr/>
      <dgm:t>
        <a:bodyPr/>
        <a:lstStyle/>
        <a:p>
          <a:endParaRPr lang="en-GB" sz="1600"/>
        </a:p>
      </dgm:t>
    </dgm:pt>
    <dgm:pt modelId="{74970876-80BE-9E48-B9CD-7C4034DE7E4D}">
      <dgm:prSet phldrT="[Text]" custT="1"/>
      <dgm:spPr/>
      <dgm:t>
        <a:bodyPr/>
        <a:lstStyle/>
        <a:p>
          <a:r>
            <a:rPr lang="en-GB" sz="1600" dirty="0"/>
            <a:t>Quality of the provided care</a:t>
          </a:r>
        </a:p>
      </dgm:t>
    </dgm:pt>
    <dgm:pt modelId="{838164A6-CF46-3F48-A7E1-68153953C3F7}" type="parTrans" cxnId="{E8A6694C-036F-BC47-BBCF-EACC86FE5FB3}">
      <dgm:prSet custT="1"/>
      <dgm:spPr/>
      <dgm:t>
        <a:bodyPr/>
        <a:lstStyle/>
        <a:p>
          <a:endParaRPr lang="en-GB" sz="1600"/>
        </a:p>
      </dgm:t>
    </dgm:pt>
    <dgm:pt modelId="{5650F481-8D64-B048-85E9-489F2E2C08F6}" type="sibTrans" cxnId="{E8A6694C-036F-BC47-BBCF-EACC86FE5FB3}">
      <dgm:prSet/>
      <dgm:spPr/>
      <dgm:t>
        <a:bodyPr/>
        <a:lstStyle/>
        <a:p>
          <a:endParaRPr lang="en-GB" sz="1600"/>
        </a:p>
      </dgm:t>
    </dgm:pt>
    <dgm:pt modelId="{C5E157E3-18C7-8949-B851-0D4087AB2F10}">
      <dgm:prSet custT="1"/>
      <dgm:spPr/>
      <dgm:t>
        <a:bodyPr/>
        <a:lstStyle/>
        <a:p>
          <a:r>
            <a:rPr lang="en-GB" sz="1600" dirty="0"/>
            <a:t>Midwives' </a:t>
          </a:r>
          <a:r>
            <a:rPr lang="en-US" sz="1600" dirty="0"/>
            <a:t>experience of practice </a:t>
          </a:r>
          <a:r>
            <a:rPr lang="en-GB" sz="1600" dirty="0"/>
            <a:t> </a:t>
          </a:r>
        </a:p>
      </dgm:t>
    </dgm:pt>
    <dgm:pt modelId="{D7356D37-A47F-C348-9F32-56551CFBB764}" type="parTrans" cxnId="{9F3A0FB4-85A1-7840-AAC3-741953B11FE5}">
      <dgm:prSet custT="1"/>
      <dgm:spPr/>
      <dgm:t>
        <a:bodyPr/>
        <a:lstStyle/>
        <a:p>
          <a:endParaRPr lang="en-GB" sz="1600"/>
        </a:p>
      </dgm:t>
    </dgm:pt>
    <dgm:pt modelId="{24AA9BED-CD23-9140-AAF3-BE3BF64838A6}" type="sibTrans" cxnId="{9F3A0FB4-85A1-7840-AAC3-741953B11FE5}">
      <dgm:prSet/>
      <dgm:spPr/>
      <dgm:t>
        <a:bodyPr/>
        <a:lstStyle/>
        <a:p>
          <a:endParaRPr lang="en-GB" sz="1600"/>
        </a:p>
      </dgm:t>
    </dgm:pt>
    <dgm:pt modelId="{98BF8360-4EC6-A144-B988-253FEA26EF98}" type="pres">
      <dgm:prSet presAssocID="{6ED6E74B-C5B3-E041-B944-0ED01BA6118D}" presName="Name0" presStyleCnt="0">
        <dgm:presLayoutVars>
          <dgm:chMax val="1"/>
          <dgm:dir/>
          <dgm:animLvl val="ctr"/>
          <dgm:resizeHandles val="exact"/>
        </dgm:presLayoutVars>
      </dgm:prSet>
      <dgm:spPr/>
    </dgm:pt>
    <dgm:pt modelId="{BF6B8F4D-6970-DD4B-936B-48E2149F871A}" type="pres">
      <dgm:prSet presAssocID="{B587B1C0-4184-8E47-9786-683657DBEA6F}" presName="centerShape" presStyleLbl="node0" presStyleIdx="0" presStyleCnt="1"/>
      <dgm:spPr/>
    </dgm:pt>
    <dgm:pt modelId="{34BEEF87-4C1F-F74A-A352-66FF33281254}" type="pres">
      <dgm:prSet presAssocID="{A527D091-715F-6B42-9F5D-A1521B18271D}" presName="parTrans" presStyleLbl="sibTrans2D1" presStyleIdx="0" presStyleCnt="3"/>
      <dgm:spPr/>
    </dgm:pt>
    <dgm:pt modelId="{39FF6CE8-1A26-1041-9A17-E75130F871E0}" type="pres">
      <dgm:prSet presAssocID="{A527D091-715F-6B42-9F5D-A1521B18271D}" presName="connectorText" presStyleLbl="sibTrans2D1" presStyleIdx="0" presStyleCnt="3"/>
      <dgm:spPr/>
    </dgm:pt>
    <dgm:pt modelId="{8FA07FEF-321D-AD40-A1D8-2C872B6606FA}" type="pres">
      <dgm:prSet presAssocID="{CBCDCE33-39F0-D840-9985-D06CE97843C9}" presName="node" presStyleLbl="node1" presStyleIdx="0" presStyleCnt="3">
        <dgm:presLayoutVars>
          <dgm:bulletEnabled val="1"/>
        </dgm:presLayoutVars>
      </dgm:prSet>
      <dgm:spPr/>
    </dgm:pt>
    <dgm:pt modelId="{C30EFDCC-34DF-0B47-A096-DDE04E4BDC6D}" type="pres">
      <dgm:prSet presAssocID="{838164A6-CF46-3F48-A7E1-68153953C3F7}" presName="parTrans" presStyleLbl="sibTrans2D1" presStyleIdx="1" presStyleCnt="3"/>
      <dgm:spPr/>
    </dgm:pt>
    <dgm:pt modelId="{472ED37A-8FB5-AE43-AED5-645D76ECEB4B}" type="pres">
      <dgm:prSet presAssocID="{838164A6-CF46-3F48-A7E1-68153953C3F7}" presName="connectorText" presStyleLbl="sibTrans2D1" presStyleIdx="1" presStyleCnt="3"/>
      <dgm:spPr/>
    </dgm:pt>
    <dgm:pt modelId="{E36C9D91-621D-F843-9E0D-A4A0A2A76708}" type="pres">
      <dgm:prSet presAssocID="{74970876-80BE-9E48-B9CD-7C4034DE7E4D}" presName="node" presStyleLbl="node1" presStyleIdx="1" presStyleCnt="3">
        <dgm:presLayoutVars>
          <dgm:bulletEnabled val="1"/>
        </dgm:presLayoutVars>
      </dgm:prSet>
      <dgm:spPr/>
    </dgm:pt>
    <dgm:pt modelId="{BFBCBD16-7210-0349-B8A0-BDB30DE578DC}" type="pres">
      <dgm:prSet presAssocID="{D7356D37-A47F-C348-9F32-56551CFBB764}" presName="parTrans" presStyleLbl="sibTrans2D1" presStyleIdx="2" presStyleCnt="3"/>
      <dgm:spPr/>
    </dgm:pt>
    <dgm:pt modelId="{1DD3702A-8484-6E4C-A038-1283D74F78BA}" type="pres">
      <dgm:prSet presAssocID="{D7356D37-A47F-C348-9F32-56551CFBB764}" presName="connectorText" presStyleLbl="sibTrans2D1" presStyleIdx="2" presStyleCnt="3"/>
      <dgm:spPr/>
    </dgm:pt>
    <dgm:pt modelId="{32AF917F-834E-2C4B-A43C-1A249113B9E3}" type="pres">
      <dgm:prSet presAssocID="{C5E157E3-18C7-8949-B851-0D4087AB2F10}" presName="node" presStyleLbl="node1" presStyleIdx="2" presStyleCnt="3">
        <dgm:presLayoutVars>
          <dgm:bulletEnabled val="1"/>
        </dgm:presLayoutVars>
      </dgm:prSet>
      <dgm:spPr/>
    </dgm:pt>
  </dgm:ptLst>
  <dgm:cxnLst>
    <dgm:cxn modelId="{DFB27D03-DE95-B24C-8A48-3B7B02446257}" type="presOf" srcId="{B587B1C0-4184-8E47-9786-683657DBEA6F}" destId="{BF6B8F4D-6970-DD4B-936B-48E2149F871A}" srcOrd="0" destOrd="0" presId="urn:microsoft.com/office/officeart/2005/8/layout/radial5"/>
    <dgm:cxn modelId="{909AA904-BEE2-8542-BB14-FEC3119FFE4E}" type="presOf" srcId="{CBCDCE33-39F0-D840-9985-D06CE97843C9}" destId="{8FA07FEF-321D-AD40-A1D8-2C872B6606FA}" srcOrd="0" destOrd="0" presId="urn:microsoft.com/office/officeart/2005/8/layout/radial5"/>
    <dgm:cxn modelId="{9705FA04-567C-8A45-AFC8-94CC94271C8C}" type="presOf" srcId="{A527D091-715F-6B42-9F5D-A1521B18271D}" destId="{39FF6CE8-1A26-1041-9A17-E75130F871E0}" srcOrd="1" destOrd="0" presId="urn:microsoft.com/office/officeart/2005/8/layout/radial5"/>
    <dgm:cxn modelId="{27F04A3C-5C89-D440-B0F8-DEA647B81A4D}" type="presOf" srcId="{838164A6-CF46-3F48-A7E1-68153953C3F7}" destId="{472ED37A-8FB5-AE43-AED5-645D76ECEB4B}" srcOrd="1" destOrd="0" presId="urn:microsoft.com/office/officeart/2005/8/layout/radial5"/>
    <dgm:cxn modelId="{E8A6694C-036F-BC47-BBCF-EACC86FE5FB3}" srcId="{B587B1C0-4184-8E47-9786-683657DBEA6F}" destId="{74970876-80BE-9E48-B9CD-7C4034DE7E4D}" srcOrd="1" destOrd="0" parTransId="{838164A6-CF46-3F48-A7E1-68153953C3F7}" sibTransId="{5650F481-8D64-B048-85E9-489F2E2C08F6}"/>
    <dgm:cxn modelId="{692ED04F-B98B-3C4B-9836-2CD7FBE5052E}" type="presOf" srcId="{D7356D37-A47F-C348-9F32-56551CFBB764}" destId="{1DD3702A-8484-6E4C-A038-1283D74F78BA}" srcOrd="1" destOrd="0" presId="urn:microsoft.com/office/officeart/2005/8/layout/radial5"/>
    <dgm:cxn modelId="{28430772-E3D3-6546-B174-ECEA06BD428B}" type="presOf" srcId="{D7356D37-A47F-C348-9F32-56551CFBB764}" destId="{BFBCBD16-7210-0349-B8A0-BDB30DE578DC}" srcOrd="0" destOrd="0" presId="urn:microsoft.com/office/officeart/2005/8/layout/radial5"/>
    <dgm:cxn modelId="{BCAAD782-67F4-594D-A973-27578C7975D0}" type="presOf" srcId="{838164A6-CF46-3F48-A7E1-68153953C3F7}" destId="{C30EFDCC-34DF-0B47-A096-DDE04E4BDC6D}" srcOrd="0" destOrd="0" presId="urn:microsoft.com/office/officeart/2005/8/layout/radial5"/>
    <dgm:cxn modelId="{B5BF7289-223C-8940-88DC-9BF9E42EBC46}" type="presOf" srcId="{6ED6E74B-C5B3-E041-B944-0ED01BA6118D}" destId="{98BF8360-4EC6-A144-B988-253FEA26EF98}" srcOrd="0" destOrd="0" presId="urn:microsoft.com/office/officeart/2005/8/layout/radial5"/>
    <dgm:cxn modelId="{BD7F0C91-D64F-8148-AB43-45A4D17ADF18}" type="presOf" srcId="{74970876-80BE-9E48-B9CD-7C4034DE7E4D}" destId="{E36C9D91-621D-F843-9E0D-A4A0A2A76708}" srcOrd="0" destOrd="0" presId="urn:microsoft.com/office/officeart/2005/8/layout/radial5"/>
    <dgm:cxn modelId="{9EA20992-3E4A-0C41-870A-6FB771F834C6}" type="presOf" srcId="{C5E157E3-18C7-8949-B851-0D4087AB2F10}" destId="{32AF917F-834E-2C4B-A43C-1A249113B9E3}" srcOrd="0" destOrd="0" presId="urn:microsoft.com/office/officeart/2005/8/layout/radial5"/>
    <dgm:cxn modelId="{788F9198-2BDD-1E4A-8F78-2DBB3F8C63B9}" srcId="{6ED6E74B-C5B3-E041-B944-0ED01BA6118D}" destId="{B587B1C0-4184-8E47-9786-683657DBEA6F}" srcOrd="0" destOrd="0" parTransId="{E8C0B024-F84D-3543-8B66-0125DCABF9C6}" sibTransId="{767C8DD5-8728-824E-BA1E-C907861F47C6}"/>
    <dgm:cxn modelId="{9F3A0FB4-85A1-7840-AAC3-741953B11FE5}" srcId="{B587B1C0-4184-8E47-9786-683657DBEA6F}" destId="{C5E157E3-18C7-8949-B851-0D4087AB2F10}" srcOrd="2" destOrd="0" parTransId="{D7356D37-A47F-C348-9F32-56551CFBB764}" sibTransId="{24AA9BED-CD23-9140-AAF3-BE3BF64838A6}"/>
    <dgm:cxn modelId="{B31CDBE4-3045-0F42-9E8E-2E4C0B4931AD}" type="presOf" srcId="{A527D091-715F-6B42-9F5D-A1521B18271D}" destId="{34BEEF87-4C1F-F74A-A352-66FF33281254}" srcOrd="0" destOrd="0" presId="urn:microsoft.com/office/officeart/2005/8/layout/radial5"/>
    <dgm:cxn modelId="{A80A6CEB-6255-3A48-A167-57F2B9D634FB}" srcId="{B587B1C0-4184-8E47-9786-683657DBEA6F}" destId="{CBCDCE33-39F0-D840-9985-D06CE97843C9}" srcOrd="0" destOrd="0" parTransId="{A527D091-715F-6B42-9F5D-A1521B18271D}" sibTransId="{B0349881-09D5-4047-BA13-065EB1C99A37}"/>
    <dgm:cxn modelId="{951B7794-C88D-994D-B69F-3E52F204F6FB}" type="presParOf" srcId="{98BF8360-4EC6-A144-B988-253FEA26EF98}" destId="{BF6B8F4D-6970-DD4B-936B-48E2149F871A}" srcOrd="0" destOrd="0" presId="urn:microsoft.com/office/officeart/2005/8/layout/radial5"/>
    <dgm:cxn modelId="{BA1609D6-521A-0A4B-B389-883150EE5224}" type="presParOf" srcId="{98BF8360-4EC6-A144-B988-253FEA26EF98}" destId="{34BEEF87-4C1F-F74A-A352-66FF33281254}" srcOrd="1" destOrd="0" presId="urn:microsoft.com/office/officeart/2005/8/layout/radial5"/>
    <dgm:cxn modelId="{2A6D6F01-44E2-8548-9A4E-1797929F10AA}" type="presParOf" srcId="{34BEEF87-4C1F-F74A-A352-66FF33281254}" destId="{39FF6CE8-1A26-1041-9A17-E75130F871E0}" srcOrd="0" destOrd="0" presId="urn:microsoft.com/office/officeart/2005/8/layout/radial5"/>
    <dgm:cxn modelId="{1261E245-8E6E-BA46-99FD-A2BE04F6A6AC}" type="presParOf" srcId="{98BF8360-4EC6-A144-B988-253FEA26EF98}" destId="{8FA07FEF-321D-AD40-A1D8-2C872B6606FA}" srcOrd="2" destOrd="0" presId="urn:microsoft.com/office/officeart/2005/8/layout/radial5"/>
    <dgm:cxn modelId="{5DC89B64-EF4C-D74B-B6D8-AAD9BCA53DE9}" type="presParOf" srcId="{98BF8360-4EC6-A144-B988-253FEA26EF98}" destId="{C30EFDCC-34DF-0B47-A096-DDE04E4BDC6D}" srcOrd="3" destOrd="0" presId="urn:microsoft.com/office/officeart/2005/8/layout/radial5"/>
    <dgm:cxn modelId="{2FDE263A-5147-2C48-BC8F-6CB9AB67F6E5}" type="presParOf" srcId="{C30EFDCC-34DF-0B47-A096-DDE04E4BDC6D}" destId="{472ED37A-8FB5-AE43-AED5-645D76ECEB4B}" srcOrd="0" destOrd="0" presId="urn:microsoft.com/office/officeart/2005/8/layout/radial5"/>
    <dgm:cxn modelId="{34496A3A-565E-1542-86CB-57DF6E7E20FF}" type="presParOf" srcId="{98BF8360-4EC6-A144-B988-253FEA26EF98}" destId="{E36C9D91-621D-F843-9E0D-A4A0A2A76708}" srcOrd="4" destOrd="0" presId="urn:microsoft.com/office/officeart/2005/8/layout/radial5"/>
    <dgm:cxn modelId="{88E73E5B-9169-A146-93FC-B17B6EFC718E}" type="presParOf" srcId="{98BF8360-4EC6-A144-B988-253FEA26EF98}" destId="{BFBCBD16-7210-0349-B8A0-BDB30DE578DC}" srcOrd="5" destOrd="0" presId="urn:microsoft.com/office/officeart/2005/8/layout/radial5"/>
    <dgm:cxn modelId="{107560BB-A508-8443-95AA-D692EF77E9E2}" type="presParOf" srcId="{BFBCBD16-7210-0349-B8A0-BDB30DE578DC}" destId="{1DD3702A-8484-6E4C-A038-1283D74F78BA}" srcOrd="0" destOrd="0" presId="urn:microsoft.com/office/officeart/2005/8/layout/radial5"/>
    <dgm:cxn modelId="{DED7620F-C9F5-994B-8300-113C4A8653B1}" type="presParOf" srcId="{98BF8360-4EC6-A144-B988-253FEA26EF98}" destId="{32AF917F-834E-2C4B-A43C-1A249113B9E3}"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5F74B-8B67-364F-AD23-27762DB54324}">
      <dsp:nvSpPr>
        <dsp:cNvPr id="0" name=""/>
        <dsp:cNvSpPr/>
      </dsp:nvSpPr>
      <dsp:spPr>
        <a:xfrm rot="5400000">
          <a:off x="485981" y="1604301"/>
          <a:ext cx="1463642" cy="243546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7FF369-0F0D-A440-80AA-A727EBD47C1E}">
      <dsp:nvSpPr>
        <dsp:cNvPr id="0" name=""/>
        <dsp:cNvSpPr/>
      </dsp:nvSpPr>
      <dsp:spPr>
        <a:xfrm>
          <a:off x="241663" y="2331981"/>
          <a:ext cx="2198753" cy="1927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dirty="0"/>
            <a:t>Self-awareness</a:t>
          </a:r>
        </a:p>
      </dsp:txBody>
      <dsp:txXfrm>
        <a:off x="241663" y="2331981"/>
        <a:ext cx="2198753" cy="1927336"/>
      </dsp:txXfrm>
    </dsp:sp>
    <dsp:sp modelId="{4AA46354-7EE9-BC44-9E2A-D7373E346DA9}">
      <dsp:nvSpPr>
        <dsp:cNvPr id="0" name=""/>
        <dsp:cNvSpPr/>
      </dsp:nvSpPr>
      <dsp:spPr>
        <a:xfrm>
          <a:off x="2025558" y="1424999"/>
          <a:ext cx="414859" cy="41485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E701E7-E684-A545-AAF7-FE97F4DAAB62}">
      <dsp:nvSpPr>
        <dsp:cNvPr id="0" name=""/>
        <dsp:cNvSpPr/>
      </dsp:nvSpPr>
      <dsp:spPr>
        <a:xfrm rot="5400000">
          <a:off x="3177686" y="938236"/>
          <a:ext cx="1463642" cy="243546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5BF72E-914C-ED4D-88B3-5E41FD05BE23}">
      <dsp:nvSpPr>
        <dsp:cNvPr id="0" name=""/>
        <dsp:cNvSpPr/>
      </dsp:nvSpPr>
      <dsp:spPr>
        <a:xfrm>
          <a:off x="2933368" y="1665916"/>
          <a:ext cx="2198753" cy="1927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dirty="0"/>
            <a:t>Managing one’s own emotions</a:t>
          </a:r>
        </a:p>
      </dsp:txBody>
      <dsp:txXfrm>
        <a:off x="2933368" y="1665916"/>
        <a:ext cx="2198753" cy="1927336"/>
      </dsp:txXfrm>
    </dsp:sp>
    <dsp:sp modelId="{6182B8BE-F49E-C444-9E41-F34D70B0E18D}">
      <dsp:nvSpPr>
        <dsp:cNvPr id="0" name=""/>
        <dsp:cNvSpPr/>
      </dsp:nvSpPr>
      <dsp:spPr>
        <a:xfrm>
          <a:off x="4717262" y="758934"/>
          <a:ext cx="414859" cy="41485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AD2DB1-0BD1-F147-A2F9-7076CECE08DA}">
      <dsp:nvSpPr>
        <dsp:cNvPr id="0" name=""/>
        <dsp:cNvSpPr/>
      </dsp:nvSpPr>
      <dsp:spPr>
        <a:xfrm rot="5400000">
          <a:off x="5869390" y="272171"/>
          <a:ext cx="1463642" cy="243546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062517-0A8D-3040-B5EB-FDE6DBEB94F6}">
      <dsp:nvSpPr>
        <dsp:cNvPr id="0" name=""/>
        <dsp:cNvSpPr/>
      </dsp:nvSpPr>
      <dsp:spPr>
        <a:xfrm>
          <a:off x="5625072" y="999851"/>
          <a:ext cx="2198753" cy="1927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dirty="0"/>
            <a:t>Aware of others’ emotions</a:t>
          </a:r>
        </a:p>
      </dsp:txBody>
      <dsp:txXfrm>
        <a:off x="5625072" y="999851"/>
        <a:ext cx="2198753" cy="1927336"/>
      </dsp:txXfrm>
    </dsp:sp>
    <dsp:sp modelId="{B3F4A456-FCEA-C34C-A650-C4FD095651BF}">
      <dsp:nvSpPr>
        <dsp:cNvPr id="0" name=""/>
        <dsp:cNvSpPr/>
      </dsp:nvSpPr>
      <dsp:spPr>
        <a:xfrm>
          <a:off x="7408967" y="92869"/>
          <a:ext cx="414859" cy="41485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60D31-6E7C-DB4E-9DC2-72BA1DB89F70}">
      <dsp:nvSpPr>
        <dsp:cNvPr id="0" name=""/>
        <dsp:cNvSpPr/>
      </dsp:nvSpPr>
      <dsp:spPr>
        <a:xfrm rot="5400000">
          <a:off x="8561095" y="-393893"/>
          <a:ext cx="1463642" cy="243546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EC8DAB-295A-F846-A682-21DBAE01F110}">
      <dsp:nvSpPr>
        <dsp:cNvPr id="0" name=""/>
        <dsp:cNvSpPr/>
      </dsp:nvSpPr>
      <dsp:spPr>
        <a:xfrm>
          <a:off x="8316776" y="333786"/>
          <a:ext cx="2198753" cy="1927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dirty="0"/>
            <a:t>Building relationships </a:t>
          </a:r>
        </a:p>
      </dsp:txBody>
      <dsp:txXfrm>
        <a:off x="8316776" y="333786"/>
        <a:ext cx="2198753" cy="19273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B8F4D-6970-DD4B-936B-48E2149F871A}">
      <dsp:nvSpPr>
        <dsp:cNvPr id="0" name=""/>
        <dsp:cNvSpPr/>
      </dsp:nvSpPr>
      <dsp:spPr>
        <a:xfrm>
          <a:off x="3104302" y="2184715"/>
          <a:ext cx="1558788" cy="155878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EIP can improve</a:t>
          </a:r>
        </a:p>
      </dsp:txBody>
      <dsp:txXfrm>
        <a:off x="3332581" y="2412994"/>
        <a:ext cx="1102230" cy="1102230"/>
      </dsp:txXfrm>
    </dsp:sp>
    <dsp:sp modelId="{34BEEF87-4C1F-F74A-A352-66FF33281254}">
      <dsp:nvSpPr>
        <dsp:cNvPr id="0" name=""/>
        <dsp:cNvSpPr/>
      </dsp:nvSpPr>
      <dsp:spPr>
        <a:xfrm rot="16200000">
          <a:off x="3718654" y="1617663"/>
          <a:ext cx="330084" cy="52998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3768167" y="1773174"/>
        <a:ext cx="231059" cy="317992"/>
      </dsp:txXfrm>
    </dsp:sp>
    <dsp:sp modelId="{8FA07FEF-321D-AD40-A1D8-2C872B6606FA}">
      <dsp:nvSpPr>
        <dsp:cNvPr id="0" name=""/>
        <dsp:cNvSpPr/>
      </dsp:nvSpPr>
      <dsp:spPr>
        <a:xfrm>
          <a:off x="3104302" y="3126"/>
          <a:ext cx="1558788" cy="1558788"/>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Midwives' emotional wellbeing</a:t>
          </a:r>
        </a:p>
      </dsp:txBody>
      <dsp:txXfrm>
        <a:off x="3332581" y="231405"/>
        <a:ext cx="1102230" cy="1102230"/>
      </dsp:txXfrm>
    </dsp:sp>
    <dsp:sp modelId="{C30EFDCC-34DF-0B47-A096-DDE04E4BDC6D}">
      <dsp:nvSpPr>
        <dsp:cNvPr id="0" name=""/>
        <dsp:cNvSpPr/>
      </dsp:nvSpPr>
      <dsp:spPr>
        <a:xfrm rot="1800000">
          <a:off x="4655219" y="3239842"/>
          <a:ext cx="330084" cy="52998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661852" y="3321084"/>
        <a:ext cx="231059" cy="317992"/>
      </dsp:txXfrm>
    </dsp:sp>
    <dsp:sp modelId="{E36C9D91-621D-F843-9E0D-A4A0A2A76708}">
      <dsp:nvSpPr>
        <dsp:cNvPr id="0" name=""/>
        <dsp:cNvSpPr/>
      </dsp:nvSpPr>
      <dsp:spPr>
        <a:xfrm>
          <a:off x="4993614" y="3275510"/>
          <a:ext cx="1558788" cy="1558788"/>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Quality of the provided care</a:t>
          </a:r>
        </a:p>
      </dsp:txBody>
      <dsp:txXfrm>
        <a:off x="5221893" y="3503789"/>
        <a:ext cx="1102230" cy="1102230"/>
      </dsp:txXfrm>
    </dsp:sp>
    <dsp:sp modelId="{BFBCBD16-7210-0349-B8A0-BDB30DE578DC}">
      <dsp:nvSpPr>
        <dsp:cNvPr id="0" name=""/>
        <dsp:cNvSpPr/>
      </dsp:nvSpPr>
      <dsp:spPr>
        <a:xfrm rot="9000000">
          <a:off x="2782088" y="3239842"/>
          <a:ext cx="330084" cy="52998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874480" y="3321084"/>
        <a:ext cx="231059" cy="317992"/>
      </dsp:txXfrm>
    </dsp:sp>
    <dsp:sp modelId="{32AF917F-834E-2C4B-A43C-1A249113B9E3}">
      <dsp:nvSpPr>
        <dsp:cNvPr id="0" name=""/>
        <dsp:cNvSpPr/>
      </dsp:nvSpPr>
      <dsp:spPr>
        <a:xfrm>
          <a:off x="1214990" y="3275510"/>
          <a:ext cx="1558788" cy="1558788"/>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Midwives' </a:t>
          </a:r>
          <a:r>
            <a:rPr lang="en-US" sz="1600" kern="1200" dirty="0"/>
            <a:t>experience of practice </a:t>
          </a:r>
          <a:r>
            <a:rPr lang="en-GB" sz="1600" kern="1200" dirty="0"/>
            <a:t> </a:t>
          </a:r>
        </a:p>
      </dsp:txBody>
      <dsp:txXfrm>
        <a:off x="1443269" y="3503789"/>
        <a:ext cx="1102230" cy="110223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D6B74-CF1D-AC41-AFBC-D7E73CE1E27B}"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CD343F-C1FD-0F4F-B25B-D8DC39FD5DEF}" type="slidenum">
              <a:rPr lang="en-US" smtClean="0"/>
              <a:t>‹#›</a:t>
            </a:fld>
            <a:endParaRPr lang="en-US"/>
          </a:p>
        </p:txBody>
      </p:sp>
    </p:spTree>
    <p:extLst>
      <p:ext uri="{BB962C8B-B14F-4D97-AF65-F5344CB8AC3E}">
        <p14:creationId xmlns:p14="http://schemas.microsoft.com/office/powerpoint/2010/main" val="984326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D343F-C1FD-0F4F-B25B-D8DC39FD5DEF}" type="slidenum">
              <a:rPr lang="en-US" smtClean="0"/>
              <a:t>1</a:t>
            </a:fld>
            <a:endParaRPr lang="en-US"/>
          </a:p>
        </p:txBody>
      </p:sp>
    </p:spTree>
    <p:extLst>
      <p:ext uri="{BB962C8B-B14F-4D97-AF65-F5344CB8AC3E}">
        <p14:creationId xmlns:p14="http://schemas.microsoft.com/office/powerpoint/2010/main" val="963261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D343F-C1FD-0F4F-B25B-D8DC39FD5DEF}" type="slidenum">
              <a:rPr lang="en-US" smtClean="0"/>
              <a:t>14</a:t>
            </a:fld>
            <a:endParaRPr lang="en-US"/>
          </a:p>
        </p:txBody>
      </p:sp>
    </p:spTree>
    <p:extLst>
      <p:ext uri="{BB962C8B-B14F-4D97-AF65-F5344CB8AC3E}">
        <p14:creationId xmlns:p14="http://schemas.microsoft.com/office/powerpoint/2010/main" val="2946005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1CD343F-C1FD-0F4F-B25B-D8DC39FD5DEF}" type="slidenum">
              <a:rPr lang="en-US" smtClean="0"/>
              <a:t>15</a:t>
            </a:fld>
            <a:endParaRPr lang="en-US"/>
          </a:p>
        </p:txBody>
      </p:sp>
    </p:spTree>
    <p:extLst>
      <p:ext uri="{BB962C8B-B14F-4D97-AF65-F5344CB8AC3E}">
        <p14:creationId xmlns:p14="http://schemas.microsoft.com/office/powerpoint/2010/main" val="2963971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D343F-C1FD-0F4F-B25B-D8DC39FD5DEF}" type="slidenum">
              <a:rPr lang="en-US" smtClean="0"/>
              <a:t>16</a:t>
            </a:fld>
            <a:endParaRPr lang="en-US"/>
          </a:p>
        </p:txBody>
      </p:sp>
    </p:spTree>
    <p:extLst>
      <p:ext uri="{BB962C8B-B14F-4D97-AF65-F5344CB8AC3E}">
        <p14:creationId xmlns:p14="http://schemas.microsoft.com/office/powerpoint/2010/main" val="578173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D343F-C1FD-0F4F-B25B-D8DC39FD5DEF}" type="slidenum">
              <a:rPr lang="en-US" smtClean="0"/>
              <a:t>17</a:t>
            </a:fld>
            <a:endParaRPr lang="en-US"/>
          </a:p>
        </p:txBody>
      </p:sp>
    </p:spTree>
    <p:extLst>
      <p:ext uri="{BB962C8B-B14F-4D97-AF65-F5344CB8AC3E}">
        <p14:creationId xmlns:p14="http://schemas.microsoft.com/office/powerpoint/2010/main" val="3371160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02E1CD6-706A-2342-99B7-C3844D7CF600}" type="slidenum">
              <a:rPr lang="en-US" smtClean="0"/>
              <a:t>18</a:t>
            </a:fld>
            <a:endParaRPr lang="en-US"/>
          </a:p>
        </p:txBody>
      </p:sp>
    </p:spTree>
    <p:extLst>
      <p:ext uri="{BB962C8B-B14F-4D97-AF65-F5344CB8AC3E}">
        <p14:creationId xmlns:p14="http://schemas.microsoft.com/office/powerpoint/2010/main" val="276711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D343F-C1FD-0F4F-B25B-D8DC39FD5DEF}" type="slidenum">
              <a:rPr lang="en-US" smtClean="0"/>
              <a:t>19</a:t>
            </a:fld>
            <a:endParaRPr lang="en-US"/>
          </a:p>
        </p:txBody>
      </p:sp>
    </p:spTree>
    <p:extLst>
      <p:ext uri="{BB962C8B-B14F-4D97-AF65-F5344CB8AC3E}">
        <p14:creationId xmlns:p14="http://schemas.microsoft.com/office/powerpoint/2010/main" val="2317569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D343F-C1FD-0F4F-B25B-D8DC39FD5DEF}" type="slidenum">
              <a:rPr lang="en-US" smtClean="0"/>
              <a:t>20</a:t>
            </a:fld>
            <a:endParaRPr lang="en-US"/>
          </a:p>
        </p:txBody>
      </p:sp>
    </p:spTree>
    <p:extLst>
      <p:ext uri="{BB962C8B-B14F-4D97-AF65-F5344CB8AC3E}">
        <p14:creationId xmlns:p14="http://schemas.microsoft.com/office/powerpoint/2010/main" val="646472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1CD343F-C1FD-0F4F-B25B-D8DC39FD5DEF}" type="slidenum">
              <a:rPr lang="en-US" smtClean="0"/>
              <a:t>21</a:t>
            </a:fld>
            <a:endParaRPr lang="en-US"/>
          </a:p>
        </p:txBody>
      </p:sp>
    </p:spTree>
    <p:extLst>
      <p:ext uri="{BB962C8B-B14F-4D97-AF65-F5344CB8AC3E}">
        <p14:creationId xmlns:p14="http://schemas.microsoft.com/office/powerpoint/2010/main" val="2644069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Charter to EIP to a culture that fosters those values and is equipped to bring them to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FF0000"/>
                </a:solidFill>
              </a:rPr>
              <a:t>Going forward, we have meetings planned with our MVP colleagues to co-design how we will measure the impact of The Charter to both those receiving care and those providing it, we will soon be advertising for expressions of interest for the next cohort of midwives to undertake the EIP programme and as a senior team, we are making the choice </a:t>
            </a:r>
            <a:r>
              <a:rPr lang="en-GB" b="1" dirty="0">
                <a:solidFill>
                  <a:srgbClr val="FF0000"/>
                </a:solidFill>
              </a:rPr>
              <a:t>to</a:t>
            </a:r>
            <a:r>
              <a:rPr lang="en-GB" b="1" baseline="0" dirty="0">
                <a:solidFill>
                  <a:srgbClr val="FF0000"/>
                </a:solidFill>
              </a:rPr>
              <a:t> be intentional in practising compassionate leadership.</a:t>
            </a:r>
            <a:endParaRPr lang="en-GB" b="1"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E1CD343F-C1FD-0F4F-B25B-D8DC39FD5DEF}" type="slidenum">
              <a:rPr lang="en-US" smtClean="0"/>
              <a:t>22</a:t>
            </a:fld>
            <a:endParaRPr lang="en-US"/>
          </a:p>
        </p:txBody>
      </p:sp>
    </p:spTree>
    <p:extLst>
      <p:ext uri="{BB962C8B-B14F-4D97-AF65-F5344CB8AC3E}">
        <p14:creationId xmlns:p14="http://schemas.microsoft.com/office/powerpoint/2010/main" val="310785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1CD343F-C1FD-0F4F-B25B-D8DC39FD5DEF}" type="slidenum">
              <a:rPr lang="en-US" smtClean="0"/>
              <a:t>2</a:t>
            </a:fld>
            <a:endParaRPr lang="en-US"/>
          </a:p>
        </p:txBody>
      </p:sp>
    </p:spTree>
    <p:extLst>
      <p:ext uri="{BB962C8B-B14F-4D97-AF65-F5344CB8AC3E}">
        <p14:creationId xmlns:p14="http://schemas.microsoft.com/office/powerpoint/2010/main" val="2003852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We’d like to share with you our </a:t>
            </a:r>
            <a:r>
              <a:rPr lang="en-GB" b="0" dirty="0"/>
              <a:t>NHS Grampian Maternity Charter of Rights</a:t>
            </a:r>
            <a:r>
              <a:rPr lang="en-GB" b="0" baseline="0" dirty="0"/>
              <a:t> </a:t>
            </a:r>
            <a:r>
              <a:rPr lang="en-GB" baseline="0" dirty="0"/>
              <a:t>and Responsibilities, which was launched in August this year, the QR code on the screen will take you to the full charter.</a:t>
            </a:r>
            <a:endParaRPr lang="en-GB" dirty="0"/>
          </a:p>
          <a:p>
            <a:r>
              <a:rPr lang="en-GB" dirty="0"/>
              <a:t>The Charter was developed with members of the Grampian Maternity Voices Partnership and LATNEM (Let’s All Talk North East Mums). It draws on The Charter of Patient Rights and Responsibilities and lays out what women</a:t>
            </a:r>
            <a:r>
              <a:rPr lang="en-GB" baseline="0" dirty="0"/>
              <a:t> and pregnant people</a:t>
            </a:r>
            <a:r>
              <a:rPr lang="en-GB" dirty="0"/>
              <a:t> can expect from NHS Grampian when using Maternity Services and the expectations of them as a service user. </a:t>
            </a:r>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FB1D2D97-4879-4E2C-A22E-F0F99D199552}" type="slidenum">
              <a:rPr lang="en-GB" smtClean="0"/>
              <a:t>7</a:t>
            </a:fld>
            <a:endParaRPr lang="en-GB"/>
          </a:p>
        </p:txBody>
      </p:sp>
    </p:spTree>
    <p:extLst>
      <p:ext uri="{BB962C8B-B14F-4D97-AF65-F5344CB8AC3E}">
        <p14:creationId xmlns:p14="http://schemas.microsoft.com/office/powerpoint/2010/main" val="181929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have also recognised, is that this</a:t>
            </a:r>
            <a:r>
              <a:rPr lang="en-GB" baseline="0" dirty="0"/>
              <a:t> charter is our compass to navigate us to a place where we foster a respectful and reciprocal relationship with those we provide care to and those we work with.  The 7 elements of The Charter are completely applicable to creating a culture where we have these shared values, ethics and beliefs in our day-to-day work.  Our goal is that this will develop into an environment where colleagues feel valued, safe and have the opportunity for growth.  </a:t>
            </a:r>
            <a:r>
              <a:rPr lang="en-GB" i="1" baseline="0" dirty="0"/>
              <a:t>We want, in simple terms, our colleagues to be the best version of themselves at their work. </a:t>
            </a:r>
            <a:endParaRPr lang="en-GB" b="1"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E1CD343F-C1FD-0F4F-B25B-D8DC39FD5DEF}" type="slidenum">
              <a:rPr lang="en-US" smtClean="0"/>
              <a:t>8</a:t>
            </a:fld>
            <a:endParaRPr lang="en-US"/>
          </a:p>
        </p:txBody>
      </p:sp>
    </p:spTree>
    <p:extLst>
      <p:ext uri="{BB962C8B-B14F-4D97-AF65-F5344CB8AC3E}">
        <p14:creationId xmlns:p14="http://schemas.microsoft.com/office/powerpoint/2010/main" val="1551105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baseline="0" dirty="0"/>
              <a:t>To demonstrate this, for the purposes of this presentation, we have very slightly edited the words in 4 elements of the charter.</a:t>
            </a:r>
            <a:endParaRPr lang="en-GB" i="0" dirty="0"/>
          </a:p>
          <a:p>
            <a:endParaRPr lang="en-GB" dirty="0"/>
          </a:p>
          <a:p>
            <a:r>
              <a:rPr lang="en-GB" b="1" dirty="0"/>
              <a:t>Respect - Everyone has the right to be treated with consideration, dignity and respect when accessing, using and working in NHS Grampian Maternity Services.</a:t>
            </a:r>
          </a:p>
          <a:p>
            <a:endParaRPr lang="en-GB" b="1" dirty="0"/>
          </a:p>
          <a:p>
            <a:r>
              <a:rPr lang="en-GB" dirty="0"/>
              <a:t>It is the</a:t>
            </a:r>
            <a:r>
              <a:rPr lang="en-GB" baseline="0" dirty="0"/>
              <a:t> woman’s</a:t>
            </a:r>
            <a:r>
              <a:rPr lang="en-GB" dirty="0"/>
              <a:t> choice whether they consent to or decline an intervention. </a:t>
            </a:r>
          </a:p>
          <a:p>
            <a:endParaRPr lang="en-GB" dirty="0"/>
          </a:p>
          <a:p>
            <a:r>
              <a:rPr lang="en-GB" b="1" dirty="0"/>
              <a:t>Communication - It’s ok to ask. Realistic</a:t>
            </a:r>
            <a:r>
              <a:rPr lang="en-GB" b="1" baseline="0" dirty="0"/>
              <a:t> Medicine shows us that w</a:t>
            </a:r>
            <a:r>
              <a:rPr lang="en-GB" b="1" dirty="0"/>
              <a:t>hen people understand what’s going on with their health, they can make better decisions about their care and treatment. This</a:t>
            </a:r>
            <a:r>
              <a:rPr lang="en-GB" b="1" baseline="0" dirty="0"/>
              <a:t> also goes for encouraging colleagues to ask questions, to be professionally curious, if something doesn't feel right, there's a chance it's not.</a:t>
            </a:r>
          </a:p>
          <a:p>
            <a:endParaRPr lang="en-GB" b="1" dirty="0"/>
          </a:p>
          <a:p>
            <a:r>
              <a:rPr lang="en-GB" b="1" dirty="0"/>
              <a:t>Fairness - Everyone will be treated (including working in) an environment free from prejudice or discrimination.  There is ongoing work to promote fairness at work within the board with our Culture Collaborative and last month we held our first diversity festival and launched our anti-racism plan.</a:t>
            </a:r>
          </a:p>
          <a:p>
            <a:endParaRPr lang="en-GB" b="1" dirty="0"/>
          </a:p>
          <a:p>
            <a:r>
              <a:rPr lang="en-GB" dirty="0">
                <a:solidFill>
                  <a:srgbClr val="FF0000"/>
                </a:solidFill>
              </a:rPr>
              <a:t>Everyone can expect that their treatment and care is suitable for them and their baby’s needs and for their family.</a:t>
            </a:r>
          </a:p>
          <a:p>
            <a:r>
              <a:rPr lang="en-GB" dirty="0"/>
              <a:t>Everyone has a right to have full and frank discussions about their care. </a:t>
            </a:r>
            <a:r>
              <a:rPr lang="en-GB" b="0" dirty="0"/>
              <a:t>Link to full and frank decisions with colleagues</a:t>
            </a:r>
            <a:r>
              <a:rPr lang="en-GB" b="0" baseline="0" dirty="0"/>
              <a:t> when required.</a:t>
            </a:r>
          </a:p>
          <a:p>
            <a:endParaRPr lang="en-GB" b="0" dirty="0"/>
          </a:p>
          <a:p>
            <a:r>
              <a:rPr lang="en-GB" b="1" dirty="0"/>
              <a:t>We value all feedback and complaints</a:t>
            </a:r>
            <a:r>
              <a:rPr lang="en-GB" b="1" baseline="0" dirty="0"/>
              <a:t> – we learn so much from the feedback we receive, from those we provide care to and those we work with. Feedback helps us to improve our practice or, do more of what we do well!  We want colleagues to be open to providing constructive and professional feedback to each other, and to receive this proactively.</a:t>
            </a:r>
          </a:p>
          <a:p>
            <a:endParaRPr lang="en-GB" b="1" baseline="0" dirty="0"/>
          </a:p>
          <a:p>
            <a:r>
              <a:rPr lang="en-GB" b="1" baseline="0" dirty="0"/>
              <a:t>So how will be practically support our colleagues to embody The Charter and use this as their compass…over to Mo</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E1CD343F-C1FD-0F4F-B25B-D8DC39FD5DEF}" type="slidenum">
              <a:rPr lang="en-US" smtClean="0"/>
              <a:t>9</a:t>
            </a:fld>
            <a:endParaRPr lang="en-US"/>
          </a:p>
        </p:txBody>
      </p:sp>
    </p:spTree>
    <p:extLst>
      <p:ext uri="{BB962C8B-B14F-4D97-AF65-F5344CB8AC3E}">
        <p14:creationId xmlns:p14="http://schemas.microsoft.com/office/powerpoint/2010/main" val="3751617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1CD343F-C1FD-0F4F-B25B-D8DC39FD5DEF}" type="slidenum">
              <a:rPr lang="en-US" smtClean="0"/>
              <a:t>10</a:t>
            </a:fld>
            <a:endParaRPr lang="en-US"/>
          </a:p>
        </p:txBody>
      </p:sp>
    </p:spTree>
    <p:extLst>
      <p:ext uri="{BB962C8B-B14F-4D97-AF65-F5344CB8AC3E}">
        <p14:creationId xmlns:p14="http://schemas.microsoft.com/office/powerpoint/2010/main" val="1809028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1CD343F-C1FD-0F4F-B25B-D8DC39FD5DEF}" type="slidenum">
              <a:rPr lang="en-US" smtClean="0"/>
              <a:t>11</a:t>
            </a:fld>
            <a:endParaRPr lang="en-US"/>
          </a:p>
        </p:txBody>
      </p:sp>
    </p:spTree>
    <p:extLst>
      <p:ext uri="{BB962C8B-B14F-4D97-AF65-F5344CB8AC3E}">
        <p14:creationId xmlns:p14="http://schemas.microsoft.com/office/powerpoint/2010/main" val="318914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D343F-C1FD-0F4F-B25B-D8DC39FD5DEF}" type="slidenum">
              <a:rPr lang="en-US" smtClean="0"/>
              <a:t>12</a:t>
            </a:fld>
            <a:endParaRPr lang="en-US"/>
          </a:p>
        </p:txBody>
      </p:sp>
    </p:spTree>
    <p:extLst>
      <p:ext uri="{BB962C8B-B14F-4D97-AF65-F5344CB8AC3E}">
        <p14:creationId xmlns:p14="http://schemas.microsoft.com/office/powerpoint/2010/main" val="967763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A446FF-77DF-AD4D-9051-041A08E82588}" type="slidenum">
              <a:rPr lang="en-US" smtClean="0"/>
              <a:t>13</a:t>
            </a:fld>
            <a:endParaRPr lang="en-US"/>
          </a:p>
        </p:txBody>
      </p:sp>
    </p:spTree>
    <p:extLst>
      <p:ext uri="{BB962C8B-B14F-4D97-AF65-F5344CB8AC3E}">
        <p14:creationId xmlns:p14="http://schemas.microsoft.com/office/powerpoint/2010/main" val="4007643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6612-7608-4950-97EF-C1654E1BE0C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1FB9122-3CBC-6EF8-588F-6302E0F479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909D1E5-3E55-4270-32C1-245271770959}"/>
              </a:ext>
            </a:extLst>
          </p:cNvPr>
          <p:cNvSpPr>
            <a:spLocks noGrp="1"/>
          </p:cNvSpPr>
          <p:nvPr>
            <p:ph type="dt" sz="half" idx="10"/>
          </p:nvPr>
        </p:nvSpPr>
        <p:spPr/>
        <p:txBody>
          <a:bodyPr/>
          <a:lstStyle/>
          <a:p>
            <a:fld id="{7E29E8EE-8F3F-684A-AD67-3662A9D1F58E}" type="datetimeFigureOut">
              <a:rPr lang="en-US" smtClean="0"/>
              <a:t>11/15/2023</a:t>
            </a:fld>
            <a:endParaRPr lang="en-US"/>
          </a:p>
        </p:txBody>
      </p:sp>
      <p:sp>
        <p:nvSpPr>
          <p:cNvPr id="5" name="Footer Placeholder 4">
            <a:extLst>
              <a:ext uri="{FF2B5EF4-FFF2-40B4-BE49-F238E27FC236}">
                <a16:creationId xmlns:a16="http://schemas.microsoft.com/office/drawing/2014/main" id="{519D2783-186D-ECAF-F9CE-29B6EFD29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7E867-C54C-23B8-B48E-869CDAAFE2D4}"/>
              </a:ext>
            </a:extLst>
          </p:cNvPr>
          <p:cNvSpPr>
            <a:spLocks noGrp="1"/>
          </p:cNvSpPr>
          <p:nvPr>
            <p:ph type="sldNum" sz="quarter" idx="12"/>
          </p:nvPr>
        </p:nvSpPr>
        <p:spPr/>
        <p:txBody>
          <a:bodyPr/>
          <a:lstStyle/>
          <a:p>
            <a:fld id="{416A7145-8242-814A-880D-28046BA5B0D3}" type="slidenum">
              <a:rPr lang="en-US" smtClean="0"/>
              <a:t>‹#›</a:t>
            </a:fld>
            <a:endParaRPr lang="en-US"/>
          </a:p>
        </p:txBody>
      </p:sp>
    </p:spTree>
    <p:extLst>
      <p:ext uri="{BB962C8B-B14F-4D97-AF65-F5344CB8AC3E}">
        <p14:creationId xmlns:p14="http://schemas.microsoft.com/office/powerpoint/2010/main" val="535481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49BB7-3911-99AB-8DCF-7642C047885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29BEA01-66F7-196A-7F9D-8BB29F56476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B111B7E-3851-A9F9-FF53-76783EE1E67C}"/>
              </a:ext>
            </a:extLst>
          </p:cNvPr>
          <p:cNvSpPr>
            <a:spLocks noGrp="1"/>
          </p:cNvSpPr>
          <p:nvPr>
            <p:ph type="dt" sz="half" idx="10"/>
          </p:nvPr>
        </p:nvSpPr>
        <p:spPr/>
        <p:txBody>
          <a:bodyPr/>
          <a:lstStyle/>
          <a:p>
            <a:fld id="{7E29E8EE-8F3F-684A-AD67-3662A9D1F58E}" type="datetimeFigureOut">
              <a:rPr lang="en-US" smtClean="0"/>
              <a:t>11/15/2023</a:t>
            </a:fld>
            <a:endParaRPr lang="en-US"/>
          </a:p>
        </p:txBody>
      </p:sp>
      <p:sp>
        <p:nvSpPr>
          <p:cNvPr id="5" name="Footer Placeholder 4">
            <a:extLst>
              <a:ext uri="{FF2B5EF4-FFF2-40B4-BE49-F238E27FC236}">
                <a16:creationId xmlns:a16="http://schemas.microsoft.com/office/drawing/2014/main" id="{44C2EE10-0413-8EC6-0113-B3BDEA0C8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EC2E0-ED0E-33A3-0C33-C92E7077AA6F}"/>
              </a:ext>
            </a:extLst>
          </p:cNvPr>
          <p:cNvSpPr>
            <a:spLocks noGrp="1"/>
          </p:cNvSpPr>
          <p:nvPr>
            <p:ph type="sldNum" sz="quarter" idx="12"/>
          </p:nvPr>
        </p:nvSpPr>
        <p:spPr/>
        <p:txBody>
          <a:bodyPr/>
          <a:lstStyle/>
          <a:p>
            <a:fld id="{416A7145-8242-814A-880D-28046BA5B0D3}" type="slidenum">
              <a:rPr lang="en-US" smtClean="0"/>
              <a:t>‹#›</a:t>
            </a:fld>
            <a:endParaRPr lang="en-US"/>
          </a:p>
        </p:txBody>
      </p:sp>
    </p:spTree>
    <p:extLst>
      <p:ext uri="{BB962C8B-B14F-4D97-AF65-F5344CB8AC3E}">
        <p14:creationId xmlns:p14="http://schemas.microsoft.com/office/powerpoint/2010/main" val="3673327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E1B95-ECCA-3282-B904-D326C17D6FC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6CEC527-01A1-36DC-B5D6-DEA555752EB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9EA63C-3857-37D0-E9A9-42A7F208BAD8}"/>
              </a:ext>
            </a:extLst>
          </p:cNvPr>
          <p:cNvSpPr>
            <a:spLocks noGrp="1"/>
          </p:cNvSpPr>
          <p:nvPr>
            <p:ph type="dt" sz="half" idx="10"/>
          </p:nvPr>
        </p:nvSpPr>
        <p:spPr/>
        <p:txBody>
          <a:bodyPr/>
          <a:lstStyle/>
          <a:p>
            <a:fld id="{7E29E8EE-8F3F-684A-AD67-3662A9D1F58E}" type="datetimeFigureOut">
              <a:rPr lang="en-US" smtClean="0"/>
              <a:t>11/15/2023</a:t>
            </a:fld>
            <a:endParaRPr lang="en-US"/>
          </a:p>
        </p:txBody>
      </p:sp>
      <p:sp>
        <p:nvSpPr>
          <p:cNvPr id="5" name="Footer Placeholder 4">
            <a:extLst>
              <a:ext uri="{FF2B5EF4-FFF2-40B4-BE49-F238E27FC236}">
                <a16:creationId xmlns:a16="http://schemas.microsoft.com/office/drawing/2014/main" id="{0607A8DA-36C2-A4A9-6AA8-1F3D41FAE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CD6D-C2B0-815A-1DA1-F9AB6FDA0C0F}"/>
              </a:ext>
            </a:extLst>
          </p:cNvPr>
          <p:cNvSpPr>
            <a:spLocks noGrp="1"/>
          </p:cNvSpPr>
          <p:nvPr>
            <p:ph type="sldNum" sz="quarter" idx="12"/>
          </p:nvPr>
        </p:nvSpPr>
        <p:spPr/>
        <p:txBody>
          <a:bodyPr/>
          <a:lstStyle/>
          <a:p>
            <a:fld id="{416A7145-8242-814A-880D-28046BA5B0D3}" type="slidenum">
              <a:rPr lang="en-US" smtClean="0"/>
              <a:t>‹#›</a:t>
            </a:fld>
            <a:endParaRPr lang="en-US"/>
          </a:p>
        </p:txBody>
      </p:sp>
    </p:spTree>
    <p:extLst>
      <p:ext uri="{BB962C8B-B14F-4D97-AF65-F5344CB8AC3E}">
        <p14:creationId xmlns:p14="http://schemas.microsoft.com/office/powerpoint/2010/main" val="2989989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50E0-D243-8CBF-C5DB-1B2F6358111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D833B78-624B-4064-7D5C-FC5132D814C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B46CFD-EE29-31FC-DEBE-0E1CAA6746EF}"/>
              </a:ext>
            </a:extLst>
          </p:cNvPr>
          <p:cNvSpPr>
            <a:spLocks noGrp="1"/>
          </p:cNvSpPr>
          <p:nvPr>
            <p:ph type="dt" sz="half" idx="10"/>
          </p:nvPr>
        </p:nvSpPr>
        <p:spPr/>
        <p:txBody>
          <a:bodyPr/>
          <a:lstStyle/>
          <a:p>
            <a:fld id="{7E29E8EE-8F3F-684A-AD67-3662A9D1F58E}" type="datetimeFigureOut">
              <a:rPr lang="en-US" smtClean="0"/>
              <a:t>11/15/2023</a:t>
            </a:fld>
            <a:endParaRPr lang="en-US"/>
          </a:p>
        </p:txBody>
      </p:sp>
      <p:sp>
        <p:nvSpPr>
          <p:cNvPr id="5" name="Footer Placeholder 4">
            <a:extLst>
              <a:ext uri="{FF2B5EF4-FFF2-40B4-BE49-F238E27FC236}">
                <a16:creationId xmlns:a16="http://schemas.microsoft.com/office/drawing/2014/main" id="{99086F54-717C-DF2E-004D-D7F1177C4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D977A-A77E-8BF5-952C-79735F65AE75}"/>
              </a:ext>
            </a:extLst>
          </p:cNvPr>
          <p:cNvSpPr>
            <a:spLocks noGrp="1"/>
          </p:cNvSpPr>
          <p:nvPr>
            <p:ph type="sldNum" sz="quarter" idx="12"/>
          </p:nvPr>
        </p:nvSpPr>
        <p:spPr/>
        <p:txBody>
          <a:bodyPr/>
          <a:lstStyle/>
          <a:p>
            <a:fld id="{416A7145-8242-814A-880D-28046BA5B0D3}" type="slidenum">
              <a:rPr lang="en-US" smtClean="0"/>
              <a:t>‹#›</a:t>
            </a:fld>
            <a:endParaRPr lang="en-US"/>
          </a:p>
        </p:txBody>
      </p:sp>
    </p:spTree>
    <p:extLst>
      <p:ext uri="{BB962C8B-B14F-4D97-AF65-F5344CB8AC3E}">
        <p14:creationId xmlns:p14="http://schemas.microsoft.com/office/powerpoint/2010/main" val="3994665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32EF-E641-7FA4-6795-C056D8E3590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CDDFA41-FD21-7AF2-EB18-BBC22C9DDD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4D0EE4E-66F4-9396-F05C-61FC10F759B6}"/>
              </a:ext>
            </a:extLst>
          </p:cNvPr>
          <p:cNvSpPr>
            <a:spLocks noGrp="1"/>
          </p:cNvSpPr>
          <p:nvPr>
            <p:ph type="dt" sz="half" idx="10"/>
          </p:nvPr>
        </p:nvSpPr>
        <p:spPr/>
        <p:txBody>
          <a:bodyPr/>
          <a:lstStyle/>
          <a:p>
            <a:fld id="{7E29E8EE-8F3F-684A-AD67-3662A9D1F58E}" type="datetimeFigureOut">
              <a:rPr lang="en-US" smtClean="0"/>
              <a:t>11/15/2023</a:t>
            </a:fld>
            <a:endParaRPr lang="en-US"/>
          </a:p>
        </p:txBody>
      </p:sp>
      <p:sp>
        <p:nvSpPr>
          <p:cNvPr id="5" name="Footer Placeholder 4">
            <a:extLst>
              <a:ext uri="{FF2B5EF4-FFF2-40B4-BE49-F238E27FC236}">
                <a16:creationId xmlns:a16="http://schemas.microsoft.com/office/drawing/2014/main" id="{5104B6B5-1E83-FEF6-9236-E1DDE33D0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A202F6-0E26-C025-208B-CED7F6C05A14}"/>
              </a:ext>
            </a:extLst>
          </p:cNvPr>
          <p:cNvSpPr>
            <a:spLocks noGrp="1"/>
          </p:cNvSpPr>
          <p:nvPr>
            <p:ph type="sldNum" sz="quarter" idx="12"/>
          </p:nvPr>
        </p:nvSpPr>
        <p:spPr/>
        <p:txBody>
          <a:bodyPr/>
          <a:lstStyle/>
          <a:p>
            <a:fld id="{416A7145-8242-814A-880D-28046BA5B0D3}" type="slidenum">
              <a:rPr lang="en-US" smtClean="0"/>
              <a:t>‹#›</a:t>
            </a:fld>
            <a:endParaRPr lang="en-US"/>
          </a:p>
        </p:txBody>
      </p:sp>
    </p:spTree>
    <p:extLst>
      <p:ext uri="{BB962C8B-B14F-4D97-AF65-F5344CB8AC3E}">
        <p14:creationId xmlns:p14="http://schemas.microsoft.com/office/powerpoint/2010/main" val="1156532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CE6D-7A45-3F6F-7D7A-3CDFEDF5B5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52FF65-F2BE-1846-C61B-16EB3EC4BFC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4B4CB9D-8898-8C23-E4DB-50AD08C3AEE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188C673-A893-DFBD-69C9-6DE9FEAE90E3}"/>
              </a:ext>
            </a:extLst>
          </p:cNvPr>
          <p:cNvSpPr>
            <a:spLocks noGrp="1"/>
          </p:cNvSpPr>
          <p:nvPr>
            <p:ph type="dt" sz="half" idx="10"/>
          </p:nvPr>
        </p:nvSpPr>
        <p:spPr/>
        <p:txBody>
          <a:bodyPr/>
          <a:lstStyle/>
          <a:p>
            <a:fld id="{7E29E8EE-8F3F-684A-AD67-3662A9D1F58E}" type="datetimeFigureOut">
              <a:rPr lang="en-US" smtClean="0"/>
              <a:t>11/15/2023</a:t>
            </a:fld>
            <a:endParaRPr lang="en-US"/>
          </a:p>
        </p:txBody>
      </p:sp>
      <p:sp>
        <p:nvSpPr>
          <p:cNvPr id="6" name="Footer Placeholder 5">
            <a:extLst>
              <a:ext uri="{FF2B5EF4-FFF2-40B4-BE49-F238E27FC236}">
                <a16:creationId xmlns:a16="http://schemas.microsoft.com/office/drawing/2014/main" id="{7AB19A16-86AF-F48D-932D-E4E2C67069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3897F8-7588-4545-2A7B-311C6B2A00D9}"/>
              </a:ext>
            </a:extLst>
          </p:cNvPr>
          <p:cNvSpPr>
            <a:spLocks noGrp="1"/>
          </p:cNvSpPr>
          <p:nvPr>
            <p:ph type="sldNum" sz="quarter" idx="12"/>
          </p:nvPr>
        </p:nvSpPr>
        <p:spPr/>
        <p:txBody>
          <a:bodyPr/>
          <a:lstStyle/>
          <a:p>
            <a:fld id="{416A7145-8242-814A-880D-28046BA5B0D3}" type="slidenum">
              <a:rPr lang="en-US" smtClean="0"/>
              <a:t>‹#›</a:t>
            </a:fld>
            <a:endParaRPr lang="en-US"/>
          </a:p>
        </p:txBody>
      </p:sp>
    </p:spTree>
    <p:extLst>
      <p:ext uri="{BB962C8B-B14F-4D97-AF65-F5344CB8AC3E}">
        <p14:creationId xmlns:p14="http://schemas.microsoft.com/office/powerpoint/2010/main" val="326644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62C2-D3A6-9468-590B-1D454BEF12A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AD55C43-6314-7864-B711-4FCD53887E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BBE6984-792E-1022-011B-20EB837B3BC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728A323-0B23-1D68-CF9D-F9A7E799FF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82E34CF-4C3A-4DA6-C384-58EC38ACCE2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B47BEC-2965-8AD4-87A5-FDFC9A192488}"/>
              </a:ext>
            </a:extLst>
          </p:cNvPr>
          <p:cNvSpPr>
            <a:spLocks noGrp="1"/>
          </p:cNvSpPr>
          <p:nvPr>
            <p:ph type="dt" sz="half" idx="10"/>
          </p:nvPr>
        </p:nvSpPr>
        <p:spPr/>
        <p:txBody>
          <a:bodyPr/>
          <a:lstStyle/>
          <a:p>
            <a:fld id="{7E29E8EE-8F3F-684A-AD67-3662A9D1F58E}" type="datetimeFigureOut">
              <a:rPr lang="en-US" smtClean="0"/>
              <a:t>11/15/2023</a:t>
            </a:fld>
            <a:endParaRPr lang="en-US"/>
          </a:p>
        </p:txBody>
      </p:sp>
      <p:sp>
        <p:nvSpPr>
          <p:cNvPr id="8" name="Footer Placeholder 7">
            <a:extLst>
              <a:ext uri="{FF2B5EF4-FFF2-40B4-BE49-F238E27FC236}">
                <a16:creationId xmlns:a16="http://schemas.microsoft.com/office/drawing/2014/main" id="{6E9D83B1-6854-BF9D-D033-E053A0100D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9FC3B4-8F0E-99CE-ACD9-E22705995D77}"/>
              </a:ext>
            </a:extLst>
          </p:cNvPr>
          <p:cNvSpPr>
            <a:spLocks noGrp="1"/>
          </p:cNvSpPr>
          <p:nvPr>
            <p:ph type="sldNum" sz="quarter" idx="12"/>
          </p:nvPr>
        </p:nvSpPr>
        <p:spPr/>
        <p:txBody>
          <a:bodyPr/>
          <a:lstStyle/>
          <a:p>
            <a:fld id="{416A7145-8242-814A-880D-28046BA5B0D3}" type="slidenum">
              <a:rPr lang="en-US" smtClean="0"/>
              <a:t>‹#›</a:t>
            </a:fld>
            <a:endParaRPr lang="en-US"/>
          </a:p>
        </p:txBody>
      </p:sp>
    </p:spTree>
    <p:extLst>
      <p:ext uri="{BB962C8B-B14F-4D97-AF65-F5344CB8AC3E}">
        <p14:creationId xmlns:p14="http://schemas.microsoft.com/office/powerpoint/2010/main" val="3540733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6317-B801-5166-E4AA-0AFE1EE3B7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031B614-4894-F978-6097-2C2EF8A6338B}"/>
              </a:ext>
            </a:extLst>
          </p:cNvPr>
          <p:cNvSpPr>
            <a:spLocks noGrp="1"/>
          </p:cNvSpPr>
          <p:nvPr>
            <p:ph type="dt" sz="half" idx="10"/>
          </p:nvPr>
        </p:nvSpPr>
        <p:spPr/>
        <p:txBody>
          <a:bodyPr/>
          <a:lstStyle/>
          <a:p>
            <a:fld id="{7E29E8EE-8F3F-684A-AD67-3662A9D1F58E}" type="datetimeFigureOut">
              <a:rPr lang="en-US" smtClean="0"/>
              <a:t>11/15/2023</a:t>
            </a:fld>
            <a:endParaRPr lang="en-US"/>
          </a:p>
        </p:txBody>
      </p:sp>
      <p:sp>
        <p:nvSpPr>
          <p:cNvPr id="4" name="Footer Placeholder 3">
            <a:extLst>
              <a:ext uri="{FF2B5EF4-FFF2-40B4-BE49-F238E27FC236}">
                <a16:creationId xmlns:a16="http://schemas.microsoft.com/office/drawing/2014/main" id="{89D3A9CA-7267-5B9A-74F9-6A235A21E2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EC721C-D475-269C-33E1-3122E7999481}"/>
              </a:ext>
            </a:extLst>
          </p:cNvPr>
          <p:cNvSpPr>
            <a:spLocks noGrp="1"/>
          </p:cNvSpPr>
          <p:nvPr>
            <p:ph type="sldNum" sz="quarter" idx="12"/>
          </p:nvPr>
        </p:nvSpPr>
        <p:spPr/>
        <p:txBody>
          <a:bodyPr/>
          <a:lstStyle/>
          <a:p>
            <a:fld id="{416A7145-8242-814A-880D-28046BA5B0D3}" type="slidenum">
              <a:rPr lang="en-US" smtClean="0"/>
              <a:t>‹#›</a:t>
            </a:fld>
            <a:endParaRPr lang="en-US"/>
          </a:p>
        </p:txBody>
      </p:sp>
    </p:spTree>
    <p:extLst>
      <p:ext uri="{BB962C8B-B14F-4D97-AF65-F5344CB8AC3E}">
        <p14:creationId xmlns:p14="http://schemas.microsoft.com/office/powerpoint/2010/main" val="28376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5DA6B-C449-3F86-0ABB-AEEFCF6B88E2}"/>
              </a:ext>
            </a:extLst>
          </p:cNvPr>
          <p:cNvSpPr>
            <a:spLocks noGrp="1"/>
          </p:cNvSpPr>
          <p:nvPr>
            <p:ph type="dt" sz="half" idx="10"/>
          </p:nvPr>
        </p:nvSpPr>
        <p:spPr/>
        <p:txBody>
          <a:bodyPr/>
          <a:lstStyle/>
          <a:p>
            <a:fld id="{7E29E8EE-8F3F-684A-AD67-3662A9D1F58E}" type="datetimeFigureOut">
              <a:rPr lang="en-US" smtClean="0"/>
              <a:t>11/15/2023</a:t>
            </a:fld>
            <a:endParaRPr lang="en-US"/>
          </a:p>
        </p:txBody>
      </p:sp>
      <p:sp>
        <p:nvSpPr>
          <p:cNvPr id="3" name="Footer Placeholder 2">
            <a:extLst>
              <a:ext uri="{FF2B5EF4-FFF2-40B4-BE49-F238E27FC236}">
                <a16:creationId xmlns:a16="http://schemas.microsoft.com/office/drawing/2014/main" id="{BB0391D2-0A2D-C852-D14F-D4156079DF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1F19BA-0747-2ED2-E476-8A32A8E6E394}"/>
              </a:ext>
            </a:extLst>
          </p:cNvPr>
          <p:cNvSpPr>
            <a:spLocks noGrp="1"/>
          </p:cNvSpPr>
          <p:nvPr>
            <p:ph type="sldNum" sz="quarter" idx="12"/>
          </p:nvPr>
        </p:nvSpPr>
        <p:spPr/>
        <p:txBody>
          <a:bodyPr/>
          <a:lstStyle/>
          <a:p>
            <a:fld id="{416A7145-8242-814A-880D-28046BA5B0D3}" type="slidenum">
              <a:rPr lang="en-US" smtClean="0"/>
              <a:t>‹#›</a:t>
            </a:fld>
            <a:endParaRPr lang="en-US"/>
          </a:p>
        </p:txBody>
      </p:sp>
    </p:spTree>
    <p:extLst>
      <p:ext uri="{BB962C8B-B14F-4D97-AF65-F5344CB8AC3E}">
        <p14:creationId xmlns:p14="http://schemas.microsoft.com/office/powerpoint/2010/main" val="1970398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4AFDA-B52A-9C96-8772-8EDF3CE7C7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FFC3ECC-3E2D-2EBD-083B-93D9C8AA14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B00B2ED-354C-D3A0-775C-6A34CDC6B2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ED702D-FCF7-C700-3392-6168E45EDCC0}"/>
              </a:ext>
            </a:extLst>
          </p:cNvPr>
          <p:cNvSpPr>
            <a:spLocks noGrp="1"/>
          </p:cNvSpPr>
          <p:nvPr>
            <p:ph type="dt" sz="half" idx="10"/>
          </p:nvPr>
        </p:nvSpPr>
        <p:spPr/>
        <p:txBody>
          <a:bodyPr/>
          <a:lstStyle/>
          <a:p>
            <a:fld id="{7E29E8EE-8F3F-684A-AD67-3662A9D1F58E}" type="datetimeFigureOut">
              <a:rPr lang="en-US" smtClean="0"/>
              <a:t>11/15/2023</a:t>
            </a:fld>
            <a:endParaRPr lang="en-US"/>
          </a:p>
        </p:txBody>
      </p:sp>
      <p:sp>
        <p:nvSpPr>
          <p:cNvPr id="6" name="Footer Placeholder 5">
            <a:extLst>
              <a:ext uri="{FF2B5EF4-FFF2-40B4-BE49-F238E27FC236}">
                <a16:creationId xmlns:a16="http://schemas.microsoft.com/office/drawing/2014/main" id="{8987E0FB-AE2D-F688-BD98-F9C2C5DDF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226537-49CB-0284-3D68-7176FAA1E0FE}"/>
              </a:ext>
            </a:extLst>
          </p:cNvPr>
          <p:cNvSpPr>
            <a:spLocks noGrp="1"/>
          </p:cNvSpPr>
          <p:nvPr>
            <p:ph type="sldNum" sz="quarter" idx="12"/>
          </p:nvPr>
        </p:nvSpPr>
        <p:spPr/>
        <p:txBody>
          <a:bodyPr/>
          <a:lstStyle/>
          <a:p>
            <a:fld id="{416A7145-8242-814A-880D-28046BA5B0D3}" type="slidenum">
              <a:rPr lang="en-US" smtClean="0"/>
              <a:t>‹#›</a:t>
            </a:fld>
            <a:endParaRPr lang="en-US"/>
          </a:p>
        </p:txBody>
      </p:sp>
    </p:spTree>
    <p:extLst>
      <p:ext uri="{BB962C8B-B14F-4D97-AF65-F5344CB8AC3E}">
        <p14:creationId xmlns:p14="http://schemas.microsoft.com/office/powerpoint/2010/main" val="3081030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DB6B-A598-5030-4D6C-E9D3F1A4C0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5432467-4FE3-83F9-FABD-DFF511C620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FAFEC9-B723-6990-ED4E-7FEF754AA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AE9423-3507-9E8C-1F84-51143078783B}"/>
              </a:ext>
            </a:extLst>
          </p:cNvPr>
          <p:cNvSpPr>
            <a:spLocks noGrp="1"/>
          </p:cNvSpPr>
          <p:nvPr>
            <p:ph type="dt" sz="half" idx="10"/>
          </p:nvPr>
        </p:nvSpPr>
        <p:spPr/>
        <p:txBody>
          <a:bodyPr/>
          <a:lstStyle/>
          <a:p>
            <a:fld id="{7E29E8EE-8F3F-684A-AD67-3662A9D1F58E}" type="datetimeFigureOut">
              <a:rPr lang="en-US" smtClean="0"/>
              <a:t>11/15/2023</a:t>
            </a:fld>
            <a:endParaRPr lang="en-US"/>
          </a:p>
        </p:txBody>
      </p:sp>
      <p:sp>
        <p:nvSpPr>
          <p:cNvPr id="6" name="Footer Placeholder 5">
            <a:extLst>
              <a:ext uri="{FF2B5EF4-FFF2-40B4-BE49-F238E27FC236}">
                <a16:creationId xmlns:a16="http://schemas.microsoft.com/office/drawing/2014/main" id="{1D7C1C89-54E3-5BD6-7324-03FDC2C39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7682D-FA60-ACC5-CBB7-EC2525A3CAA3}"/>
              </a:ext>
            </a:extLst>
          </p:cNvPr>
          <p:cNvSpPr>
            <a:spLocks noGrp="1"/>
          </p:cNvSpPr>
          <p:nvPr>
            <p:ph type="sldNum" sz="quarter" idx="12"/>
          </p:nvPr>
        </p:nvSpPr>
        <p:spPr/>
        <p:txBody>
          <a:bodyPr/>
          <a:lstStyle/>
          <a:p>
            <a:fld id="{416A7145-8242-814A-880D-28046BA5B0D3}" type="slidenum">
              <a:rPr lang="en-US" smtClean="0"/>
              <a:t>‹#›</a:t>
            </a:fld>
            <a:endParaRPr lang="en-US"/>
          </a:p>
        </p:txBody>
      </p:sp>
    </p:spTree>
    <p:extLst>
      <p:ext uri="{BB962C8B-B14F-4D97-AF65-F5344CB8AC3E}">
        <p14:creationId xmlns:p14="http://schemas.microsoft.com/office/powerpoint/2010/main" val="1322238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FE53DC-C022-FD1E-8A6B-1C3CCD7709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4CCB99-7E8F-201F-A4E1-91A39C1A2B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3DFBE0-2639-3B68-30B8-CFD7F10E9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29E8EE-8F3F-684A-AD67-3662A9D1F58E}" type="datetimeFigureOut">
              <a:rPr lang="en-US" smtClean="0"/>
              <a:t>11/15/2023</a:t>
            </a:fld>
            <a:endParaRPr lang="en-US"/>
          </a:p>
        </p:txBody>
      </p:sp>
      <p:sp>
        <p:nvSpPr>
          <p:cNvPr id="5" name="Footer Placeholder 4">
            <a:extLst>
              <a:ext uri="{FF2B5EF4-FFF2-40B4-BE49-F238E27FC236}">
                <a16:creationId xmlns:a16="http://schemas.microsoft.com/office/drawing/2014/main" id="{B73DE08A-A355-08ED-703C-F09F213D4B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94C842-15DB-3C22-3BD7-B84466FCED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6A7145-8242-814A-880D-28046BA5B0D3}" type="slidenum">
              <a:rPr lang="en-US" smtClean="0"/>
              <a:t>‹#›</a:t>
            </a:fld>
            <a:endParaRPr lang="en-US"/>
          </a:p>
        </p:txBody>
      </p:sp>
    </p:spTree>
    <p:extLst>
      <p:ext uri="{BB962C8B-B14F-4D97-AF65-F5344CB8AC3E}">
        <p14:creationId xmlns:p14="http://schemas.microsoft.com/office/powerpoint/2010/main" val="850465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8.PNG"/><Relationship Id="rId4" Type="http://schemas.openxmlformats.org/officeDocument/2006/relationships/hyperlink" Target="http://www.vorpalina.com/brujula-2/"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aikime.blogspot.com/2016_10_01_archive.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vorpalina.com/brujula-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66A0247-9716-BB4E-11AC-8FEEAF6C1D76}"/>
              </a:ext>
            </a:extLst>
          </p:cNvPr>
          <p:cNvSpPr>
            <a:spLocks noGrp="1"/>
          </p:cNvSpPr>
          <p:nvPr>
            <p:ph type="subTitle" idx="1"/>
          </p:nvPr>
        </p:nvSpPr>
        <p:spPr>
          <a:xfrm>
            <a:off x="1524000" y="3602038"/>
            <a:ext cx="9144000" cy="2618288"/>
          </a:xfrm>
        </p:spPr>
        <p:txBody>
          <a:bodyPr/>
          <a:lstStyle/>
          <a:p>
            <a:r>
              <a:rPr lang="en-US" sz="2000" dirty="0"/>
              <a:t>Nicola MacKay</a:t>
            </a:r>
            <a:r>
              <a:rPr lang="en-US" sz="2000" baseline="30000" dirty="0"/>
              <a:t>1</a:t>
            </a:r>
            <a:r>
              <a:rPr lang="en-US" sz="2000" dirty="0"/>
              <a:t>: Consultant Midwife, NHS Grampian </a:t>
            </a:r>
          </a:p>
          <a:p>
            <a:r>
              <a:rPr lang="en-US" sz="2000" dirty="0"/>
              <a:t>Dr Mo Tabib</a:t>
            </a:r>
            <a:r>
              <a:rPr lang="en-US" sz="2000" baseline="30000" dirty="0"/>
              <a:t>2</a:t>
            </a:r>
            <a:r>
              <a:rPr lang="en-US" sz="2000" dirty="0"/>
              <a:t>: Midwifery educator &amp; researcher, Robert Gordon University</a:t>
            </a:r>
          </a:p>
          <a:p>
            <a:r>
              <a:rPr lang="en-US" sz="2000" dirty="0"/>
              <a:t>Amanda Gotch</a:t>
            </a:r>
            <a:r>
              <a:rPr lang="en-US" sz="2000" baseline="30000" dirty="0"/>
              <a:t>1 </a:t>
            </a:r>
            <a:r>
              <a:rPr lang="en-US" sz="2000" dirty="0"/>
              <a:t>: Consultant Midwife, NHS Grampian </a:t>
            </a:r>
          </a:p>
          <a:p>
            <a:endParaRPr lang="en-US" dirty="0"/>
          </a:p>
        </p:txBody>
      </p:sp>
      <p:pic>
        <p:nvPicPr>
          <p:cNvPr id="7" name="Content Placeholder 4" descr="A purple and grey text&#10;&#10;Description automatically generated">
            <a:extLst>
              <a:ext uri="{FF2B5EF4-FFF2-40B4-BE49-F238E27FC236}">
                <a16:creationId xmlns:a16="http://schemas.microsoft.com/office/drawing/2014/main" id="{48DBF88B-8AE0-0E44-6E1E-6F43C2705897}"/>
              </a:ext>
            </a:extLst>
          </p:cNvPr>
          <p:cNvPicPr>
            <a:picLocks noChangeAspect="1"/>
          </p:cNvPicPr>
          <p:nvPr/>
        </p:nvPicPr>
        <p:blipFill>
          <a:blip r:embed="rId3">
            <a:clrChange>
              <a:clrFrom>
                <a:srgbClr val="F5F5F5"/>
              </a:clrFrom>
              <a:clrTo>
                <a:srgbClr val="F5F5F5">
                  <a:alpha val="0"/>
                </a:srgbClr>
              </a:clrTo>
            </a:clrChange>
          </a:blip>
          <a:stretch>
            <a:fillRect/>
          </a:stretch>
        </p:blipFill>
        <p:spPr>
          <a:xfrm>
            <a:off x="1964047" y="5166750"/>
            <a:ext cx="5286674" cy="1552051"/>
          </a:xfrm>
          <a:prstGeom prst="rect">
            <a:avLst/>
          </a:prstGeom>
        </p:spPr>
      </p:pic>
      <p:pic>
        <p:nvPicPr>
          <p:cNvPr id="4" name="Content Placeholder 4" descr="A blue and white logo&#10;&#10;Description automatically generated">
            <a:extLst>
              <a:ext uri="{FF2B5EF4-FFF2-40B4-BE49-F238E27FC236}">
                <a16:creationId xmlns:a16="http://schemas.microsoft.com/office/drawing/2014/main" id="{0A57A91A-895A-DFD1-B8A2-6FB82E28F263}"/>
              </a:ext>
            </a:extLst>
          </p:cNvPr>
          <p:cNvPicPr>
            <a:picLocks noChangeAspect="1"/>
          </p:cNvPicPr>
          <p:nvPr/>
        </p:nvPicPr>
        <p:blipFill>
          <a:blip r:embed="rId4"/>
          <a:stretch>
            <a:fillRect/>
          </a:stretch>
        </p:blipFill>
        <p:spPr>
          <a:xfrm>
            <a:off x="7250721" y="5166750"/>
            <a:ext cx="2001487" cy="1552051"/>
          </a:xfrm>
          <a:prstGeom prst="rect">
            <a:avLst/>
          </a:prstGeom>
        </p:spPr>
      </p:pic>
      <p:sp>
        <p:nvSpPr>
          <p:cNvPr id="5" name="Rounded Rectangle 4">
            <a:extLst>
              <a:ext uri="{FF2B5EF4-FFF2-40B4-BE49-F238E27FC236}">
                <a16:creationId xmlns:a16="http://schemas.microsoft.com/office/drawing/2014/main" id="{B264F100-BB22-C5DF-EDC0-6D7C2B83AC0F}"/>
              </a:ext>
            </a:extLst>
          </p:cNvPr>
          <p:cNvSpPr/>
          <p:nvPr/>
        </p:nvSpPr>
        <p:spPr>
          <a:xfrm>
            <a:off x="890587" y="1219778"/>
            <a:ext cx="10668000" cy="1722582"/>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From Charter to Culture: Implementing an Emotional Intelligence </a:t>
            </a:r>
            <a:r>
              <a:rPr lang="en-US" sz="4400" dirty="0" err="1">
                <a:solidFill>
                  <a:schemeClr val="tx1"/>
                </a:solidFill>
              </a:rPr>
              <a:t>Programme</a:t>
            </a:r>
            <a:endParaRPr lang="en-US" sz="4400" dirty="0">
              <a:solidFill>
                <a:schemeClr val="tx1"/>
              </a:solidFill>
            </a:endParaRPr>
          </a:p>
        </p:txBody>
      </p:sp>
    </p:spTree>
    <p:extLst>
      <p:ext uri="{BB962C8B-B14F-4D97-AF65-F5344CB8AC3E}">
        <p14:creationId xmlns:p14="http://schemas.microsoft.com/office/powerpoint/2010/main" val="333332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close-up of a compass&#10;&#10;Description automatically generated">
            <a:extLst>
              <a:ext uri="{FF2B5EF4-FFF2-40B4-BE49-F238E27FC236}">
                <a16:creationId xmlns:a16="http://schemas.microsoft.com/office/drawing/2014/main" id="{2D7DF55F-6113-9356-BB4A-5F61F5B75FF5}"/>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671427" y="483340"/>
            <a:ext cx="3975100" cy="2971800"/>
          </a:xfrm>
        </p:spPr>
      </p:pic>
      <p:sp>
        <p:nvSpPr>
          <p:cNvPr id="17" name="TextBox 16">
            <a:extLst>
              <a:ext uri="{FF2B5EF4-FFF2-40B4-BE49-F238E27FC236}">
                <a16:creationId xmlns:a16="http://schemas.microsoft.com/office/drawing/2014/main" id="{F7C9544D-434A-4795-B7BB-8CAA18D57C51}"/>
              </a:ext>
            </a:extLst>
          </p:cNvPr>
          <p:cNvSpPr txBox="1"/>
          <p:nvPr/>
        </p:nvSpPr>
        <p:spPr>
          <a:xfrm>
            <a:off x="2658977" y="483340"/>
            <a:ext cx="1596463" cy="769441"/>
          </a:xfrm>
          <a:prstGeom prst="rect">
            <a:avLst/>
          </a:prstGeom>
          <a:noFill/>
        </p:spPr>
        <p:txBody>
          <a:bodyPr wrap="none" rtlCol="0">
            <a:spAutoFit/>
          </a:bodyPr>
          <a:lstStyle/>
          <a:p>
            <a:r>
              <a:rPr lang="en-US" sz="4400" b="1" dirty="0"/>
              <a:t>What </a:t>
            </a:r>
          </a:p>
        </p:txBody>
      </p:sp>
      <p:pic>
        <p:nvPicPr>
          <p:cNvPr id="18" name="Content Placeholder 7">
            <a:extLst>
              <a:ext uri="{FF2B5EF4-FFF2-40B4-BE49-F238E27FC236}">
                <a16:creationId xmlns:a16="http://schemas.microsoft.com/office/drawing/2014/main" id="{4190196B-7066-2B8E-CA03-D9F9C59F4E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746" y="2310553"/>
            <a:ext cx="950385" cy="134732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0" name="TextBox 19">
            <a:extLst>
              <a:ext uri="{FF2B5EF4-FFF2-40B4-BE49-F238E27FC236}">
                <a16:creationId xmlns:a16="http://schemas.microsoft.com/office/drawing/2014/main" id="{84273E85-D359-98FA-0009-E14D2143D749}"/>
              </a:ext>
            </a:extLst>
          </p:cNvPr>
          <p:cNvSpPr txBox="1"/>
          <p:nvPr/>
        </p:nvSpPr>
        <p:spPr>
          <a:xfrm>
            <a:off x="7933167" y="1578351"/>
            <a:ext cx="1262397" cy="769441"/>
          </a:xfrm>
          <a:prstGeom prst="rect">
            <a:avLst/>
          </a:prstGeom>
          <a:noFill/>
        </p:spPr>
        <p:txBody>
          <a:bodyPr wrap="none" rtlCol="0">
            <a:spAutoFit/>
          </a:bodyPr>
          <a:lstStyle/>
          <a:p>
            <a:r>
              <a:rPr lang="en-US" sz="4400" b="1" dirty="0"/>
              <a:t>How</a:t>
            </a:r>
            <a:endParaRPr lang="en-US" sz="4400"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5907" y="2883228"/>
            <a:ext cx="4963297" cy="3102061"/>
          </a:xfrm>
          <a:prstGeom prst="rect">
            <a:avLst/>
          </a:prstGeom>
        </p:spPr>
      </p:pic>
      <p:sp>
        <p:nvSpPr>
          <p:cNvPr id="4" name="Freeform 3">
            <a:extLst>
              <a:ext uri="{FF2B5EF4-FFF2-40B4-BE49-F238E27FC236}">
                <a16:creationId xmlns:a16="http://schemas.microsoft.com/office/drawing/2014/main" id="{AEB006DB-2B64-B78C-BA46-6E39C988C54D}"/>
              </a:ext>
            </a:extLst>
          </p:cNvPr>
          <p:cNvSpPr/>
          <p:nvPr/>
        </p:nvSpPr>
        <p:spPr>
          <a:xfrm>
            <a:off x="4665662" y="1743077"/>
            <a:ext cx="7213818" cy="4794504"/>
          </a:xfrm>
          <a:custGeom>
            <a:avLst/>
            <a:gdLst/>
            <a:ahLst/>
            <a:cxnLst/>
            <a:rect l="l" t="t" r="r" b="b"/>
            <a:pathLst>
              <a:path w="7914183" h="7093086">
                <a:moveTo>
                  <a:pt x="0" y="0"/>
                </a:moveTo>
                <a:lnTo>
                  <a:pt x="7914182" y="0"/>
                </a:lnTo>
                <a:lnTo>
                  <a:pt x="7914182" y="7093087"/>
                </a:lnTo>
                <a:lnTo>
                  <a:pt x="0" y="7093087"/>
                </a:lnTo>
                <a:lnTo>
                  <a:pt x="0" y="0"/>
                </a:lnTo>
                <a:close/>
              </a:path>
            </a:pathLst>
          </a:custGeom>
          <a:blipFill>
            <a:blip r:embed="rId7"/>
            <a:stretch>
              <a:fillRect/>
            </a:stretch>
          </a:blipFill>
        </p:spPr>
        <p:txBody>
          <a:bodyPr/>
          <a:lstStyle/>
          <a:p>
            <a:endParaRPr lang="en-US" dirty="0"/>
          </a:p>
        </p:txBody>
      </p:sp>
    </p:spTree>
    <p:extLst>
      <p:ext uri="{BB962C8B-B14F-4D97-AF65-F5344CB8AC3E}">
        <p14:creationId xmlns:p14="http://schemas.microsoft.com/office/powerpoint/2010/main" val="211391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A342A-93EC-07D6-23AF-89482DAAD87C}"/>
              </a:ext>
            </a:extLst>
          </p:cNvPr>
          <p:cNvSpPr>
            <a:spLocks noGrp="1"/>
          </p:cNvSpPr>
          <p:nvPr>
            <p:ph type="title"/>
          </p:nvPr>
        </p:nvSpPr>
        <p:spPr/>
        <p:txBody>
          <a:bodyPr/>
          <a:lstStyle/>
          <a:p>
            <a:r>
              <a:rPr lang="en-US" dirty="0"/>
              <a:t>Emotional Intelligence</a:t>
            </a:r>
            <a:r>
              <a:rPr lang="en-US" baseline="30000" dirty="0"/>
              <a:t>6 </a:t>
            </a:r>
            <a:r>
              <a:rPr lang="en-US" dirty="0"/>
              <a:t>(EI)</a:t>
            </a:r>
          </a:p>
        </p:txBody>
      </p:sp>
      <p:graphicFrame>
        <p:nvGraphicFramePr>
          <p:cNvPr id="4" name="Content Placeholder 6">
            <a:extLst>
              <a:ext uri="{FF2B5EF4-FFF2-40B4-BE49-F238E27FC236}">
                <a16:creationId xmlns:a16="http://schemas.microsoft.com/office/drawing/2014/main" id="{5E68188D-1152-2E96-B274-6989CE5BE233}"/>
              </a:ext>
            </a:extLst>
          </p:cNvPr>
          <p:cNvGraphicFramePr>
            <a:graphicFrameLocks noGrp="1"/>
          </p:cNvGraphicFramePr>
          <p:nvPr>
            <p:ph idx="1"/>
            <p:extLst>
              <p:ext uri="{D42A27DB-BD31-4B8C-83A1-F6EECF244321}">
                <p14:modId xmlns:p14="http://schemas.microsoft.com/office/powerpoint/2010/main" val="799626747"/>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F570C4B-12C4-675F-05A7-B2083BDB1072}"/>
              </a:ext>
            </a:extLst>
          </p:cNvPr>
          <p:cNvSpPr txBox="1"/>
          <p:nvPr/>
        </p:nvSpPr>
        <p:spPr>
          <a:xfrm>
            <a:off x="555171" y="5845629"/>
            <a:ext cx="10798630" cy="707886"/>
          </a:xfrm>
          <a:prstGeom prst="rect">
            <a:avLst/>
          </a:prstGeom>
          <a:solidFill>
            <a:schemeClr val="bg2">
              <a:lumMod val="90000"/>
            </a:schemeClr>
          </a:solidFill>
        </p:spPr>
        <p:txBody>
          <a:bodyPr wrap="square" rtlCol="0">
            <a:spAutoFit/>
          </a:bodyPr>
          <a:lstStyle/>
          <a:p>
            <a:r>
              <a:rPr lang="en-GB" sz="2000" dirty="0">
                <a:effectLst/>
                <a:latin typeface="Verdana" panose="020B0604030504040204" pitchFamily="34" charset="0"/>
              </a:rPr>
              <a:t>High EI is </a:t>
            </a:r>
            <a:r>
              <a:rPr lang="en-GB" sz="2000" dirty="0">
                <a:latin typeface="Verdana" panose="020B0604030504040204" pitchFamily="34" charset="0"/>
              </a:rPr>
              <a:t>positively linked to </a:t>
            </a:r>
            <a:r>
              <a:rPr lang="en-GB" sz="2000" b="1" dirty="0">
                <a:latin typeface="Verdana" panose="020B0604030504040204" pitchFamily="34" charset="0"/>
              </a:rPr>
              <a:t>wellbeing</a:t>
            </a:r>
            <a:r>
              <a:rPr lang="en-GB" sz="2000" baseline="30000" dirty="0">
                <a:latin typeface="Verdana" panose="020B0604030504040204" pitchFamily="34" charset="0"/>
              </a:rPr>
              <a:t>7</a:t>
            </a:r>
            <a:r>
              <a:rPr lang="en-GB" sz="2000" dirty="0">
                <a:latin typeface="Verdana" panose="020B0604030504040204" pitchFamily="34" charset="0"/>
              </a:rPr>
              <a:t> and has an inverse relationship with </a:t>
            </a:r>
            <a:r>
              <a:rPr lang="en-GB" sz="2000" b="1" dirty="0">
                <a:effectLst/>
                <a:latin typeface="Verdana" panose="020B0604030504040204" pitchFamily="34" charset="0"/>
              </a:rPr>
              <a:t>stress</a:t>
            </a:r>
            <a:r>
              <a:rPr lang="en-GB" sz="2000" baseline="30000" dirty="0">
                <a:effectLst/>
                <a:latin typeface="Verdana" panose="020B0604030504040204" pitchFamily="34" charset="0"/>
              </a:rPr>
              <a:t>8,9</a:t>
            </a:r>
            <a:r>
              <a:rPr lang="en-GB" sz="2000" dirty="0">
                <a:effectLst/>
                <a:latin typeface="Verdana" panose="020B0604030504040204" pitchFamily="34" charset="0"/>
              </a:rPr>
              <a:t>, </a:t>
            </a:r>
            <a:r>
              <a:rPr lang="en-GB" sz="2000" b="1" dirty="0">
                <a:effectLst/>
                <a:latin typeface="Verdana" panose="020B0604030504040204" pitchFamily="34" charset="0"/>
              </a:rPr>
              <a:t>emotional exhaustion</a:t>
            </a:r>
            <a:r>
              <a:rPr lang="en-GB" sz="2000" baseline="30000" dirty="0">
                <a:latin typeface="Verdana" panose="020B0604030504040204" pitchFamily="34" charset="0"/>
              </a:rPr>
              <a:t>10</a:t>
            </a:r>
            <a:r>
              <a:rPr lang="en-GB" sz="2000" b="1" dirty="0">
                <a:effectLst/>
                <a:latin typeface="Verdana" panose="020B0604030504040204" pitchFamily="34" charset="0"/>
              </a:rPr>
              <a:t> </a:t>
            </a:r>
            <a:r>
              <a:rPr lang="en-GB" sz="2000" dirty="0">
                <a:effectLst/>
                <a:latin typeface="Verdana" panose="020B0604030504040204" pitchFamily="34" charset="0"/>
              </a:rPr>
              <a:t>and </a:t>
            </a:r>
            <a:r>
              <a:rPr lang="en-GB" sz="2000" b="1" dirty="0">
                <a:effectLst/>
                <a:latin typeface="Verdana" panose="020B0604030504040204" pitchFamily="34" charset="0"/>
              </a:rPr>
              <a:t>burnout</a:t>
            </a:r>
            <a:r>
              <a:rPr lang="en-GB" sz="2000" baseline="30000" dirty="0">
                <a:latin typeface="Verdana" panose="020B0604030504040204" pitchFamily="34" charset="0"/>
              </a:rPr>
              <a:t>11</a:t>
            </a:r>
            <a:r>
              <a:rPr lang="en-GB" sz="2000" dirty="0">
                <a:effectLst/>
                <a:latin typeface="Verdana" panose="020B0604030504040204" pitchFamily="34" charset="0"/>
              </a:rPr>
              <a:t> in health professionals. </a:t>
            </a:r>
            <a:endParaRPr lang="en-US" sz="2000" dirty="0"/>
          </a:p>
        </p:txBody>
      </p:sp>
    </p:spTree>
    <p:extLst>
      <p:ext uri="{BB962C8B-B14F-4D97-AF65-F5344CB8AC3E}">
        <p14:creationId xmlns:p14="http://schemas.microsoft.com/office/powerpoint/2010/main" val="27790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B1E1D-B67A-02AE-C250-F495A6FD5168}"/>
              </a:ext>
            </a:extLst>
          </p:cNvPr>
          <p:cNvSpPr>
            <a:spLocks noGrp="1"/>
          </p:cNvSpPr>
          <p:nvPr>
            <p:ph type="title"/>
          </p:nvPr>
        </p:nvSpPr>
        <p:spPr>
          <a:xfrm>
            <a:off x="638882" y="639193"/>
            <a:ext cx="4513250" cy="3573516"/>
          </a:xfrm>
        </p:spPr>
        <p:txBody>
          <a:bodyPr vert="horz" lIns="91440" tIns="45720" rIns="91440" bIns="45720" rtlCol="0" anchor="b">
            <a:normAutofit/>
          </a:bodyPr>
          <a:lstStyle/>
          <a:p>
            <a:r>
              <a:rPr lang="en-US" sz="4600" kern="1200" dirty="0">
                <a:solidFill>
                  <a:schemeClr val="tx1"/>
                </a:solidFill>
                <a:latin typeface="+mj-lt"/>
                <a:ea typeface="+mj-ea"/>
                <a:cs typeface="+mj-cs"/>
              </a:rPr>
              <a:t>Development of an Emotional Intelligent </a:t>
            </a:r>
            <a:r>
              <a:rPr lang="en-US" sz="4600" kern="1200" dirty="0" err="1">
                <a:solidFill>
                  <a:schemeClr val="tx1"/>
                </a:solidFill>
                <a:latin typeface="+mj-lt"/>
                <a:ea typeface="+mj-ea"/>
                <a:cs typeface="+mj-cs"/>
              </a:rPr>
              <a:t>Programme</a:t>
            </a:r>
            <a:r>
              <a:rPr lang="en-US" sz="4600" kern="1200" dirty="0">
                <a:solidFill>
                  <a:schemeClr val="tx1"/>
                </a:solidFill>
                <a:latin typeface="+mj-lt"/>
                <a:ea typeface="+mj-ea"/>
                <a:cs typeface="+mj-cs"/>
              </a:rPr>
              <a:t> (EIP)</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holding hands&#10;&#10;Description automatically generated">
            <a:extLst>
              <a:ext uri="{FF2B5EF4-FFF2-40B4-BE49-F238E27FC236}">
                <a16:creationId xmlns:a16="http://schemas.microsoft.com/office/drawing/2014/main" id="{673DC2AB-CF1D-60E8-CE43-4BBF36734BB5}"/>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5152132" y="640080"/>
            <a:ext cx="6218944" cy="5550408"/>
          </a:xfrm>
          <a:prstGeom prst="rect">
            <a:avLst/>
          </a:prstGeom>
        </p:spPr>
      </p:pic>
    </p:spTree>
    <p:extLst>
      <p:ext uri="{BB962C8B-B14F-4D97-AF65-F5344CB8AC3E}">
        <p14:creationId xmlns:p14="http://schemas.microsoft.com/office/powerpoint/2010/main" val="1786705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16DE-2B1E-EF49-B493-F0D75F14BDCD}"/>
              </a:ext>
            </a:extLst>
          </p:cNvPr>
          <p:cNvSpPr>
            <a:spLocks noGrp="1"/>
          </p:cNvSpPr>
          <p:nvPr>
            <p:ph type="title"/>
          </p:nvPr>
        </p:nvSpPr>
        <p:spPr/>
        <p:txBody>
          <a:bodyPr/>
          <a:lstStyle/>
          <a:p>
            <a:pPr algn="ctr"/>
            <a:r>
              <a:rPr lang="en-US" b="1" dirty="0"/>
              <a:t>The STEB </a:t>
            </a:r>
            <a:r>
              <a:rPr lang="en-US" b="1" dirty="0" err="1"/>
              <a:t>programme</a:t>
            </a:r>
            <a:br>
              <a:rPr lang="en-US" b="1" dirty="0"/>
            </a:br>
            <a:r>
              <a:rPr lang="en-US" b="1" dirty="0"/>
              <a:t> </a:t>
            </a:r>
            <a:r>
              <a:rPr lang="en-US" sz="3200" dirty="0"/>
              <a:t>(Situation- Thoughts- Emotions- Behaviors)</a:t>
            </a:r>
          </a:p>
        </p:txBody>
      </p:sp>
      <p:sp>
        <p:nvSpPr>
          <p:cNvPr id="4" name="Oval 3">
            <a:extLst>
              <a:ext uri="{FF2B5EF4-FFF2-40B4-BE49-F238E27FC236}">
                <a16:creationId xmlns:a16="http://schemas.microsoft.com/office/drawing/2014/main" id="{8FF76F70-A2C2-A04E-B367-3E6B4B12669C}"/>
              </a:ext>
            </a:extLst>
          </p:cNvPr>
          <p:cNvSpPr/>
          <p:nvPr/>
        </p:nvSpPr>
        <p:spPr>
          <a:xfrm>
            <a:off x="431951" y="3368570"/>
            <a:ext cx="1930400" cy="1507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Situation</a:t>
            </a:r>
          </a:p>
        </p:txBody>
      </p:sp>
      <p:pic>
        <p:nvPicPr>
          <p:cNvPr id="8" name="Graphic 7" descr="Thought outline">
            <a:extLst>
              <a:ext uri="{FF2B5EF4-FFF2-40B4-BE49-F238E27FC236}">
                <a16:creationId xmlns:a16="http://schemas.microsoft.com/office/drawing/2014/main" id="{9BB048EE-E5E7-F84E-B406-C426E66963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7443" y="2794000"/>
            <a:ext cx="1930400" cy="1930400"/>
          </a:xfrm>
          <a:prstGeom prst="rect">
            <a:avLst/>
          </a:prstGeom>
        </p:spPr>
      </p:pic>
      <p:sp>
        <p:nvSpPr>
          <p:cNvPr id="34" name="Rounded Rectangle 33">
            <a:extLst>
              <a:ext uri="{FF2B5EF4-FFF2-40B4-BE49-F238E27FC236}">
                <a16:creationId xmlns:a16="http://schemas.microsoft.com/office/drawing/2014/main" id="{40C43D46-D3F7-B346-873B-6573118B9CE1}"/>
              </a:ext>
            </a:extLst>
          </p:cNvPr>
          <p:cNvSpPr/>
          <p:nvPr/>
        </p:nvSpPr>
        <p:spPr>
          <a:xfrm>
            <a:off x="8550856" y="3549560"/>
            <a:ext cx="2098176" cy="98213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Reaction</a:t>
            </a:r>
          </a:p>
        </p:txBody>
      </p:sp>
      <p:sp>
        <p:nvSpPr>
          <p:cNvPr id="36" name="TextBox 35">
            <a:extLst>
              <a:ext uri="{FF2B5EF4-FFF2-40B4-BE49-F238E27FC236}">
                <a16:creationId xmlns:a16="http://schemas.microsoft.com/office/drawing/2014/main" id="{5767EF5A-14AF-2240-BC12-450063712E44}"/>
              </a:ext>
            </a:extLst>
          </p:cNvPr>
          <p:cNvSpPr txBox="1"/>
          <p:nvPr/>
        </p:nvSpPr>
        <p:spPr>
          <a:xfrm>
            <a:off x="4017701" y="3149450"/>
            <a:ext cx="1153714" cy="400110"/>
          </a:xfrm>
          <a:prstGeom prst="rect">
            <a:avLst/>
          </a:prstGeom>
          <a:noFill/>
        </p:spPr>
        <p:txBody>
          <a:bodyPr wrap="none" rtlCol="0">
            <a:spAutoFit/>
          </a:bodyPr>
          <a:lstStyle/>
          <a:p>
            <a:r>
              <a:rPr lang="en-US" sz="2000" dirty="0"/>
              <a:t>Thoughts</a:t>
            </a:r>
          </a:p>
        </p:txBody>
      </p:sp>
      <p:sp>
        <p:nvSpPr>
          <p:cNvPr id="39" name="Right Arrow 38">
            <a:extLst>
              <a:ext uri="{FF2B5EF4-FFF2-40B4-BE49-F238E27FC236}">
                <a16:creationId xmlns:a16="http://schemas.microsoft.com/office/drawing/2014/main" id="{DB20462B-E868-D144-AFBE-F633B2A78151}"/>
              </a:ext>
            </a:extLst>
          </p:cNvPr>
          <p:cNvSpPr/>
          <p:nvPr/>
        </p:nvSpPr>
        <p:spPr>
          <a:xfrm>
            <a:off x="2592056" y="3967425"/>
            <a:ext cx="592667" cy="393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558D4920-F1F5-F840-B5B4-003C9EC911BE}"/>
              </a:ext>
            </a:extLst>
          </p:cNvPr>
          <p:cNvSpPr/>
          <p:nvPr/>
        </p:nvSpPr>
        <p:spPr>
          <a:xfrm>
            <a:off x="4950619" y="3967426"/>
            <a:ext cx="592667" cy="393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4EAB27D9-6B53-9928-D5FD-77E53FC55630}"/>
              </a:ext>
            </a:extLst>
          </p:cNvPr>
          <p:cNvSpPr/>
          <p:nvPr/>
        </p:nvSpPr>
        <p:spPr>
          <a:xfrm>
            <a:off x="7768698" y="3928001"/>
            <a:ext cx="592667" cy="393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7D8F6EB-C2FA-30DA-AAC0-E90AC436FED5}"/>
              </a:ext>
            </a:extLst>
          </p:cNvPr>
          <p:cNvSpPr/>
          <p:nvPr/>
        </p:nvSpPr>
        <p:spPr>
          <a:xfrm>
            <a:off x="5925391" y="2726794"/>
            <a:ext cx="1550194" cy="2481262"/>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21" descr="Woman Shrugging with solid fill">
            <a:extLst>
              <a:ext uri="{FF2B5EF4-FFF2-40B4-BE49-F238E27FC236}">
                <a16:creationId xmlns:a16="http://schemas.microsoft.com/office/drawing/2014/main" id="{5758E80B-A604-7D02-9F67-B21E7BC747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8986" y="3469053"/>
            <a:ext cx="1343005" cy="1343005"/>
          </a:xfrm>
          <a:prstGeom prst="rect">
            <a:avLst/>
          </a:prstGeom>
        </p:spPr>
      </p:pic>
      <p:sp>
        <p:nvSpPr>
          <p:cNvPr id="37" name="TextBox 36">
            <a:extLst>
              <a:ext uri="{FF2B5EF4-FFF2-40B4-BE49-F238E27FC236}">
                <a16:creationId xmlns:a16="http://schemas.microsoft.com/office/drawing/2014/main" id="{CCB9FE1B-FCA7-DE4E-BC11-F52CE79959E7}"/>
              </a:ext>
            </a:extLst>
          </p:cNvPr>
          <p:cNvSpPr txBox="1"/>
          <p:nvPr/>
        </p:nvSpPr>
        <p:spPr>
          <a:xfrm rot="10800000" flipV="1">
            <a:off x="6122216" y="3019615"/>
            <a:ext cx="1156544" cy="369332"/>
          </a:xfrm>
          <a:prstGeom prst="rect">
            <a:avLst/>
          </a:prstGeom>
          <a:noFill/>
        </p:spPr>
        <p:txBody>
          <a:bodyPr wrap="square" rtlCol="0">
            <a:spAutoFit/>
          </a:bodyPr>
          <a:lstStyle/>
          <a:p>
            <a:r>
              <a:rPr lang="en-US" dirty="0"/>
              <a:t>Emotions</a:t>
            </a:r>
          </a:p>
        </p:txBody>
      </p:sp>
    </p:spTree>
    <p:extLst>
      <p:ext uri="{BB962C8B-B14F-4D97-AF65-F5344CB8AC3E}">
        <p14:creationId xmlns:p14="http://schemas.microsoft.com/office/powerpoint/2010/main" val="309336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P spid="36" grpId="0"/>
      <p:bldP spid="39" grpId="0" animBg="1"/>
      <p:bldP spid="42" grpId="0" animBg="1"/>
      <p:bldP spid="3" grpId="0" animBg="1"/>
      <p:bldP spid="5" grpId="0" animBg="1"/>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Cartoon of a saber toothed cat&#10;&#10;Description automatically generated">
            <a:extLst>
              <a:ext uri="{FF2B5EF4-FFF2-40B4-BE49-F238E27FC236}">
                <a16:creationId xmlns:a16="http://schemas.microsoft.com/office/drawing/2014/main" id="{C3823EB2-9341-32A8-D165-3949AB480CA6}"/>
              </a:ext>
            </a:extLst>
          </p:cNvPr>
          <p:cNvPicPr>
            <a:picLocks noGrp="1" noChangeAspect="1"/>
          </p:cNvPicPr>
          <p:nvPr>
            <p:ph idx="1"/>
          </p:nvPr>
        </p:nvPicPr>
        <p:blipFill>
          <a:blip r:embed="rId3"/>
          <a:stretch>
            <a:fillRect/>
          </a:stretch>
        </p:blipFill>
        <p:spPr>
          <a:xfrm>
            <a:off x="0" y="2635606"/>
            <a:ext cx="3306482" cy="2604421"/>
          </a:xfrm>
        </p:spPr>
      </p:pic>
      <p:pic>
        <p:nvPicPr>
          <p:cNvPr id="13" name="Graphic 12" descr="Thought outline">
            <a:extLst>
              <a:ext uri="{FF2B5EF4-FFF2-40B4-BE49-F238E27FC236}">
                <a16:creationId xmlns:a16="http://schemas.microsoft.com/office/drawing/2014/main" id="{68D5A2EB-BFDE-2957-00DC-2C20CECA5B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65599" y="2277035"/>
            <a:ext cx="2743247" cy="2743247"/>
          </a:xfrm>
          <a:prstGeom prst="rect">
            <a:avLst/>
          </a:prstGeom>
        </p:spPr>
      </p:pic>
      <p:sp>
        <p:nvSpPr>
          <p:cNvPr id="14" name="TextBox 13">
            <a:extLst>
              <a:ext uri="{FF2B5EF4-FFF2-40B4-BE49-F238E27FC236}">
                <a16:creationId xmlns:a16="http://schemas.microsoft.com/office/drawing/2014/main" id="{C25666A6-1183-E44A-6C5D-89206BC29C5A}"/>
              </a:ext>
            </a:extLst>
          </p:cNvPr>
          <p:cNvSpPr txBox="1"/>
          <p:nvPr/>
        </p:nvSpPr>
        <p:spPr>
          <a:xfrm>
            <a:off x="5020234" y="2782669"/>
            <a:ext cx="1721224" cy="646331"/>
          </a:xfrm>
          <a:prstGeom prst="rect">
            <a:avLst/>
          </a:prstGeom>
          <a:noFill/>
        </p:spPr>
        <p:txBody>
          <a:bodyPr wrap="square" rtlCol="0">
            <a:spAutoFit/>
          </a:bodyPr>
          <a:lstStyle/>
          <a:p>
            <a:r>
              <a:rPr lang="en-US" dirty="0"/>
              <a:t>I’m going to get hurt/killed.</a:t>
            </a:r>
          </a:p>
        </p:txBody>
      </p:sp>
      <p:pic>
        <p:nvPicPr>
          <p:cNvPr id="15" name="Content Placeholder 4" descr="Cartoon of a caveman running&#10;&#10;Description automatically generated">
            <a:extLst>
              <a:ext uri="{FF2B5EF4-FFF2-40B4-BE49-F238E27FC236}">
                <a16:creationId xmlns:a16="http://schemas.microsoft.com/office/drawing/2014/main" id="{21EB78E6-1BB3-ADE1-4AE6-3A4EAA8F3C29}"/>
              </a:ext>
            </a:extLst>
          </p:cNvPr>
          <p:cNvPicPr>
            <a:picLocks noChangeAspect="1"/>
          </p:cNvPicPr>
          <p:nvPr/>
        </p:nvPicPr>
        <p:blipFill>
          <a:blip r:embed="rId6"/>
          <a:stretch>
            <a:fillRect/>
          </a:stretch>
        </p:blipFill>
        <p:spPr>
          <a:xfrm>
            <a:off x="9616525" y="2521699"/>
            <a:ext cx="2374900" cy="2743200"/>
          </a:xfrm>
          <a:prstGeom prst="rect">
            <a:avLst/>
          </a:prstGeom>
        </p:spPr>
      </p:pic>
      <p:pic>
        <p:nvPicPr>
          <p:cNvPr id="16" name="Content Placeholder 8" descr="A cartoon caveman with a shocked expression&#10;&#10;Description automatically generated">
            <a:extLst>
              <a:ext uri="{FF2B5EF4-FFF2-40B4-BE49-F238E27FC236}">
                <a16:creationId xmlns:a16="http://schemas.microsoft.com/office/drawing/2014/main" id="{63656BF8-C36A-C333-D1AB-B1B9AB4B9ABA}"/>
              </a:ext>
            </a:extLst>
          </p:cNvPr>
          <p:cNvPicPr>
            <a:picLocks noChangeAspect="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Layer>
                </a14:imgProps>
              </a:ext>
            </a:extLst>
          </a:blip>
          <a:stretch>
            <a:fillRect/>
          </a:stretch>
        </p:blipFill>
        <p:spPr>
          <a:xfrm>
            <a:off x="7079661" y="3105834"/>
            <a:ext cx="2116256" cy="1914448"/>
          </a:xfrm>
          <a:prstGeom prst="rect">
            <a:avLst/>
          </a:prstGeom>
        </p:spPr>
      </p:pic>
      <p:sp>
        <p:nvSpPr>
          <p:cNvPr id="17" name="TextBox 16">
            <a:extLst>
              <a:ext uri="{FF2B5EF4-FFF2-40B4-BE49-F238E27FC236}">
                <a16:creationId xmlns:a16="http://schemas.microsoft.com/office/drawing/2014/main" id="{F036BDF0-EC00-59E3-E643-083933B7B6B3}"/>
              </a:ext>
            </a:extLst>
          </p:cNvPr>
          <p:cNvSpPr txBox="1"/>
          <p:nvPr/>
        </p:nvSpPr>
        <p:spPr>
          <a:xfrm>
            <a:off x="7596093" y="2736502"/>
            <a:ext cx="669158" cy="369332"/>
          </a:xfrm>
          <a:prstGeom prst="rect">
            <a:avLst/>
          </a:prstGeom>
          <a:noFill/>
        </p:spPr>
        <p:txBody>
          <a:bodyPr wrap="none" rtlCol="0">
            <a:spAutoFit/>
          </a:bodyPr>
          <a:lstStyle/>
          <a:p>
            <a:r>
              <a:rPr lang="en-US" b="1" dirty="0">
                <a:solidFill>
                  <a:srgbClr val="FF0000"/>
                </a:solidFill>
              </a:rPr>
              <a:t>FEAR</a:t>
            </a:r>
          </a:p>
        </p:txBody>
      </p:sp>
      <p:sp>
        <p:nvSpPr>
          <p:cNvPr id="18" name="Rectangle 17">
            <a:extLst>
              <a:ext uri="{FF2B5EF4-FFF2-40B4-BE49-F238E27FC236}">
                <a16:creationId xmlns:a16="http://schemas.microsoft.com/office/drawing/2014/main" id="{F393C199-D8CB-4AD2-6CEB-9D346FB8A670}"/>
              </a:ext>
            </a:extLst>
          </p:cNvPr>
          <p:cNvSpPr/>
          <p:nvPr/>
        </p:nvSpPr>
        <p:spPr>
          <a:xfrm flipH="1">
            <a:off x="8895878" y="3105834"/>
            <a:ext cx="378972" cy="2165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84F43A-E55C-B46D-8874-111EFC11FF71}"/>
              </a:ext>
            </a:extLst>
          </p:cNvPr>
          <p:cNvSpPr/>
          <p:nvPr/>
        </p:nvSpPr>
        <p:spPr>
          <a:xfrm>
            <a:off x="6908846" y="4715482"/>
            <a:ext cx="378974" cy="5020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21CF2952-A082-B9FF-1D85-668C078CF6AA}"/>
              </a:ext>
            </a:extLst>
          </p:cNvPr>
          <p:cNvSpPr/>
          <p:nvPr/>
        </p:nvSpPr>
        <p:spPr>
          <a:xfrm>
            <a:off x="3281295" y="3752062"/>
            <a:ext cx="592667" cy="393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8D81152A-7747-61CE-F67F-67F2B7570AC6}"/>
              </a:ext>
            </a:extLst>
          </p:cNvPr>
          <p:cNvSpPr/>
          <p:nvPr/>
        </p:nvSpPr>
        <p:spPr>
          <a:xfrm>
            <a:off x="6024542" y="3935845"/>
            <a:ext cx="592667" cy="393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5267D014-3FA4-5BF6-281F-1E3421F6ABC7}"/>
              </a:ext>
            </a:extLst>
          </p:cNvPr>
          <p:cNvSpPr/>
          <p:nvPr/>
        </p:nvSpPr>
        <p:spPr>
          <a:xfrm>
            <a:off x="9142642" y="3967425"/>
            <a:ext cx="592667" cy="393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857649A-6136-6A40-750A-1E6ADB345C15}"/>
              </a:ext>
            </a:extLst>
          </p:cNvPr>
          <p:cNvSpPr txBox="1"/>
          <p:nvPr/>
        </p:nvSpPr>
        <p:spPr>
          <a:xfrm>
            <a:off x="9914965" y="2485054"/>
            <a:ext cx="1438792" cy="369332"/>
          </a:xfrm>
          <a:prstGeom prst="rect">
            <a:avLst/>
          </a:prstGeom>
          <a:noFill/>
        </p:spPr>
        <p:txBody>
          <a:bodyPr wrap="none" rtlCol="0">
            <a:spAutoFit/>
          </a:bodyPr>
          <a:lstStyle/>
          <a:p>
            <a:r>
              <a:rPr lang="en-US" dirty="0"/>
              <a:t>Fight or flight</a:t>
            </a:r>
          </a:p>
        </p:txBody>
      </p:sp>
      <p:sp>
        <p:nvSpPr>
          <p:cNvPr id="27" name="Title 1">
            <a:extLst>
              <a:ext uri="{FF2B5EF4-FFF2-40B4-BE49-F238E27FC236}">
                <a16:creationId xmlns:a16="http://schemas.microsoft.com/office/drawing/2014/main" id="{7D6E0DFA-2B8F-CE13-8C2D-8BB4B0683826}"/>
              </a:ext>
            </a:extLst>
          </p:cNvPr>
          <p:cNvSpPr>
            <a:spLocks noGrp="1"/>
          </p:cNvSpPr>
          <p:nvPr>
            <p:ph type="title"/>
          </p:nvPr>
        </p:nvSpPr>
        <p:spPr>
          <a:xfrm>
            <a:off x="838200" y="365125"/>
            <a:ext cx="10515600" cy="1325563"/>
          </a:xfrm>
        </p:spPr>
        <p:txBody>
          <a:bodyPr/>
          <a:lstStyle/>
          <a:p>
            <a:pPr algn="ctr"/>
            <a:r>
              <a:rPr lang="en-US" b="1" dirty="0"/>
              <a:t>The STEB </a:t>
            </a:r>
            <a:r>
              <a:rPr lang="en-US" b="1" dirty="0" err="1"/>
              <a:t>programme</a:t>
            </a:r>
            <a:br>
              <a:rPr lang="en-US" b="1" dirty="0"/>
            </a:br>
            <a:r>
              <a:rPr lang="en-US" b="1" dirty="0"/>
              <a:t> </a:t>
            </a:r>
            <a:endParaRPr lang="en-US" sz="3200" dirty="0"/>
          </a:p>
        </p:txBody>
      </p:sp>
    </p:spTree>
    <p:extLst>
      <p:ext uri="{BB962C8B-B14F-4D97-AF65-F5344CB8AC3E}">
        <p14:creationId xmlns:p14="http://schemas.microsoft.com/office/powerpoint/2010/main" val="216712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0" grpId="0" animBg="1"/>
      <p:bldP spid="21" grpId="0" animBg="1"/>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0BD9-431B-7EDE-E0AC-B153ED970EDF}"/>
              </a:ext>
            </a:extLst>
          </p:cNvPr>
          <p:cNvSpPr>
            <a:spLocks noGrp="1"/>
          </p:cNvSpPr>
          <p:nvPr>
            <p:ph type="title"/>
          </p:nvPr>
        </p:nvSpPr>
        <p:spPr/>
        <p:txBody>
          <a:bodyPr>
            <a:normAutofit/>
          </a:bodyPr>
          <a:lstStyle/>
          <a:p>
            <a:r>
              <a:rPr lang="en-US" sz="3600" b="1" dirty="0"/>
              <a:t>Our behavior is the consequence of our physiology</a:t>
            </a:r>
          </a:p>
        </p:txBody>
      </p:sp>
      <p:sp>
        <p:nvSpPr>
          <p:cNvPr id="4" name="Can 3">
            <a:extLst>
              <a:ext uri="{FF2B5EF4-FFF2-40B4-BE49-F238E27FC236}">
                <a16:creationId xmlns:a16="http://schemas.microsoft.com/office/drawing/2014/main" id="{89711376-DA55-7481-AF6A-63F05ABA7943}"/>
              </a:ext>
            </a:extLst>
          </p:cNvPr>
          <p:cNvSpPr/>
          <p:nvPr/>
        </p:nvSpPr>
        <p:spPr>
          <a:xfrm>
            <a:off x="4887365" y="4279287"/>
            <a:ext cx="2040751" cy="2264317"/>
          </a:xfrm>
          <a:prstGeom prst="can">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Physiology (fight/flight response)</a:t>
            </a:r>
          </a:p>
        </p:txBody>
      </p:sp>
      <p:pic>
        <p:nvPicPr>
          <p:cNvPr id="9" name="Content Placeholder 4" descr="A person with a thought bubble next to a person with a thought bubble&#10;&#10;Description automatically generated">
            <a:extLst>
              <a:ext uri="{FF2B5EF4-FFF2-40B4-BE49-F238E27FC236}">
                <a16:creationId xmlns:a16="http://schemas.microsoft.com/office/drawing/2014/main" id="{77991B53-2407-4772-7DC0-CFA663E8A0F5}"/>
              </a:ext>
            </a:extLst>
          </p:cNvPr>
          <p:cNvPicPr>
            <a:picLocks noChangeAspect="1"/>
          </p:cNvPicPr>
          <p:nvPr/>
        </p:nvPicPr>
        <p:blipFill>
          <a:blip r:embed="rId3"/>
          <a:stretch>
            <a:fillRect/>
          </a:stretch>
        </p:blipFill>
        <p:spPr>
          <a:xfrm rot="19610360">
            <a:off x="5976510" y="2047382"/>
            <a:ext cx="3268009" cy="896677"/>
          </a:xfrm>
          <a:prstGeom prst="rect">
            <a:avLst/>
          </a:prstGeom>
        </p:spPr>
      </p:pic>
      <p:pic>
        <p:nvPicPr>
          <p:cNvPr id="8" name="Content Placeholder 7" descr="Leaf outline">
            <a:extLst>
              <a:ext uri="{FF2B5EF4-FFF2-40B4-BE49-F238E27FC236}">
                <a16:creationId xmlns:a16="http://schemas.microsoft.com/office/drawing/2014/main" id="{A06F62D9-CA12-98FB-CE7F-97CDC517B92D}"/>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5423647" y="835470"/>
            <a:ext cx="4114800" cy="4114800"/>
          </a:xfrm>
        </p:spPr>
      </p:pic>
      <p:pic>
        <p:nvPicPr>
          <p:cNvPr id="11" name="Content Placeholder 4" descr="A person with a thought bubble next to a person with a thought bubble&#10;&#10;Description automatically generated">
            <a:extLst>
              <a:ext uri="{FF2B5EF4-FFF2-40B4-BE49-F238E27FC236}">
                <a16:creationId xmlns:a16="http://schemas.microsoft.com/office/drawing/2014/main" id="{E1DD6965-60A3-3674-9B0A-C3AB47128F06}"/>
              </a:ext>
            </a:extLst>
          </p:cNvPr>
          <p:cNvPicPr>
            <a:picLocks noChangeAspect="1"/>
          </p:cNvPicPr>
          <p:nvPr/>
        </p:nvPicPr>
        <p:blipFill>
          <a:blip r:embed="rId3"/>
          <a:stretch>
            <a:fillRect/>
          </a:stretch>
        </p:blipFill>
        <p:spPr>
          <a:xfrm rot="1595002">
            <a:off x="2701486" y="2280104"/>
            <a:ext cx="3268009" cy="896677"/>
          </a:xfrm>
          <a:prstGeom prst="rect">
            <a:avLst/>
          </a:prstGeom>
        </p:spPr>
      </p:pic>
      <p:pic>
        <p:nvPicPr>
          <p:cNvPr id="10" name="Content Placeholder 7" descr="Leaf outline">
            <a:extLst>
              <a:ext uri="{FF2B5EF4-FFF2-40B4-BE49-F238E27FC236}">
                <a16:creationId xmlns:a16="http://schemas.microsoft.com/office/drawing/2014/main" id="{CF232739-3826-D270-FF2C-258F91FC5A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05318" y="1027020"/>
            <a:ext cx="4374776" cy="4114800"/>
          </a:xfrm>
          <a:prstGeom prst="rect">
            <a:avLst/>
          </a:prstGeom>
        </p:spPr>
      </p:pic>
      <p:sp>
        <p:nvSpPr>
          <p:cNvPr id="6" name="Can 5">
            <a:extLst>
              <a:ext uri="{FF2B5EF4-FFF2-40B4-BE49-F238E27FC236}">
                <a16:creationId xmlns:a16="http://schemas.microsoft.com/office/drawing/2014/main" id="{8F081D52-4A1D-5C68-1606-0138D90FB7B5}"/>
              </a:ext>
            </a:extLst>
          </p:cNvPr>
          <p:cNvSpPr/>
          <p:nvPr/>
        </p:nvSpPr>
        <p:spPr>
          <a:xfrm>
            <a:off x="5818094" y="2545976"/>
            <a:ext cx="179294" cy="2236975"/>
          </a:xfrm>
          <a:prstGeom prst="can">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419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C96FC-34F9-4DD3-3F9E-35BA5001CBC6}"/>
              </a:ext>
            </a:extLst>
          </p:cNvPr>
          <p:cNvSpPr>
            <a:spLocks noGrp="1"/>
          </p:cNvSpPr>
          <p:nvPr>
            <p:ph type="title"/>
          </p:nvPr>
        </p:nvSpPr>
        <p:spPr/>
        <p:txBody>
          <a:bodyPr>
            <a:normAutofit/>
          </a:bodyPr>
          <a:lstStyle/>
          <a:p>
            <a:r>
              <a:rPr lang="en-US" sz="3200" b="1" dirty="0"/>
              <a:t>Shift in the physiology can enhance self-awareness</a:t>
            </a:r>
          </a:p>
        </p:txBody>
      </p:sp>
      <p:pic>
        <p:nvPicPr>
          <p:cNvPr id="4" name="Content Placeholder 4" descr="A person with a thought bubble next to a person with a thought bubble&#10;&#10;Description automatically generated">
            <a:extLst>
              <a:ext uri="{FF2B5EF4-FFF2-40B4-BE49-F238E27FC236}">
                <a16:creationId xmlns:a16="http://schemas.microsoft.com/office/drawing/2014/main" id="{2355E801-12C7-0D00-2022-E03EEAA07D29}"/>
              </a:ext>
            </a:extLst>
          </p:cNvPr>
          <p:cNvPicPr>
            <a:picLocks noGrp="1" noChangeAspect="1"/>
          </p:cNvPicPr>
          <p:nvPr>
            <p:ph idx="1"/>
          </p:nvPr>
        </p:nvPicPr>
        <p:blipFill>
          <a:blip r:embed="rId3"/>
          <a:stretch>
            <a:fillRect/>
          </a:stretch>
        </p:blipFill>
        <p:spPr>
          <a:xfrm>
            <a:off x="3320333" y="4076747"/>
            <a:ext cx="6509840" cy="1786171"/>
          </a:xfrm>
          <a:prstGeom prst="rect">
            <a:avLst/>
          </a:prstGeom>
        </p:spPr>
      </p:pic>
      <p:pic>
        <p:nvPicPr>
          <p:cNvPr id="6" name="Graphic 5" descr="Woman Shrugging with solid fill">
            <a:extLst>
              <a:ext uri="{FF2B5EF4-FFF2-40B4-BE49-F238E27FC236}">
                <a16:creationId xmlns:a16="http://schemas.microsoft.com/office/drawing/2014/main" id="{2A10EB01-F2B0-DA7D-6397-FAE73D041E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4565" y="4693024"/>
            <a:ext cx="914400" cy="914400"/>
          </a:xfrm>
          <a:prstGeom prst="rect">
            <a:avLst/>
          </a:prstGeom>
        </p:spPr>
      </p:pic>
      <p:sp>
        <p:nvSpPr>
          <p:cNvPr id="8" name="Right Arrow 7">
            <a:extLst>
              <a:ext uri="{FF2B5EF4-FFF2-40B4-BE49-F238E27FC236}">
                <a16:creationId xmlns:a16="http://schemas.microsoft.com/office/drawing/2014/main" id="{79164ADD-8205-2E40-8A7F-441806A8B60A}"/>
              </a:ext>
            </a:extLst>
          </p:cNvPr>
          <p:cNvSpPr/>
          <p:nvPr/>
        </p:nvSpPr>
        <p:spPr>
          <a:xfrm>
            <a:off x="1628183" y="2251076"/>
            <a:ext cx="6156573" cy="430306"/>
          </a:xfrm>
          <a:prstGeom prst="rightArrow">
            <a:avLst>
              <a:gd name="adj1" fmla="val 58333"/>
              <a:gd name="adj2" fmla="val 5000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DD0C32AC-E807-B908-4CCD-3AD341C0CDDE}"/>
              </a:ext>
            </a:extLst>
          </p:cNvPr>
          <p:cNvSpPr/>
          <p:nvPr/>
        </p:nvSpPr>
        <p:spPr>
          <a:xfrm>
            <a:off x="7784758" y="1946276"/>
            <a:ext cx="2779059" cy="103990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Conscious response</a:t>
            </a:r>
          </a:p>
        </p:txBody>
      </p:sp>
    </p:spTree>
    <p:extLst>
      <p:ext uri="{BB962C8B-B14F-4D97-AF65-F5344CB8AC3E}">
        <p14:creationId xmlns:p14="http://schemas.microsoft.com/office/powerpoint/2010/main" val="313883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943 -0.02616 L -0.50599 -0.39699 " pathEditMode="relative" ptsTypes="AA">
                                      <p:cBhvr>
                                        <p:cTn id="10" dur="2000" fill="hold"/>
                                        <p:tgtEl>
                                          <p:spTgt spid="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Classical columns">
            <a:extLst>
              <a:ext uri="{FF2B5EF4-FFF2-40B4-BE49-F238E27FC236}">
                <a16:creationId xmlns:a16="http://schemas.microsoft.com/office/drawing/2014/main" id="{FD7F396C-A44D-DE0F-32AB-79E22474DD9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09146" y="797458"/>
            <a:ext cx="6518650" cy="5791880"/>
          </a:xfrm>
        </p:spPr>
      </p:pic>
      <p:sp>
        <p:nvSpPr>
          <p:cNvPr id="11" name="Horizontal Scroll 10">
            <a:extLst>
              <a:ext uri="{FF2B5EF4-FFF2-40B4-BE49-F238E27FC236}">
                <a16:creationId xmlns:a16="http://schemas.microsoft.com/office/drawing/2014/main" id="{B53AB013-60FC-6C0F-A1A7-03089233AAE5}"/>
              </a:ext>
            </a:extLst>
          </p:cNvPr>
          <p:cNvSpPr/>
          <p:nvPr/>
        </p:nvSpPr>
        <p:spPr>
          <a:xfrm>
            <a:off x="7409015" y="4464424"/>
            <a:ext cx="1882589" cy="1596118"/>
          </a:xfrm>
          <a:prstGeom prst="horizontalScroll">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Recognition of STEB in self</a:t>
            </a:r>
          </a:p>
        </p:txBody>
      </p:sp>
      <p:sp>
        <p:nvSpPr>
          <p:cNvPr id="12" name="Horizontal Scroll 11">
            <a:extLst>
              <a:ext uri="{FF2B5EF4-FFF2-40B4-BE49-F238E27FC236}">
                <a16:creationId xmlns:a16="http://schemas.microsoft.com/office/drawing/2014/main" id="{95DA2C43-1E07-1699-D3FC-9D860CF13021}"/>
              </a:ext>
            </a:extLst>
          </p:cNvPr>
          <p:cNvSpPr/>
          <p:nvPr/>
        </p:nvSpPr>
        <p:spPr>
          <a:xfrm>
            <a:off x="1664177" y="4464424"/>
            <a:ext cx="1882589" cy="1596118"/>
          </a:xfrm>
          <a:prstGeom prst="horizontalScroll">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Ability to shift the physiology (Relaxation practices)</a:t>
            </a:r>
          </a:p>
        </p:txBody>
      </p:sp>
      <p:sp>
        <p:nvSpPr>
          <p:cNvPr id="13" name="TextBox 12">
            <a:extLst>
              <a:ext uri="{FF2B5EF4-FFF2-40B4-BE49-F238E27FC236}">
                <a16:creationId xmlns:a16="http://schemas.microsoft.com/office/drawing/2014/main" id="{93755752-98E2-3778-CB1E-B59327ACA6C1}"/>
              </a:ext>
            </a:extLst>
          </p:cNvPr>
          <p:cNvSpPr txBox="1"/>
          <p:nvPr/>
        </p:nvSpPr>
        <p:spPr>
          <a:xfrm>
            <a:off x="1415021" y="797458"/>
            <a:ext cx="8106899" cy="769441"/>
          </a:xfrm>
          <a:prstGeom prst="rect">
            <a:avLst/>
          </a:prstGeom>
          <a:solidFill>
            <a:schemeClr val="bg2">
              <a:lumMod val="90000"/>
            </a:schemeClr>
          </a:solidFill>
        </p:spPr>
        <p:txBody>
          <a:bodyPr wrap="none" rtlCol="0">
            <a:spAutoFit/>
          </a:bodyPr>
          <a:lstStyle/>
          <a:p>
            <a:r>
              <a:rPr lang="en-US" sz="4400" dirty="0"/>
              <a:t>Emotional Intelligence </a:t>
            </a:r>
            <a:r>
              <a:rPr lang="en-US" sz="4400" dirty="0" err="1"/>
              <a:t>Programme</a:t>
            </a:r>
            <a:endParaRPr lang="en-US" sz="4400" dirty="0"/>
          </a:p>
        </p:txBody>
      </p:sp>
    </p:spTree>
    <p:extLst>
      <p:ext uri="{BB962C8B-B14F-4D97-AF65-F5344CB8AC3E}">
        <p14:creationId xmlns:p14="http://schemas.microsoft.com/office/powerpoint/2010/main" val="339605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4AC3-A568-A4C1-D68C-FC87B0AEDE01}"/>
              </a:ext>
            </a:extLst>
          </p:cNvPr>
          <p:cNvSpPr>
            <a:spLocks noGrp="1"/>
          </p:cNvSpPr>
          <p:nvPr>
            <p:ph type="title"/>
          </p:nvPr>
        </p:nvSpPr>
        <p:spPr>
          <a:xfrm>
            <a:off x="1002242" y="1175657"/>
            <a:ext cx="3854092" cy="726164"/>
          </a:xfrm>
        </p:spPr>
        <p:txBody>
          <a:bodyPr anchor="b">
            <a:normAutofit/>
          </a:bodyPr>
          <a:lstStyle/>
          <a:p>
            <a:pPr algn="ctr"/>
            <a:r>
              <a:rPr lang="en-US" sz="4000" dirty="0">
                <a:latin typeface="Tahoma" panose="020B0604030504040204" pitchFamily="34" charset="0"/>
                <a:ea typeface="Tahoma" panose="020B0604030504040204" pitchFamily="34" charset="0"/>
                <a:cs typeface="Tahoma" panose="020B0604030504040204" pitchFamily="34" charset="0"/>
              </a:rPr>
              <a:t>EI </a:t>
            </a:r>
            <a:r>
              <a:rPr lang="en-US" sz="4000" dirty="0" err="1">
                <a:latin typeface="Tahoma" panose="020B0604030504040204" pitchFamily="34" charset="0"/>
                <a:ea typeface="Tahoma" panose="020B0604030504040204" pitchFamily="34" charset="0"/>
                <a:cs typeface="Tahoma" panose="020B0604030504040204" pitchFamily="34" charset="0"/>
              </a:rPr>
              <a:t>Programme</a:t>
            </a:r>
            <a:r>
              <a:rPr lang="en-US" sz="4000" dirty="0">
                <a:latin typeface="Tahoma" panose="020B0604030504040204" pitchFamily="34" charset="0"/>
                <a:ea typeface="Tahoma" panose="020B0604030504040204" pitchFamily="34" charset="0"/>
                <a:cs typeface="Tahoma" panose="020B0604030504040204" pitchFamily="34" charset="0"/>
              </a:rPr>
              <a:t> </a:t>
            </a:r>
          </a:p>
        </p:txBody>
      </p:sp>
      <p:sp>
        <p:nvSpPr>
          <p:cNvPr id="5" name="Content Placeholder 2">
            <a:extLst>
              <a:ext uri="{FF2B5EF4-FFF2-40B4-BE49-F238E27FC236}">
                <a16:creationId xmlns:a16="http://schemas.microsoft.com/office/drawing/2014/main" id="{0EAAB33E-8CC8-69E6-AE91-92135248752A}"/>
              </a:ext>
            </a:extLst>
          </p:cNvPr>
          <p:cNvSpPr>
            <a:spLocks noGrp="1"/>
          </p:cNvSpPr>
          <p:nvPr>
            <p:ph idx="4294967295"/>
          </p:nvPr>
        </p:nvSpPr>
        <p:spPr>
          <a:xfrm>
            <a:off x="5772915" y="1175657"/>
            <a:ext cx="5989875" cy="5001306"/>
          </a:xfrm>
        </p:spPr>
        <p:txBody>
          <a:bodyPr>
            <a:normAutofit fontScale="77500" lnSpcReduction="20000"/>
          </a:bodyPr>
          <a:lstStyle/>
          <a:p>
            <a:pPr>
              <a:lnSpc>
                <a:spcPct val="150000"/>
              </a:lnSpc>
              <a:buFont typeface="Wingdings" pitchFamily="2" charset="2"/>
              <a:buChar char="Ø"/>
            </a:pPr>
            <a:r>
              <a:rPr lang="en-GB" dirty="0">
                <a:effectLst/>
                <a:latin typeface="Times New Roman" panose="02020603050405020304" pitchFamily="18" charset="0"/>
                <a:ea typeface="Times New Roman" panose="02020603050405020304" pitchFamily="18" charset="0"/>
              </a:rPr>
              <a:t>A 4-month programme delivered over six group sessions (total 24 hours) </a:t>
            </a:r>
            <a:endParaRPr lang="en-GB" dirty="0">
              <a:latin typeface="Times New Roman" panose="02020603050405020304" pitchFamily="18" charset="0"/>
              <a:ea typeface="Times New Roman" panose="02020603050405020304" pitchFamily="18" charset="0"/>
            </a:endParaRPr>
          </a:p>
          <a:p>
            <a:pPr>
              <a:lnSpc>
                <a:spcPct val="150000"/>
              </a:lnSpc>
              <a:buFont typeface="Wingdings" pitchFamily="2" charset="2"/>
              <a:buChar char="Ø"/>
            </a:pPr>
            <a:r>
              <a:rPr lang="en-US" dirty="0">
                <a:latin typeface="Times New Roman" panose="02020603050405020304" pitchFamily="18" charset="0"/>
                <a:cs typeface="Times New Roman" panose="02020603050405020304" pitchFamily="18" charset="0"/>
              </a:rPr>
              <a:t>A combination of in person and online sessions</a:t>
            </a:r>
          </a:p>
          <a:p>
            <a:pPr>
              <a:lnSpc>
                <a:spcPct val="200000"/>
              </a:lnSpc>
              <a:buFont typeface="Wingdings" pitchFamily="2" charset="2"/>
              <a:buChar char="Ø"/>
            </a:pPr>
            <a:r>
              <a:rPr lang="en-US" dirty="0">
                <a:latin typeface="Times New Roman" panose="02020603050405020304" pitchFamily="18" charset="0"/>
                <a:cs typeface="Times New Roman" panose="02020603050405020304" pitchFamily="18" charset="0"/>
              </a:rPr>
              <a:t>Theoretical learning</a:t>
            </a:r>
          </a:p>
          <a:p>
            <a:pPr>
              <a:lnSpc>
                <a:spcPct val="200000"/>
              </a:lnSpc>
              <a:buFont typeface="Wingdings" pitchFamily="2" charset="2"/>
              <a:buChar char="Ø"/>
            </a:pPr>
            <a:r>
              <a:rPr lang="en-US" dirty="0">
                <a:latin typeface="Times New Roman" panose="02020603050405020304" pitchFamily="18" charset="0"/>
                <a:cs typeface="Times New Roman" panose="02020603050405020304" pitchFamily="18" charset="0"/>
              </a:rPr>
              <a:t>Relaxation practices for self and others</a:t>
            </a:r>
          </a:p>
          <a:p>
            <a:pPr>
              <a:lnSpc>
                <a:spcPct val="200000"/>
              </a:lnSpc>
              <a:buFont typeface="Wingdings" pitchFamily="2" charset="2"/>
              <a:buChar char="Ø"/>
            </a:pPr>
            <a:r>
              <a:rPr lang="en-US" dirty="0">
                <a:latin typeface="Times New Roman" panose="02020603050405020304" pitchFamily="18" charset="0"/>
                <a:cs typeface="Times New Roman" panose="02020603050405020304" pitchFamily="18" charset="0"/>
              </a:rPr>
              <a:t>Case-based learning</a:t>
            </a:r>
          </a:p>
          <a:p>
            <a:pPr>
              <a:lnSpc>
                <a:spcPct val="200000"/>
              </a:lnSpc>
              <a:buFont typeface="Wingdings" pitchFamily="2" charset="2"/>
              <a:buChar char="Ø"/>
            </a:pPr>
            <a:r>
              <a:rPr lang="en-US" dirty="0">
                <a:latin typeface="Times New Roman" panose="02020603050405020304" pitchFamily="18" charset="0"/>
                <a:cs typeface="Times New Roman" panose="02020603050405020304" pitchFamily="18" charset="0"/>
              </a:rPr>
              <a:t>Practice-based learning</a:t>
            </a:r>
          </a:p>
        </p:txBody>
      </p:sp>
      <p:pic>
        <p:nvPicPr>
          <p:cNvPr id="4" name="Graphic 3" descr="Open book outline">
            <a:extLst>
              <a:ext uri="{FF2B5EF4-FFF2-40B4-BE49-F238E27FC236}">
                <a16:creationId xmlns:a16="http://schemas.microsoft.com/office/drawing/2014/main" id="{C2FFF152-72DD-4B53-7FA0-9C80C13A7C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584" y="1606761"/>
            <a:ext cx="5374331" cy="5374331"/>
          </a:xfrm>
          <a:prstGeom prst="rect">
            <a:avLst/>
          </a:prstGeom>
        </p:spPr>
      </p:pic>
      <p:pic>
        <p:nvPicPr>
          <p:cNvPr id="7" name="Content Placeholder 4" descr="A close-up of a pair of pillars&#10;&#10;Description automatically generated">
            <a:extLst>
              <a:ext uri="{FF2B5EF4-FFF2-40B4-BE49-F238E27FC236}">
                <a16:creationId xmlns:a16="http://schemas.microsoft.com/office/drawing/2014/main" id="{6A25E92F-57F2-4F36-8BAE-4F908FB0F96A}"/>
              </a:ext>
            </a:extLst>
          </p:cNvPr>
          <p:cNvPicPr>
            <a:picLocks noGrp="1" noChangeAspect="1"/>
          </p:cNvPicPr>
          <p:nvPr>
            <p:ph idx="1"/>
          </p:nvPr>
        </p:nvPicPr>
        <p:blipFill>
          <a:blip r:embed="rId5"/>
          <a:stretch>
            <a:fillRect/>
          </a:stretch>
        </p:blipFill>
        <p:spPr>
          <a:xfrm>
            <a:off x="1494608" y="2965821"/>
            <a:ext cx="3316200" cy="2132501"/>
          </a:xfrm>
        </p:spPr>
      </p:pic>
      <p:pic>
        <p:nvPicPr>
          <p:cNvPr id="6" name="Graphic 3" descr="Open book outline">
            <a:extLst>
              <a:ext uri="{FF2B5EF4-FFF2-40B4-BE49-F238E27FC236}">
                <a16:creationId xmlns:a16="http://schemas.microsoft.com/office/drawing/2014/main" id="{C2FFF152-72DD-4B53-7FA0-9C80C13A7C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584" y="1619117"/>
            <a:ext cx="5374331" cy="5374331"/>
          </a:xfrm>
          <a:prstGeom prst="rect">
            <a:avLst/>
          </a:prstGeom>
        </p:spPr>
      </p:pic>
      <p:pic>
        <p:nvPicPr>
          <p:cNvPr id="8" name="Content Placeholder 4" descr="A close-up of a pair of pillars&#10;&#10;Description automatically generated">
            <a:extLst>
              <a:ext uri="{FF2B5EF4-FFF2-40B4-BE49-F238E27FC236}">
                <a16:creationId xmlns:a16="http://schemas.microsoft.com/office/drawing/2014/main" id="{6A25E92F-57F2-4F36-8BAE-4F908FB0F96A}"/>
              </a:ext>
            </a:extLst>
          </p:cNvPr>
          <p:cNvPicPr>
            <a:picLocks noChangeAspect="1"/>
          </p:cNvPicPr>
          <p:nvPr/>
        </p:nvPicPr>
        <p:blipFill>
          <a:blip r:embed="rId5"/>
          <a:stretch>
            <a:fillRect/>
          </a:stretch>
        </p:blipFill>
        <p:spPr>
          <a:xfrm>
            <a:off x="1494608" y="2978177"/>
            <a:ext cx="3316200" cy="2132501"/>
          </a:xfrm>
          <a:prstGeom prst="rect">
            <a:avLst/>
          </a:prstGeom>
        </p:spPr>
      </p:pic>
    </p:spTree>
    <p:extLst>
      <p:ext uri="{BB962C8B-B14F-4D97-AF65-F5344CB8AC3E}">
        <p14:creationId xmlns:p14="http://schemas.microsoft.com/office/powerpoint/2010/main" val="336747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405E-029E-A224-56B5-17B9846C133B}"/>
              </a:ext>
            </a:extLst>
          </p:cNvPr>
          <p:cNvSpPr>
            <a:spLocks noGrp="1"/>
          </p:cNvSpPr>
          <p:nvPr>
            <p:ph type="title"/>
          </p:nvPr>
        </p:nvSpPr>
        <p:spPr/>
        <p:txBody>
          <a:bodyPr/>
          <a:lstStyle/>
          <a:p>
            <a:r>
              <a:rPr lang="en-US" dirty="0"/>
              <a:t>A mixed-method research study</a:t>
            </a:r>
          </a:p>
        </p:txBody>
      </p:sp>
      <p:sp>
        <p:nvSpPr>
          <p:cNvPr id="3" name="Content Placeholder 2">
            <a:extLst>
              <a:ext uri="{FF2B5EF4-FFF2-40B4-BE49-F238E27FC236}">
                <a16:creationId xmlns:a16="http://schemas.microsoft.com/office/drawing/2014/main" id="{C35F3A8F-38B3-9445-EE85-9725A45FDA74}"/>
              </a:ext>
            </a:extLst>
          </p:cNvPr>
          <p:cNvSpPr>
            <a:spLocks noGrp="1"/>
          </p:cNvSpPr>
          <p:nvPr>
            <p:ph idx="1"/>
          </p:nvPr>
        </p:nvSpPr>
        <p:spPr>
          <a:xfrm>
            <a:off x="838200" y="2416629"/>
            <a:ext cx="10515600" cy="3760334"/>
          </a:xfrm>
        </p:spPr>
        <p:txBody>
          <a:bodyPr/>
          <a:lstStyle/>
          <a:p>
            <a:pPr>
              <a:buFont typeface="Wingdings" pitchFamily="2" charset="2"/>
              <a:buChar char="Ø"/>
            </a:pPr>
            <a:r>
              <a:rPr lang="en-US" dirty="0"/>
              <a:t>Qualitative: Focus group interviews</a:t>
            </a:r>
          </a:p>
          <a:p>
            <a:pPr>
              <a:buFont typeface="Wingdings" pitchFamily="2" charset="2"/>
              <a:buChar char="Ø"/>
            </a:pPr>
            <a:endParaRPr lang="en-US" dirty="0"/>
          </a:p>
          <a:p>
            <a:pPr>
              <a:buFont typeface="Wingdings" pitchFamily="2" charset="2"/>
              <a:buChar char="Ø"/>
            </a:pPr>
            <a:endParaRPr lang="en-US" dirty="0"/>
          </a:p>
          <a:p>
            <a:pPr>
              <a:buFont typeface="Wingdings" pitchFamily="2" charset="2"/>
              <a:buChar char="Ø"/>
            </a:pPr>
            <a:r>
              <a:rPr lang="en-US" dirty="0"/>
              <a:t>Quantitative: Pre and post-</a:t>
            </a:r>
            <a:r>
              <a:rPr lang="en-US" dirty="0" err="1"/>
              <a:t>programme</a:t>
            </a:r>
            <a:r>
              <a:rPr lang="en-US" dirty="0"/>
              <a:t> surveys </a:t>
            </a:r>
          </a:p>
        </p:txBody>
      </p:sp>
      <p:pic>
        <p:nvPicPr>
          <p:cNvPr id="8" name="Picture 7" descr="A qr code on a white background&#10;&#10;Description automatically generated">
            <a:extLst>
              <a:ext uri="{FF2B5EF4-FFF2-40B4-BE49-F238E27FC236}">
                <a16:creationId xmlns:a16="http://schemas.microsoft.com/office/drawing/2014/main" id="{224FA465-13F0-2E97-555E-2071CAB8BD9A}"/>
              </a:ext>
            </a:extLst>
          </p:cNvPr>
          <p:cNvPicPr>
            <a:picLocks noChangeAspect="1"/>
          </p:cNvPicPr>
          <p:nvPr/>
        </p:nvPicPr>
        <p:blipFill>
          <a:blip r:embed="rId3"/>
          <a:stretch>
            <a:fillRect/>
          </a:stretch>
        </p:blipFill>
        <p:spPr>
          <a:xfrm>
            <a:off x="9007476" y="1615735"/>
            <a:ext cx="2101850" cy="2109277"/>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2619BAC9-8071-3DB8-B069-2CB43C07375B}"/>
              </a:ext>
            </a:extLst>
          </p:cNvPr>
          <p:cNvPicPr>
            <a:picLocks noChangeAspect="1"/>
          </p:cNvPicPr>
          <p:nvPr/>
        </p:nvPicPr>
        <p:blipFill>
          <a:blip r:embed="rId4"/>
          <a:stretch>
            <a:fillRect/>
          </a:stretch>
        </p:blipFill>
        <p:spPr>
          <a:xfrm>
            <a:off x="9007476" y="4087983"/>
            <a:ext cx="2101850" cy="2158657"/>
          </a:xfrm>
          <a:prstGeom prst="rect">
            <a:avLst/>
          </a:prstGeom>
        </p:spPr>
      </p:pic>
    </p:spTree>
    <p:extLst>
      <p:ext uri="{BB962C8B-B14F-4D97-AF65-F5344CB8AC3E}">
        <p14:creationId xmlns:p14="http://schemas.microsoft.com/office/powerpoint/2010/main" val="352745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a:srcRect l="10176" t="13396" r="13229" b="5761"/>
          <a:stretch/>
        </p:blipFill>
        <p:spPr>
          <a:xfrm>
            <a:off x="989703" y="333487"/>
            <a:ext cx="10382931" cy="6164132"/>
          </a:xfrm>
          <a:prstGeom prst="rect">
            <a:avLst/>
          </a:prstGeom>
        </p:spPr>
      </p:pic>
    </p:spTree>
    <p:extLst>
      <p:ext uri="{BB962C8B-B14F-4D97-AF65-F5344CB8AC3E}">
        <p14:creationId xmlns:p14="http://schemas.microsoft.com/office/powerpoint/2010/main" val="4053070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a:extLst>
              <a:ext uri="{FF2B5EF4-FFF2-40B4-BE49-F238E27FC236}">
                <a16:creationId xmlns:a16="http://schemas.microsoft.com/office/drawing/2014/main" id="{1AB35D66-F83B-0779-9CD6-F7360C72F9D1}"/>
              </a:ext>
            </a:extLst>
          </p:cNvPr>
          <p:cNvSpPr/>
          <p:nvPr/>
        </p:nvSpPr>
        <p:spPr>
          <a:xfrm rot="5400000">
            <a:off x="3236607" y="5320930"/>
            <a:ext cx="665480" cy="4845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000" dirty="0">
                <a:effectLst/>
                <a:ea typeface="Calibri" panose="020F0502020204030204" pitchFamily="34" charset="0"/>
                <a:cs typeface="Times New Roman" panose="02020603050405020304" pitchFamily="18" charset="0"/>
              </a:rPr>
              <a:t>Skilled</a:t>
            </a:r>
            <a:endParaRPr lang="en-GB" sz="1200" dirty="0">
              <a:effectLst/>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A0BA1295-6691-7854-5E30-0DE63307E463}"/>
              </a:ext>
            </a:extLst>
          </p:cNvPr>
          <p:cNvSpPr/>
          <p:nvPr/>
        </p:nvSpPr>
        <p:spPr>
          <a:xfrm>
            <a:off x="2161529" y="1932066"/>
            <a:ext cx="2706687" cy="8995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dirty="0">
                <a:ea typeface="Calibri" panose="020F0502020204030204" pitchFamily="34" charset="0"/>
                <a:cs typeface="Times New Roman" panose="02020603050405020304" pitchFamily="18" charset="0"/>
              </a:rPr>
              <a:t>Self-awareness</a:t>
            </a:r>
            <a:endParaRPr lang="en-GB" sz="2000" dirty="0">
              <a:effectLs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4430B9C1-E845-D107-B2AF-DD5D7031F58F}"/>
              </a:ext>
            </a:extLst>
          </p:cNvPr>
          <p:cNvSpPr/>
          <p:nvPr/>
        </p:nvSpPr>
        <p:spPr>
          <a:xfrm>
            <a:off x="2202194" y="3293500"/>
            <a:ext cx="2706687" cy="8072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dirty="0">
                <a:effectLst/>
                <a:ea typeface="Calibri" panose="020F0502020204030204" pitchFamily="34" charset="0"/>
                <a:cs typeface="Times New Roman" panose="02020603050405020304" pitchFamily="18" charset="0"/>
              </a:rPr>
              <a:t>Calm mind </a:t>
            </a:r>
          </a:p>
        </p:txBody>
      </p:sp>
      <p:sp>
        <p:nvSpPr>
          <p:cNvPr id="10" name="Rectangle 9">
            <a:extLst>
              <a:ext uri="{FF2B5EF4-FFF2-40B4-BE49-F238E27FC236}">
                <a16:creationId xmlns:a16="http://schemas.microsoft.com/office/drawing/2014/main" id="{FF1F5D7E-8889-2574-4378-F4C44674B44A}"/>
              </a:ext>
            </a:extLst>
          </p:cNvPr>
          <p:cNvSpPr/>
          <p:nvPr/>
        </p:nvSpPr>
        <p:spPr>
          <a:xfrm>
            <a:off x="2188073" y="4498133"/>
            <a:ext cx="2706686" cy="7781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dirty="0">
                <a:effectLst/>
                <a:ea typeface="Calibri" panose="020F0502020204030204" pitchFamily="34" charset="0"/>
                <a:cs typeface="Times New Roman" panose="02020603050405020304" pitchFamily="18" charset="0"/>
              </a:rPr>
              <a:t>Empathy</a:t>
            </a:r>
          </a:p>
        </p:txBody>
      </p:sp>
      <p:sp>
        <p:nvSpPr>
          <p:cNvPr id="12" name="Rectangle 11">
            <a:extLst>
              <a:ext uri="{FF2B5EF4-FFF2-40B4-BE49-F238E27FC236}">
                <a16:creationId xmlns:a16="http://schemas.microsoft.com/office/drawing/2014/main" id="{80AC6FAC-D8FB-DC49-A080-D03F81E06DFD}"/>
              </a:ext>
            </a:extLst>
          </p:cNvPr>
          <p:cNvSpPr/>
          <p:nvPr/>
        </p:nvSpPr>
        <p:spPr>
          <a:xfrm>
            <a:off x="2188569" y="5906210"/>
            <a:ext cx="2706686" cy="7781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dirty="0">
                <a:effectLst/>
                <a:ea typeface="Calibri" panose="020F0502020204030204" pitchFamily="34" charset="0"/>
                <a:cs typeface="Times New Roman" panose="02020603050405020304" pitchFamily="18" charset="0"/>
              </a:rPr>
              <a:t>Compassion</a:t>
            </a:r>
          </a:p>
        </p:txBody>
      </p:sp>
      <p:sp>
        <p:nvSpPr>
          <p:cNvPr id="13" name="Right Arrow 12">
            <a:extLst>
              <a:ext uri="{FF2B5EF4-FFF2-40B4-BE49-F238E27FC236}">
                <a16:creationId xmlns:a16="http://schemas.microsoft.com/office/drawing/2014/main" id="{F79CF68A-C491-9FAD-CAEB-DD89D322AC61}"/>
              </a:ext>
            </a:extLst>
          </p:cNvPr>
          <p:cNvSpPr/>
          <p:nvPr/>
        </p:nvSpPr>
        <p:spPr>
          <a:xfrm>
            <a:off x="4908881" y="4631642"/>
            <a:ext cx="977900" cy="508132"/>
          </a:xfrm>
          <a:prstGeom prst="rightArrow">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000" dirty="0">
                <a:solidFill>
                  <a:schemeClr val="tx1"/>
                </a:solidFill>
                <a:effectLst/>
                <a:ea typeface="Calibri" panose="020F0502020204030204" pitchFamily="34" charset="0"/>
                <a:cs typeface="Times New Roman" panose="02020603050405020304" pitchFamily="18" charset="0"/>
              </a:rPr>
              <a:t>Unskilled</a:t>
            </a:r>
            <a:endParaRPr lang="en-GB" sz="1200" dirty="0">
              <a:solidFill>
                <a:schemeClr val="tx1"/>
              </a:solidFill>
              <a:effectLst/>
              <a:ea typeface="Calibri" panose="020F0502020204030204" pitchFamily="34" charset="0"/>
              <a:cs typeface="Times New Roman" panose="02020603050405020304" pitchFamily="18" charset="0"/>
            </a:endParaRPr>
          </a:p>
        </p:txBody>
      </p:sp>
      <p:sp>
        <p:nvSpPr>
          <p:cNvPr id="14" name="16-point Star 13">
            <a:extLst>
              <a:ext uri="{FF2B5EF4-FFF2-40B4-BE49-F238E27FC236}">
                <a16:creationId xmlns:a16="http://schemas.microsoft.com/office/drawing/2014/main" id="{06900F7B-1B3E-0030-08E1-4B1E9A896EA5}"/>
              </a:ext>
            </a:extLst>
          </p:cNvPr>
          <p:cNvSpPr/>
          <p:nvPr/>
        </p:nvSpPr>
        <p:spPr>
          <a:xfrm>
            <a:off x="910890" y="243921"/>
            <a:ext cx="2284400" cy="1367895"/>
          </a:xfrm>
          <a:prstGeom prst="star16">
            <a:avLst/>
          </a:prstGeom>
          <a:solidFill>
            <a:srgbClr val="C48DAC"/>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600" dirty="0">
                <a:effectLst/>
                <a:ea typeface="Calibri" panose="020F0502020204030204" pitchFamily="34" charset="0"/>
                <a:cs typeface="Times New Roman" panose="02020603050405020304" pitchFamily="18" charset="0"/>
              </a:rPr>
              <a:t>Relaxation practices</a:t>
            </a:r>
          </a:p>
        </p:txBody>
      </p:sp>
      <p:sp>
        <p:nvSpPr>
          <p:cNvPr id="16" name="Down Arrow 15">
            <a:extLst>
              <a:ext uri="{FF2B5EF4-FFF2-40B4-BE49-F238E27FC236}">
                <a16:creationId xmlns:a16="http://schemas.microsoft.com/office/drawing/2014/main" id="{6F024DDE-AA25-9C03-1DFB-3DEEECE5193A}"/>
              </a:ext>
            </a:extLst>
          </p:cNvPr>
          <p:cNvSpPr/>
          <p:nvPr/>
        </p:nvSpPr>
        <p:spPr>
          <a:xfrm>
            <a:off x="3289924" y="1423251"/>
            <a:ext cx="376238" cy="52234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Down Arrow 16">
            <a:extLst>
              <a:ext uri="{FF2B5EF4-FFF2-40B4-BE49-F238E27FC236}">
                <a16:creationId xmlns:a16="http://schemas.microsoft.com/office/drawing/2014/main" id="{0A10A52D-F45A-2A48-4E92-30918365A7A6}"/>
              </a:ext>
            </a:extLst>
          </p:cNvPr>
          <p:cNvSpPr/>
          <p:nvPr/>
        </p:nvSpPr>
        <p:spPr>
          <a:xfrm>
            <a:off x="3316301" y="2831623"/>
            <a:ext cx="373864" cy="4415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16-point Star 1">
            <a:extLst>
              <a:ext uri="{FF2B5EF4-FFF2-40B4-BE49-F238E27FC236}">
                <a16:creationId xmlns:a16="http://schemas.microsoft.com/office/drawing/2014/main" id="{E15EE071-C879-4653-E33D-0992AA18BF3A}"/>
              </a:ext>
            </a:extLst>
          </p:cNvPr>
          <p:cNvSpPr/>
          <p:nvPr/>
        </p:nvSpPr>
        <p:spPr>
          <a:xfrm>
            <a:off x="3811600" y="193608"/>
            <a:ext cx="2284400" cy="1361464"/>
          </a:xfrm>
          <a:prstGeom prst="star16">
            <a:avLst/>
          </a:prstGeom>
          <a:solidFill>
            <a:srgbClr val="C48DAC"/>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600" dirty="0">
                <a:effectLst/>
                <a:ea typeface="Calibri" panose="020F0502020204030204" pitchFamily="34" charset="0"/>
                <a:cs typeface="Times New Roman" panose="02020603050405020304" pitchFamily="18" charset="0"/>
              </a:rPr>
              <a:t> </a:t>
            </a:r>
          </a:p>
          <a:p>
            <a:pPr algn="ctr"/>
            <a:r>
              <a:rPr lang="en-GB" sz="1600" dirty="0">
                <a:ea typeface="Calibri" panose="020F0502020204030204" pitchFamily="34" charset="0"/>
                <a:cs typeface="Times New Roman" panose="02020603050405020304" pitchFamily="18" charset="0"/>
              </a:rPr>
              <a:t>Recognition of STEB in self</a:t>
            </a:r>
          </a:p>
          <a:p>
            <a:pPr algn="ctr"/>
            <a:endParaRPr lang="en-GB" sz="1200" dirty="0">
              <a:effectLst/>
              <a:ea typeface="Calibri" panose="020F0502020204030204" pitchFamily="34" charset="0"/>
              <a:cs typeface="Times New Roman" panose="02020603050405020304" pitchFamily="18" charset="0"/>
            </a:endParaRPr>
          </a:p>
        </p:txBody>
      </p:sp>
      <p:sp>
        <p:nvSpPr>
          <p:cNvPr id="3" name="Plus 2">
            <a:extLst>
              <a:ext uri="{FF2B5EF4-FFF2-40B4-BE49-F238E27FC236}">
                <a16:creationId xmlns:a16="http://schemas.microsoft.com/office/drawing/2014/main" id="{7BB819E2-6DCE-EEAA-03A7-A5A228EDA429}"/>
              </a:ext>
            </a:extLst>
          </p:cNvPr>
          <p:cNvSpPr/>
          <p:nvPr/>
        </p:nvSpPr>
        <p:spPr>
          <a:xfrm>
            <a:off x="3195290" y="544444"/>
            <a:ext cx="639166" cy="669018"/>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75CDF7D-E9D3-76FD-878C-859990DF6F78}"/>
              </a:ext>
            </a:extLst>
          </p:cNvPr>
          <p:cNvSpPr/>
          <p:nvPr/>
        </p:nvSpPr>
        <p:spPr>
          <a:xfrm>
            <a:off x="5903158" y="3378988"/>
            <a:ext cx="2553176" cy="749686"/>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effectLst/>
                <a:ea typeface="Calibri" panose="020F0502020204030204" pitchFamily="34" charset="0"/>
                <a:cs typeface="Times New Roman" panose="02020603050405020304" pitchFamily="18" charset="0"/>
              </a:rPr>
              <a:t>Conscious response</a:t>
            </a:r>
          </a:p>
        </p:txBody>
      </p:sp>
      <p:sp>
        <p:nvSpPr>
          <p:cNvPr id="25" name="Right Arrow 24">
            <a:extLst>
              <a:ext uri="{FF2B5EF4-FFF2-40B4-BE49-F238E27FC236}">
                <a16:creationId xmlns:a16="http://schemas.microsoft.com/office/drawing/2014/main" id="{157377F8-AB5F-E0DD-248D-D991B2E636EB}"/>
              </a:ext>
            </a:extLst>
          </p:cNvPr>
          <p:cNvSpPr/>
          <p:nvPr/>
        </p:nvSpPr>
        <p:spPr>
          <a:xfrm>
            <a:off x="4925258" y="3492660"/>
            <a:ext cx="977900" cy="484505"/>
          </a:xfrm>
          <a:prstGeom prst="rightArrow">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ffectLst/>
              <a:ea typeface="Calibri" panose="020F0502020204030204" pitchFamily="34" charset="0"/>
              <a:cs typeface="Times New Roman" panose="02020603050405020304" pitchFamily="18" charset="0"/>
            </a:endParaRPr>
          </a:p>
        </p:txBody>
      </p:sp>
      <p:sp>
        <p:nvSpPr>
          <p:cNvPr id="26" name="Down Arrow 25">
            <a:extLst>
              <a:ext uri="{FF2B5EF4-FFF2-40B4-BE49-F238E27FC236}">
                <a16:creationId xmlns:a16="http://schemas.microsoft.com/office/drawing/2014/main" id="{156ECF40-F85D-E334-B6D4-4350C7737AFC}"/>
              </a:ext>
            </a:extLst>
          </p:cNvPr>
          <p:cNvSpPr/>
          <p:nvPr/>
        </p:nvSpPr>
        <p:spPr>
          <a:xfrm>
            <a:off x="3346313" y="4098608"/>
            <a:ext cx="373864" cy="4415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16-point Star 26">
            <a:extLst>
              <a:ext uri="{FF2B5EF4-FFF2-40B4-BE49-F238E27FC236}">
                <a16:creationId xmlns:a16="http://schemas.microsoft.com/office/drawing/2014/main" id="{B4ADCDC5-5120-264B-0D4B-2BACC83D7E49}"/>
              </a:ext>
            </a:extLst>
          </p:cNvPr>
          <p:cNvSpPr/>
          <p:nvPr/>
        </p:nvSpPr>
        <p:spPr>
          <a:xfrm>
            <a:off x="422544" y="4773694"/>
            <a:ext cx="2284400" cy="1367895"/>
          </a:xfrm>
          <a:prstGeom prst="star16">
            <a:avLst/>
          </a:prstGeom>
          <a:solidFill>
            <a:srgbClr val="C48DAC"/>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600" dirty="0">
                <a:effectLst/>
                <a:ea typeface="Calibri" panose="020F0502020204030204" pitchFamily="34" charset="0"/>
                <a:cs typeface="Times New Roman" panose="02020603050405020304" pitchFamily="18" charset="0"/>
              </a:rPr>
              <a:t>Relaxation practices</a:t>
            </a:r>
          </a:p>
        </p:txBody>
      </p:sp>
      <p:sp>
        <p:nvSpPr>
          <p:cNvPr id="28" name="Right Arrow 27">
            <a:extLst>
              <a:ext uri="{FF2B5EF4-FFF2-40B4-BE49-F238E27FC236}">
                <a16:creationId xmlns:a16="http://schemas.microsoft.com/office/drawing/2014/main" id="{02C85C21-2081-15E1-CA0A-5EA19A75CEFD}"/>
              </a:ext>
            </a:extLst>
          </p:cNvPr>
          <p:cNvSpPr/>
          <p:nvPr/>
        </p:nvSpPr>
        <p:spPr>
          <a:xfrm>
            <a:off x="4909907" y="6067185"/>
            <a:ext cx="977900" cy="484505"/>
          </a:xfrm>
          <a:prstGeom prst="rightArrow">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ffectLst/>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34C7CCEE-E25D-C04B-F186-C07D92F416A3}"/>
              </a:ext>
            </a:extLst>
          </p:cNvPr>
          <p:cNvSpPr/>
          <p:nvPr/>
        </p:nvSpPr>
        <p:spPr>
          <a:xfrm>
            <a:off x="5902459" y="5895709"/>
            <a:ext cx="2240538" cy="749686"/>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effectLst/>
                <a:ea typeface="Calibri" panose="020F0502020204030204" pitchFamily="34" charset="0"/>
                <a:cs typeface="Times New Roman" panose="02020603050405020304" pitchFamily="18" charset="0"/>
              </a:rPr>
              <a:t>Care outcomes</a:t>
            </a:r>
          </a:p>
        </p:txBody>
      </p:sp>
      <p:sp>
        <p:nvSpPr>
          <p:cNvPr id="30" name="Rectangle 29">
            <a:extLst>
              <a:ext uri="{FF2B5EF4-FFF2-40B4-BE49-F238E27FC236}">
                <a16:creationId xmlns:a16="http://schemas.microsoft.com/office/drawing/2014/main" id="{1F1A0223-8CAE-A679-53DB-78AE28AE3CF1}"/>
              </a:ext>
            </a:extLst>
          </p:cNvPr>
          <p:cNvSpPr/>
          <p:nvPr/>
        </p:nvSpPr>
        <p:spPr>
          <a:xfrm>
            <a:off x="5918649" y="4530315"/>
            <a:ext cx="2553176" cy="749686"/>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effectLst/>
                <a:ea typeface="Calibri" panose="020F0502020204030204" pitchFamily="34" charset="0"/>
                <a:cs typeface="Times New Roman" panose="02020603050405020304" pitchFamily="18" charset="0"/>
              </a:rPr>
              <a:t>Burn out</a:t>
            </a:r>
          </a:p>
        </p:txBody>
      </p:sp>
      <p:sp>
        <p:nvSpPr>
          <p:cNvPr id="31" name="Rectangle 30">
            <a:extLst>
              <a:ext uri="{FF2B5EF4-FFF2-40B4-BE49-F238E27FC236}">
                <a16:creationId xmlns:a16="http://schemas.microsoft.com/office/drawing/2014/main" id="{33449357-5F34-79DA-558D-E59AC57A8750}"/>
              </a:ext>
            </a:extLst>
          </p:cNvPr>
          <p:cNvSpPr/>
          <p:nvPr/>
        </p:nvSpPr>
        <p:spPr>
          <a:xfrm>
            <a:off x="9150201" y="5864685"/>
            <a:ext cx="2092638" cy="749686"/>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effectLst/>
                <a:ea typeface="Calibri" panose="020F0502020204030204" pitchFamily="34" charset="0"/>
                <a:cs typeface="Times New Roman" panose="02020603050405020304" pitchFamily="18" charset="0"/>
              </a:rPr>
              <a:t>Empowered &amp; confident</a:t>
            </a:r>
          </a:p>
        </p:txBody>
      </p:sp>
      <p:sp>
        <p:nvSpPr>
          <p:cNvPr id="32" name="Right Arrow 31">
            <a:extLst>
              <a:ext uri="{FF2B5EF4-FFF2-40B4-BE49-F238E27FC236}">
                <a16:creationId xmlns:a16="http://schemas.microsoft.com/office/drawing/2014/main" id="{AED2F6EE-5EC7-8579-893C-13D3F8A50C9F}"/>
              </a:ext>
            </a:extLst>
          </p:cNvPr>
          <p:cNvSpPr/>
          <p:nvPr/>
        </p:nvSpPr>
        <p:spPr>
          <a:xfrm>
            <a:off x="8142997" y="6003186"/>
            <a:ext cx="992552" cy="529884"/>
          </a:xfrm>
          <a:prstGeom prst="rightArrow">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ffectLst/>
              <a:ea typeface="Calibri" panose="020F0502020204030204" pitchFamily="34" charset="0"/>
              <a:cs typeface="Times New Roman" panose="02020603050405020304" pitchFamily="18" charset="0"/>
            </a:endParaRPr>
          </a:p>
        </p:txBody>
      </p:sp>
      <p:sp>
        <p:nvSpPr>
          <p:cNvPr id="33" name="Oval Callout 32">
            <a:extLst>
              <a:ext uri="{FF2B5EF4-FFF2-40B4-BE49-F238E27FC236}">
                <a16:creationId xmlns:a16="http://schemas.microsoft.com/office/drawing/2014/main" id="{2BA45E0C-0EE6-381D-99E3-1693B3773A0F}"/>
              </a:ext>
            </a:extLst>
          </p:cNvPr>
          <p:cNvSpPr/>
          <p:nvPr/>
        </p:nvSpPr>
        <p:spPr>
          <a:xfrm>
            <a:off x="2760670" y="46948"/>
            <a:ext cx="5961310" cy="2050937"/>
          </a:xfrm>
          <a:prstGeom prst="wedgeEllipseCallout">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Yeah, just (developed) a greater self-awareness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gn="ctr"/>
            <a:r>
              <a:rPr lang="en-GB"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It’s made me a calmer person, has helped me change as a person, to see things differently, not overthink as much, and just take a breath and calm down.</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GB" sz="1200" dirty="0">
              <a:effectLst/>
              <a:ea typeface="Calibri" panose="020F0502020204030204" pitchFamily="34" charset="0"/>
              <a:cs typeface="Times New Roman" panose="02020603050405020304" pitchFamily="18" charset="0"/>
            </a:endParaRPr>
          </a:p>
        </p:txBody>
      </p:sp>
      <p:sp>
        <p:nvSpPr>
          <p:cNvPr id="22" name="Oval Callout 21">
            <a:extLst>
              <a:ext uri="{FF2B5EF4-FFF2-40B4-BE49-F238E27FC236}">
                <a16:creationId xmlns:a16="http://schemas.microsoft.com/office/drawing/2014/main" id="{AA65D451-1EF1-524D-2ADA-C44CEFC4ADBC}"/>
              </a:ext>
            </a:extLst>
          </p:cNvPr>
          <p:cNvSpPr/>
          <p:nvPr/>
        </p:nvSpPr>
        <p:spPr>
          <a:xfrm>
            <a:off x="6923438" y="504453"/>
            <a:ext cx="5147151" cy="2738699"/>
          </a:xfrm>
          <a:prstGeom prst="wedgeEllipseCallout">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She was having late decelerations and so, … my on-call midwife was 45 minutes away. So, it was that initial panic. But then taking that step back and I've never experienced anything like that before, it was a really strong feeling where I felt like I was almost out with my body looking at the situation and just telling myself, alright, this is what you need to do, and this is the order you need to do it in. </a:t>
            </a:r>
            <a:endParaRPr lang="en-GB" sz="1200" dirty="0">
              <a:effectLst/>
              <a:ea typeface="Calibri" panose="020F0502020204030204" pitchFamily="34" charset="0"/>
              <a:cs typeface="Times New Roman" panose="02020603050405020304" pitchFamily="18" charset="0"/>
            </a:endParaRPr>
          </a:p>
        </p:txBody>
      </p:sp>
      <p:sp>
        <p:nvSpPr>
          <p:cNvPr id="34" name="Oval Callout 33">
            <a:extLst>
              <a:ext uri="{FF2B5EF4-FFF2-40B4-BE49-F238E27FC236}">
                <a16:creationId xmlns:a16="http://schemas.microsoft.com/office/drawing/2014/main" id="{F7BE3DFF-62DC-7336-550F-4DF00E7DB66C}"/>
              </a:ext>
            </a:extLst>
          </p:cNvPr>
          <p:cNvSpPr/>
          <p:nvPr/>
        </p:nvSpPr>
        <p:spPr>
          <a:xfrm>
            <a:off x="2884850" y="2055344"/>
            <a:ext cx="5067515" cy="2487598"/>
          </a:xfrm>
          <a:prstGeom prst="wedgeEllipseCallout">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180340"/>
            <a:r>
              <a:rPr lang="en-GB" sz="1200" i="1" spc="1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Because you can relax yourself, then, you're more open to taking more time for other people, taking on what they're saying …</a:t>
            </a:r>
            <a:r>
              <a:rPr lang="en-GB" sz="1200" i="1" dirty="0">
                <a:solidFill>
                  <a:schemeClr val="tx1"/>
                </a:solidFill>
                <a:latin typeface="Times New Roman" panose="02020603050405020304" pitchFamily="18" charset="0"/>
                <a:cs typeface="Times New Roman" panose="02020603050405020304" pitchFamily="18" charset="0"/>
              </a:rPr>
              <a:t> you’re more aware of how they feel</a:t>
            </a:r>
            <a:r>
              <a:rPr lang="en-GB"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5" name="Oval Callout 34">
            <a:extLst>
              <a:ext uri="{FF2B5EF4-FFF2-40B4-BE49-F238E27FC236}">
                <a16:creationId xmlns:a16="http://schemas.microsoft.com/office/drawing/2014/main" id="{80806F2D-8212-92A2-C8CF-17649EAD069D}"/>
              </a:ext>
            </a:extLst>
          </p:cNvPr>
          <p:cNvSpPr/>
          <p:nvPr/>
        </p:nvSpPr>
        <p:spPr>
          <a:xfrm flipH="1">
            <a:off x="8112142" y="2957758"/>
            <a:ext cx="4102492" cy="2738699"/>
          </a:xfrm>
          <a:prstGeom prst="wedgeEllipseCallout">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pPr>
            <a:r>
              <a:rPr lang="en-GB" sz="1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It's just kind of given me that belief in my role and the power that we have as midwives. </a:t>
            </a: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a:extLst>
              <a:ext uri="{FF2B5EF4-FFF2-40B4-BE49-F238E27FC236}">
                <a16:creationId xmlns:a16="http://schemas.microsoft.com/office/drawing/2014/main" id="{F8C961AC-5239-F5F8-13AB-D71A7780CF02}"/>
              </a:ext>
            </a:extLst>
          </p:cNvPr>
          <p:cNvSpPr/>
          <p:nvPr/>
        </p:nvSpPr>
        <p:spPr>
          <a:xfrm>
            <a:off x="6188223" y="3179736"/>
            <a:ext cx="5067515" cy="2487598"/>
          </a:xfrm>
          <a:prstGeom prst="wedgeEllipseCallout">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i="1" dirty="0">
                <a:solidFill>
                  <a:srgbClr val="000000"/>
                </a:solidFill>
                <a:latin typeface="Times New Roman" panose="02020603050405020304" pitchFamily="18" charset="0"/>
                <a:ea typeface="Calibri" panose="020F0502020204030204" pitchFamily="34" charset="0"/>
              </a:rPr>
              <a:t> … she had a long latent phase and said ‘I just don't want to go home. I'm too scared’. I said, ‘do you want to try some relaxation?’. I think doing that little relaxation with her made her more relaxed ... Then she did go home and came back four hours later fully dilated where she was only one centimetre when she went home. Yeah, it worked. </a:t>
            </a:r>
            <a:endParaRPr lang="en-US" sz="1200" dirty="0"/>
          </a:p>
          <a:p>
            <a:pPr algn="ctr"/>
            <a:endParaRPr lang="en-GB"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873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3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3"/>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3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1" nodeType="clickEffect">
                                  <p:stCondLst>
                                    <p:cond delay="0"/>
                                  </p:stCondLst>
                                  <p:childTnLst>
                                    <p:set>
                                      <p:cBhvr>
                                        <p:cTn id="100" dur="1" fill="hold">
                                          <p:stCondLst>
                                            <p:cond delay="0"/>
                                          </p:stCondLst>
                                        </p:cTn>
                                        <p:tgtEl>
                                          <p:spTgt spid="27"/>
                                        </p:tgtEl>
                                        <p:attrNameLst>
                                          <p:attrName>style.visibility</p:attrName>
                                        </p:attrNameLst>
                                      </p:cBhvr>
                                      <p:to>
                                        <p:strVal val="visible"/>
                                      </p:to>
                                    </p:set>
                                    <p:anim calcmode="lin" valueType="num">
                                      <p:cBhvr additive="base">
                                        <p:cTn id="101" dur="500" fill="hold"/>
                                        <p:tgtEl>
                                          <p:spTgt spid="27"/>
                                        </p:tgtEl>
                                        <p:attrNameLst>
                                          <p:attrName>ppt_x</p:attrName>
                                        </p:attrNameLst>
                                      </p:cBhvr>
                                      <p:tavLst>
                                        <p:tav tm="0">
                                          <p:val>
                                            <p:strVal val="0-#ppt_w/2"/>
                                          </p:val>
                                        </p:tav>
                                        <p:tav tm="100000">
                                          <p:val>
                                            <p:strVal val="#ppt_x"/>
                                          </p:val>
                                        </p:tav>
                                      </p:tavLst>
                                    </p:anim>
                                    <p:anim calcmode="lin" valueType="num">
                                      <p:cBhvr additive="base">
                                        <p:cTn id="10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1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3" grpId="1" animBg="1"/>
      <p:bldP spid="14" grpId="0" animBg="1"/>
      <p:bldP spid="16" grpId="0" animBg="1"/>
      <p:bldP spid="17" grpId="0" animBg="1"/>
      <p:bldP spid="2" grpId="0" animBg="1"/>
      <p:bldP spid="3" grpId="0" animBg="1"/>
      <p:bldP spid="24" grpId="0" animBg="1"/>
      <p:bldP spid="24" grpId="1" animBg="1"/>
      <p:bldP spid="25" grpId="0" animBg="1"/>
      <p:bldP spid="25" grpId="1" animBg="1"/>
      <p:bldP spid="26" grpId="0" animBg="1"/>
      <p:bldP spid="27" grpId="1" animBg="1"/>
      <p:bldP spid="28" grpId="0" animBg="1"/>
      <p:bldP spid="29" grpId="0" animBg="1"/>
      <p:bldP spid="30" grpId="0" animBg="1"/>
      <p:bldP spid="30" grpId="1" animBg="1"/>
      <p:bldP spid="31" grpId="0" animBg="1"/>
      <p:bldP spid="32" grpId="0" animBg="1"/>
      <p:bldP spid="33" grpId="0" animBg="1"/>
      <p:bldP spid="33" grpId="1" animBg="1"/>
      <p:bldP spid="22" grpId="0" animBg="1"/>
      <p:bldP spid="22" grpId="1" animBg="1"/>
      <p:bldP spid="34" grpId="0" animBg="1"/>
      <p:bldP spid="34" grpId="1" animBg="1"/>
      <p:bldP spid="35" grpId="0" animBg="1"/>
      <p:bldP spid="35" grpId="1" animBg="1"/>
      <p:bldP spid="19" grpId="0" animBg="1"/>
      <p:bldP spid="1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1F02651-B143-B95D-8E4F-9E6F3DB14C7F}"/>
              </a:ext>
            </a:extLst>
          </p:cNvPr>
          <p:cNvGraphicFramePr>
            <a:graphicFrameLocks noGrp="1"/>
          </p:cNvGraphicFramePr>
          <p:nvPr>
            <p:ph idx="1"/>
            <p:extLst>
              <p:ext uri="{D42A27DB-BD31-4B8C-83A1-F6EECF244321}">
                <p14:modId xmlns:p14="http://schemas.microsoft.com/office/powerpoint/2010/main" val="1022920657"/>
              </p:ext>
            </p:extLst>
          </p:nvPr>
        </p:nvGraphicFramePr>
        <p:xfrm>
          <a:off x="476495" y="885824"/>
          <a:ext cx="7767393" cy="4837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ight Arrow 1">
            <a:extLst>
              <a:ext uri="{FF2B5EF4-FFF2-40B4-BE49-F238E27FC236}">
                <a16:creationId xmlns:a16="http://schemas.microsoft.com/office/drawing/2014/main" id="{1E886EAC-4B8C-0C24-D97F-90E1B47F3FD3}"/>
              </a:ext>
            </a:extLst>
          </p:cNvPr>
          <p:cNvSpPr/>
          <p:nvPr/>
        </p:nvSpPr>
        <p:spPr>
          <a:xfrm>
            <a:off x="7565377" y="2504436"/>
            <a:ext cx="807098" cy="1600200"/>
          </a:xfrm>
          <a:prstGeom prst="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7">
            <a:extLst>
              <a:ext uri="{FF2B5EF4-FFF2-40B4-BE49-F238E27FC236}">
                <a16:creationId xmlns:a16="http://schemas.microsoft.com/office/drawing/2014/main" id="{84D99166-5DEA-E280-36F4-CFF885278B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0067" y="2214127"/>
            <a:ext cx="1713916" cy="2429745"/>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98148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49F98-F377-1692-F27F-2ABFFAEA84EE}"/>
              </a:ext>
            </a:extLst>
          </p:cNvPr>
          <p:cNvSpPr>
            <a:spLocks noGrp="1"/>
          </p:cNvSpPr>
          <p:nvPr>
            <p:ph type="title"/>
          </p:nvPr>
        </p:nvSpPr>
        <p:spPr/>
        <p:txBody>
          <a:bodyPr/>
          <a:lstStyle/>
          <a:p>
            <a:r>
              <a:rPr lang="en-US" dirty="0"/>
              <a:t>Going forward …</a:t>
            </a:r>
          </a:p>
        </p:txBody>
      </p:sp>
      <p:sp>
        <p:nvSpPr>
          <p:cNvPr id="3" name="Content Placeholder 2">
            <a:extLst>
              <a:ext uri="{FF2B5EF4-FFF2-40B4-BE49-F238E27FC236}">
                <a16:creationId xmlns:a16="http://schemas.microsoft.com/office/drawing/2014/main" id="{0660DA8F-A113-1D97-CD26-31CF1E64C746}"/>
              </a:ext>
            </a:extLst>
          </p:cNvPr>
          <p:cNvSpPr>
            <a:spLocks noGrp="1"/>
          </p:cNvSpPr>
          <p:nvPr>
            <p:ph idx="1"/>
          </p:nvPr>
        </p:nvSpPr>
        <p:spPr/>
        <p:txBody>
          <a:bodyPr/>
          <a:lstStyle/>
          <a:p>
            <a:endParaRPr lang="en-US" dirty="0"/>
          </a:p>
        </p:txBody>
      </p:sp>
      <p:pic>
        <p:nvPicPr>
          <p:cNvPr id="4" name="Content Placeholder 7">
            <a:extLst>
              <a:ext uri="{FF2B5EF4-FFF2-40B4-BE49-F238E27FC236}">
                <a16:creationId xmlns:a16="http://schemas.microsoft.com/office/drawing/2014/main" id="{5C920AE5-2B7F-00AC-EA56-85420A15E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76" y="1841588"/>
            <a:ext cx="3105799" cy="4402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phic 3" descr="Open book outline">
            <a:extLst>
              <a:ext uri="{FF2B5EF4-FFF2-40B4-BE49-F238E27FC236}">
                <a16:creationId xmlns:a16="http://schemas.microsoft.com/office/drawing/2014/main" id="{71500B16-C405-2242-07E7-1106ECAC5D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61326" y="1509192"/>
            <a:ext cx="5374331" cy="5374331"/>
          </a:xfrm>
          <a:prstGeom prst="rect">
            <a:avLst/>
          </a:prstGeom>
        </p:spPr>
      </p:pic>
      <p:pic>
        <p:nvPicPr>
          <p:cNvPr id="6" name="Content Placeholder 4" descr="A close-up of a pair of pillars&#10;&#10;Description automatically generated">
            <a:extLst>
              <a:ext uri="{FF2B5EF4-FFF2-40B4-BE49-F238E27FC236}">
                <a16:creationId xmlns:a16="http://schemas.microsoft.com/office/drawing/2014/main" id="{4337220B-1ACD-D5FD-B4AD-786B38C77EB0}"/>
              </a:ext>
            </a:extLst>
          </p:cNvPr>
          <p:cNvPicPr>
            <a:picLocks noChangeAspect="1"/>
          </p:cNvPicPr>
          <p:nvPr/>
        </p:nvPicPr>
        <p:blipFill>
          <a:blip r:embed="rId6"/>
          <a:stretch>
            <a:fillRect/>
          </a:stretch>
        </p:blipFill>
        <p:spPr>
          <a:xfrm>
            <a:off x="4990391" y="2643984"/>
            <a:ext cx="3316200" cy="2132501"/>
          </a:xfrm>
          <a:prstGeom prst="rect">
            <a:avLst/>
          </a:prstGeom>
        </p:spPr>
      </p:pic>
      <p:pic>
        <p:nvPicPr>
          <p:cNvPr id="7" name="Picture 6">
            <a:extLst>
              <a:ext uri="{FF2B5EF4-FFF2-40B4-BE49-F238E27FC236}">
                <a16:creationId xmlns:a16="http://schemas.microsoft.com/office/drawing/2014/main" id="{FF9889CE-999A-495A-50C4-A692F5AF4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4954" y="2628903"/>
            <a:ext cx="2886074" cy="2886074"/>
          </a:xfrm>
          <a:prstGeom prst="rect">
            <a:avLst/>
          </a:prstGeom>
        </p:spPr>
      </p:pic>
    </p:spTree>
    <p:extLst>
      <p:ext uri="{BB962C8B-B14F-4D97-AF65-F5344CB8AC3E}">
        <p14:creationId xmlns:p14="http://schemas.microsoft.com/office/powerpoint/2010/main" val="3795044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9F73A-ABD3-878C-0772-3728284A3D1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2E9B0F0-FE7C-82B9-A58F-8BBDA4A84FE9}"/>
              </a:ext>
            </a:extLst>
          </p:cNvPr>
          <p:cNvSpPr>
            <a:spLocks noGrp="1"/>
          </p:cNvSpPr>
          <p:nvPr>
            <p:ph idx="1"/>
          </p:nvPr>
        </p:nvSpPr>
        <p:spPr/>
        <p:txBody>
          <a:bodyPr>
            <a:normAutofit/>
          </a:bodyPr>
          <a:lstStyle/>
          <a:p>
            <a:pPr marL="514350" indent="-514350">
              <a:lnSpc>
                <a:spcPct val="150000"/>
              </a:lnSpc>
              <a:buAutoNum type="arabicPeriod"/>
            </a:pPr>
            <a:r>
              <a:rPr lang="en-GB" sz="1600" b="0" i="0" u="none" strike="noStrike" dirty="0">
                <a:solidFill>
                  <a:srgbClr val="222222"/>
                </a:solidFill>
                <a:effectLst/>
                <a:latin typeface="Arial" panose="020B0604020202020204" pitchFamily="34" charset="0"/>
              </a:rPr>
              <a:t>Dixon-Woods M. Learning from maternity service failures at East Kent Hospitals. </a:t>
            </a:r>
            <a:r>
              <a:rPr lang="en-GB" sz="1600" b="0" i="0" u="none" strike="noStrike" dirty="0" err="1">
                <a:solidFill>
                  <a:srgbClr val="222222"/>
                </a:solidFill>
                <a:effectLst/>
                <a:latin typeface="Arial" panose="020B0604020202020204" pitchFamily="34" charset="0"/>
              </a:rPr>
              <a:t>bmj</a:t>
            </a:r>
            <a:r>
              <a:rPr lang="en-GB" sz="1600" b="0" i="0" u="none" strike="noStrike" dirty="0">
                <a:solidFill>
                  <a:srgbClr val="222222"/>
                </a:solidFill>
                <a:effectLst/>
                <a:latin typeface="Arial" panose="020B0604020202020204" pitchFamily="34" charset="0"/>
              </a:rPr>
              <a:t>. 2022 Nov 18;379.</a:t>
            </a:r>
          </a:p>
          <a:p>
            <a:pPr marL="514350" indent="-514350">
              <a:lnSpc>
                <a:spcPct val="150000"/>
              </a:lnSpc>
              <a:buAutoNum type="arabicPeriod"/>
            </a:pPr>
            <a:r>
              <a:rPr lang="en-GB" sz="1600" b="0" i="0" u="none" strike="noStrike" dirty="0">
                <a:solidFill>
                  <a:srgbClr val="222222"/>
                </a:solidFill>
                <a:effectLst/>
                <a:latin typeface="Arial" panose="020B0604020202020204" pitchFamily="34" charset="0"/>
              </a:rPr>
              <a:t>Knight M, Stanford S. Ockenden: another shocking review of maternity services. </a:t>
            </a:r>
            <a:r>
              <a:rPr lang="en-GB" sz="1600" b="0" i="0" u="none" strike="noStrike" dirty="0" err="1">
                <a:solidFill>
                  <a:srgbClr val="222222"/>
                </a:solidFill>
                <a:effectLst/>
                <a:latin typeface="Arial" panose="020B0604020202020204" pitchFamily="34" charset="0"/>
              </a:rPr>
              <a:t>bmj</a:t>
            </a:r>
            <a:r>
              <a:rPr lang="en-GB" sz="1600" b="0" i="0" u="none" strike="noStrike" dirty="0">
                <a:solidFill>
                  <a:srgbClr val="222222"/>
                </a:solidFill>
                <a:effectLst/>
                <a:latin typeface="Arial" panose="020B0604020202020204" pitchFamily="34" charset="0"/>
              </a:rPr>
              <a:t>. 2022 Apr 6;377.</a:t>
            </a:r>
          </a:p>
          <a:p>
            <a:pPr marL="514350" indent="-514350">
              <a:lnSpc>
                <a:spcPct val="150000"/>
              </a:lnSpc>
              <a:buAutoNum type="arabicPeriod"/>
            </a:pPr>
            <a:r>
              <a:rPr lang="en-GB" sz="1600" b="0" i="0" u="none" strike="noStrike" dirty="0">
                <a:solidFill>
                  <a:srgbClr val="222222"/>
                </a:solidFill>
                <a:effectLst/>
                <a:latin typeface="Arial" panose="020B0604020202020204" pitchFamily="34" charset="0"/>
              </a:rPr>
              <a:t>CBE BK. The report of the Morecambe Bay investigation.</a:t>
            </a:r>
            <a:endParaRPr lang="en-GB" sz="1600" dirty="0">
              <a:solidFill>
                <a:srgbClr val="222222"/>
              </a:solidFill>
              <a:latin typeface="Arial" panose="020B0604020202020204" pitchFamily="34" charset="0"/>
            </a:endParaRPr>
          </a:p>
          <a:p>
            <a:pPr marL="514350" indent="-514350">
              <a:lnSpc>
                <a:spcPct val="150000"/>
              </a:lnSpc>
              <a:buAutoNum type="arabicPeriod"/>
            </a:pPr>
            <a:r>
              <a:rPr lang="en-GB" sz="1600" b="0" i="0" u="none" strike="noStrike" dirty="0">
                <a:solidFill>
                  <a:srgbClr val="222222"/>
                </a:solidFill>
                <a:effectLst/>
                <a:latin typeface="Arial" panose="020B0604020202020204" pitchFamily="34" charset="0"/>
              </a:rPr>
              <a:t>Hunter B, Fenwick J, </a:t>
            </a:r>
            <a:r>
              <a:rPr lang="en-GB" sz="1600" b="0" i="0" u="none" strike="noStrike" dirty="0" err="1">
                <a:solidFill>
                  <a:srgbClr val="222222"/>
                </a:solidFill>
                <a:effectLst/>
                <a:latin typeface="Arial" panose="020B0604020202020204" pitchFamily="34" charset="0"/>
              </a:rPr>
              <a:t>Sidebotham</a:t>
            </a:r>
            <a:r>
              <a:rPr lang="en-GB" sz="1600" b="0" i="0" u="none" strike="noStrike" dirty="0">
                <a:solidFill>
                  <a:srgbClr val="222222"/>
                </a:solidFill>
                <a:effectLst/>
                <a:latin typeface="Arial" panose="020B0604020202020204" pitchFamily="34" charset="0"/>
              </a:rPr>
              <a:t> M, Henley J. Midwives in the United Kingdom: Levels of burnout, depression, anxiety and stress and associated predictors. Midwifery. 2019 Dec 1;79:102526.</a:t>
            </a:r>
          </a:p>
          <a:p>
            <a:pPr marL="514350" indent="-514350">
              <a:lnSpc>
                <a:spcPct val="150000"/>
              </a:lnSpc>
              <a:buAutoNum type="arabicPeriod"/>
            </a:pPr>
            <a:r>
              <a:rPr lang="en-GB" sz="1600" b="0" i="0" u="none" strike="noStrike" dirty="0">
                <a:solidFill>
                  <a:srgbClr val="222222"/>
                </a:solidFill>
                <a:effectLst/>
                <a:latin typeface="Arial" panose="020B0604020202020204" pitchFamily="34" charset="0"/>
              </a:rPr>
              <a:t>Renfrew MJ, Cheyne H, Craig J, Duff E, Dykes F, Hunter B, Lavender T, Page L, Ross-Davie M, </a:t>
            </a:r>
            <a:r>
              <a:rPr lang="en-GB" sz="1600" b="0" i="0" u="none" strike="noStrike" dirty="0" err="1">
                <a:solidFill>
                  <a:srgbClr val="222222"/>
                </a:solidFill>
                <a:effectLst/>
                <a:latin typeface="Arial" panose="020B0604020202020204" pitchFamily="34" charset="0"/>
              </a:rPr>
              <a:t>Spiby</a:t>
            </a:r>
            <a:r>
              <a:rPr lang="en-GB" sz="1600" b="0" i="0" u="none" strike="noStrike" dirty="0">
                <a:solidFill>
                  <a:srgbClr val="222222"/>
                </a:solidFill>
                <a:effectLst/>
                <a:latin typeface="Arial" panose="020B0604020202020204" pitchFamily="34" charset="0"/>
              </a:rPr>
              <a:t> H, Downe S. Sustaining quality midwifery care in a pandemic and beyond. Midwifery. 2020 Sep 1;88:102759.</a:t>
            </a:r>
          </a:p>
          <a:p>
            <a:pPr marL="514350" indent="-514350">
              <a:lnSpc>
                <a:spcPct val="150000"/>
              </a:lnSpc>
              <a:buAutoNum type="arabicPeriod"/>
            </a:pPr>
            <a:r>
              <a:rPr lang="en-GB" sz="1600" b="0" i="0" u="none" strike="noStrike" dirty="0">
                <a:solidFill>
                  <a:srgbClr val="222222"/>
                </a:solidFill>
                <a:effectLst/>
                <a:latin typeface="Arial" panose="020B0604020202020204" pitchFamily="34" charset="0"/>
              </a:rPr>
              <a:t>Goleman D. Emotional intelligence. Bloomsbury Publishing; 2020 Dec 8.</a:t>
            </a:r>
            <a:endParaRPr lang="en-US" sz="1600" dirty="0"/>
          </a:p>
        </p:txBody>
      </p:sp>
    </p:spTree>
    <p:extLst>
      <p:ext uri="{BB962C8B-B14F-4D97-AF65-F5344CB8AC3E}">
        <p14:creationId xmlns:p14="http://schemas.microsoft.com/office/powerpoint/2010/main" val="344978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9F73A-ABD3-878C-0772-3728284A3D1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2E9B0F0-FE7C-82B9-A58F-8BBDA4A84FE9}"/>
              </a:ext>
            </a:extLst>
          </p:cNvPr>
          <p:cNvSpPr>
            <a:spLocks noGrp="1"/>
          </p:cNvSpPr>
          <p:nvPr>
            <p:ph idx="1"/>
          </p:nvPr>
        </p:nvSpPr>
        <p:spPr>
          <a:xfrm>
            <a:off x="838200" y="1690688"/>
            <a:ext cx="10864702" cy="4672003"/>
          </a:xfrm>
        </p:spPr>
        <p:txBody>
          <a:bodyPr>
            <a:noAutofit/>
          </a:bodyPr>
          <a:lstStyle/>
          <a:p>
            <a:pPr marL="342900" lvl="0" indent="-342900">
              <a:lnSpc>
                <a:spcPct val="120000"/>
              </a:lnSpc>
              <a:buFont typeface="+mj-lt"/>
              <a:buAutoNum type="arabicPeriod" startAt="7"/>
            </a:pP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Por</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J, </a:t>
            </a: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Barriball</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L, Fitzpatrick J, Roberts J. Emotional intelligence: Its relationship to stress, coping, well-being and professional performance in nursing students. Nurse education today. 2011 Nov 1;31(8):855-60.</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20000"/>
              </a:lnSpc>
              <a:buFont typeface="+mj-lt"/>
              <a:buAutoNum type="arabicPeriod" startAt="7"/>
            </a:pP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Montes-</a:t>
            </a: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Berges</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B, Augusto JM. Exploring the relationship between perceived emotional intelligence, coping, social support and mental health in nursing students. Journal of psychiatric and mental health nursing. 2007 Apr;14(2):163-71.</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542925" indent="-542925">
              <a:lnSpc>
                <a:spcPct val="120000"/>
              </a:lnSpc>
              <a:buFont typeface="+mj-lt"/>
              <a:buAutoNum type="arabicPeriod" startAt="7"/>
            </a:pP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Naidoo S. Emotional intelligence and perceived stress: scientific. South African Dental Journal. 2008 Apr 1;63(3):148-51.</a:t>
            </a:r>
            <a:endParaRPr lang="en-GB" sz="1600" dirty="0">
              <a:solidFill>
                <a:srgbClr val="222222"/>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20000"/>
              </a:lnSpc>
              <a:buFont typeface="+mj-lt"/>
              <a:buAutoNum type="arabicPeriod" startAt="7"/>
            </a:pP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Tavan</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A, </a:t>
            </a: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Chehrzad</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M, </a:t>
            </a: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Kazemnejad</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a:t>
            </a: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Leili</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E, </a:t>
            </a: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Sedri</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N. Relationship between emotional intelligence and occupational exhaustion on nurses. Journal of Holistic Nursing And Midwifery. 2016 Jun 10;26(2):49-58.</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20000"/>
              </a:lnSpc>
              <a:buFont typeface="+mj-lt"/>
              <a:buAutoNum type="arabicPeriod" startAt="7"/>
            </a:pP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Vlachou</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EM, </a:t>
            </a: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Damigos</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D, </a:t>
            </a: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Lyrakos</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G, </a:t>
            </a: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Chanopoulos</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K, </a:t>
            </a: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Kosmidis</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G, </a:t>
            </a:r>
            <a:r>
              <a:rPr lang="en-GB" sz="1600" dirty="0" err="1">
                <a:solidFill>
                  <a:srgbClr val="222222"/>
                </a:solidFill>
                <a:effectLst/>
                <a:latin typeface="Arial" panose="020B0604020202020204" pitchFamily="34" charset="0"/>
                <a:ea typeface="Calibri" panose="020F0502020204030204" pitchFamily="34" charset="0"/>
                <a:cs typeface="Arial" panose="020B0604020202020204" pitchFamily="34" charset="0"/>
              </a:rPr>
              <a:t>Karavis</a:t>
            </a:r>
            <a:r>
              <a:rPr lang="en-GB" sz="1600" dirty="0">
                <a:solidFill>
                  <a:srgbClr val="222222"/>
                </a:solidFill>
                <a:effectLst/>
                <a:latin typeface="Arial" panose="020B0604020202020204" pitchFamily="34" charset="0"/>
                <a:ea typeface="Calibri" panose="020F0502020204030204" pitchFamily="34" charset="0"/>
                <a:cs typeface="Arial" panose="020B0604020202020204" pitchFamily="34" charset="0"/>
              </a:rPr>
              <a:t> M. The relationship between burnout syndrome and emotional intelligence in healthcare professionals. Health Science Journal. 2016;10(5):1.</a:t>
            </a:r>
            <a:endParaRPr lang="en-GB"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1903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562" y="485775"/>
            <a:ext cx="11572875" cy="5886450"/>
          </a:xfrm>
          <a:prstGeom prst="rect">
            <a:avLst/>
          </a:prstGeom>
        </p:spPr>
      </p:pic>
    </p:spTree>
    <p:extLst>
      <p:ext uri="{BB962C8B-B14F-4D97-AF65-F5344CB8AC3E}">
        <p14:creationId xmlns:p14="http://schemas.microsoft.com/office/powerpoint/2010/main" val="2000971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375" y="490537"/>
            <a:ext cx="11525250" cy="5876925"/>
          </a:xfrm>
          <a:prstGeom prst="rect">
            <a:avLst/>
          </a:prstGeom>
        </p:spPr>
      </p:pic>
    </p:spTree>
    <p:extLst>
      <p:ext uri="{BB962C8B-B14F-4D97-AF65-F5344CB8AC3E}">
        <p14:creationId xmlns:p14="http://schemas.microsoft.com/office/powerpoint/2010/main" val="1201415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987" y="490537"/>
            <a:ext cx="11630025" cy="5876925"/>
          </a:xfrm>
          <a:prstGeom prst="rect">
            <a:avLst/>
          </a:prstGeom>
        </p:spPr>
      </p:pic>
    </p:spTree>
    <p:extLst>
      <p:ext uri="{BB962C8B-B14F-4D97-AF65-F5344CB8AC3E}">
        <p14:creationId xmlns:p14="http://schemas.microsoft.com/office/powerpoint/2010/main" val="2046417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225" y="481012"/>
            <a:ext cx="11639550" cy="5895975"/>
          </a:xfrm>
          <a:prstGeom prst="rect">
            <a:avLst/>
          </a:prstGeom>
        </p:spPr>
      </p:pic>
    </p:spTree>
    <p:extLst>
      <p:ext uri="{BB962C8B-B14F-4D97-AF65-F5344CB8AC3E}">
        <p14:creationId xmlns:p14="http://schemas.microsoft.com/office/powerpoint/2010/main" val="373897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4845" y="265024"/>
            <a:ext cx="4537300" cy="6432338"/>
          </a:xfrm>
        </p:spPr>
      </p:pic>
      <p:sp>
        <p:nvSpPr>
          <p:cNvPr id="9" name="TextBox 8"/>
          <p:cNvSpPr txBox="1"/>
          <p:nvPr/>
        </p:nvSpPr>
        <p:spPr>
          <a:xfrm>
            <a:off x="5807676" y="849703"/>
            <a:ext cx="4460789" cy="5262979"/>
          </a:xfrm>
          <a:prstGeom prst="rect">
            <a:avLst/>
          </a:prstGeom>
          <a:noFill/>
        </p:spPr>
        <p:txBody>
          <a:bodyPr wrap="square" rtlCol="0">
            <a:spAutoFit/>
          </a:bodyPr>
          <a:lstStyle/>
          <a:p>
            <a:r>
              <a:rPr lang="en-GB" sz="4800" b="1" dirty="0">
                <a:solidFill>
                  <a:srgbClr val="FF3399"/>
                </a:solidFill>
              </a:rPr>
              <a:t>Respect</a:t>
            </a:r>
          </a:p>
          <a:p>
            <a:r>
              <a:rPr lang="en-GB" sz="4800" b="1" dirty="0">
                <a:solidFill>
                  <a:srgbClr val="0070C0"/>
                </a:solidFill>
              </a:rPr>
              <a:t>Consent</a:t>
            </a:r>
          </a:p>
          <a:p>
            <a:r>
              <a:rPr lang="en-GB" sz="4800" b="1" dirty="0">
                <a:solidFill>
                  <a:srgbClr val="FF3399"/>
                </a:solidFill>
              </a:rPr>
              <a:t>Communication</a:t>
            </a:r>
          </a:p>
          <a:p>
            <a:r>
              <a:rPr lang="en-GB" sz="4800" b="1" dirty="0">
                <a:solidFill>
                  <a:srgbClr val="0070C0"/>
                </a:solidFill>
              </a:rPr>
              <a:t>Fairness</a:t>
            </a:r>
          </a:p>
          <a:p>
            <a:r>
              <a:rPr lang="en-GB" sz="4800" b="1" dirty="0">
                <a:solidFill>
                  <a:srgbClr val="FF3399"/>
                </a:solidFill>
              </a:rPr>
              <a:t>Care</a:t>
            </a:r>
          </a:p>
          <a:p>
            <a:r>
              <a:rPr lang="en-GB" sz="4800" b="1" dirty="0">
                <a:solidFill>
                  <a:srgbClr val="0070C0"/>
                </a:solidFill>
              </a:rPr>
              <a:t>Honesty</a:t>
            </a:r>
          </a:p>
          <a:p>
            <a:r>
              <a:rPr lang="en-GB" sz="4800" b="1" dirty="0">
                <a:solidFill>
                  <a:srgbClr val="FF3399"/>
                </a:solidFill>
              </a:rPr>
              <a:t>Feedback</a:t>
            </a:r>
          </a:p>
        </p:txBody>
      </p:sp>
    </p:spTree>
    <p:extLst>
      <p:ext uri="{BB962C8B-B14F-4D97-AF65-F5344CB8AC3E}">
        <p14:creationId xmlns:p14="http://schemas.microsoft.com/office/powerpoint/2010/main" val="127189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close-up of a compass&#10;&#10;Description automatically generated">
            <a:extLst>
              <a:ext uri="{FF2B5EF4-FFF2-40B4-BE49-F238E27FC236}">
                <a16:creationId xmlns:a16="http://schemas.microsoft.com/office/drawing/2014/main" id="{2D7DF55F-6113-9356-BB4A-5F61F5B75FF5}"/>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2634798" y="1571625"/>
            <a:ext cx="5580427" cy="4171949"/>
          </a:xfrm>
        </p:spPr>
      </p:pic>
      <p:pic>
        <p:nvPicPr>
          <p:cNvPr id="18" name="Content Placeholder 7">
            <a:extLst>
              <a:ext uri="{FF2B5EF4-FFF2-40B4-BE49-F238E27FC236}">
                <a16:creationId xmlns:a16="http://schemas.microsoft.com/office/drawing/2014/main" id="{4190196B-7066-2B8E-CA03-D9F9C59F4E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5796" y="2610590"/>
            <a:ext cx="2209972" cy="3132983"/>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1496665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group of black and white icons with white text&#10;&#10;Description automatically generated">
            <a:extLst>
              <a:ext uri="{FF2B5EF4-FFF2-40B4-BE49-F238E27FC236}">
                <a16:creationId xmlns:a16="http://schemas.microsoft.com/office/drawing/2014/main" id="{A470C78F-1EF0-A5E7-C464-BDD6B853DE88}"/>
              </a:ext>
            </a:extLst>
          </p:cNvPr>
          <p:cNvPicPr>
            <a:picLocks noGrp="1" noChangeAspect="1"/>
          </p:cNvPicPr>
          <p:nvPr>
            <p:ph idx="1"/>
          </p:nvPr>
        </p:nvPicPr>
        <p:blipFill>
          <a:blip r:embed="rId3"/>
          <a:stretch>
            <a:fillRect/>
          </a:stretch>
        </p:blipFill>
        <p:spPr>
          <a:xfrm>
            <a:off x="2518911" y="276046"/>
            <a:ext cx="7495455" cy="6305189"/>
          </a:xfrm>
        </p:spPr>
      </p:pic>
    </p:spTree>
    <p:extLst>
      <p:ext uri="{BB962C8B-B14F-4D97-AF65-F5344CB8AC3E}">
        <p14:creationId xmlns:p14="http://schemas.microsoft.com/office/powerpoint/2010/main" val="1565258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F4C3732A5D304BACC8CF2826A7B99E" ma:contentTypeVersion="24" ma:contentTypeDescription="Create a new document." ma:contentTypeScope="" ma:versionID="2ff6911c032cd888d981c44dfb83b13f">
  <xsd:schema xmlns:xsd="http://www.w3.org/2001/XMLSchema" xmlns:xs="http://www.w3.org/2001/XMLSchema" xmlns:p="http://schemas.microsoft.com/office/2006/metadata/properties" xmlns:ns2="ea8b0867-b51d-4823-85b2-7cf832b55c34" xmlns:ns3="de9ecac4-445a-4d30-8de3-4d3cefaefbe0" targetNamespace="http://schemas.microsoft.com/office/2006/metadata/properties" ma:root="true" ma:fieldsID="80aa52cb3fd549d6f02c27574c13f90b" ns2:_="" ns3:_="">
    <xsd:import namespace="ea8b0867-b51d-4823-85b2-7cf832b55c34"/>
    <xsd:import namespace="de9ecac4-445a-4d30-8de3-4d3cefaefb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Class" minOccurs="0"/>
                <xsd:element ref="ns2:Year" minOccurs="0"/>
                <xsd:element ref="ns2:Network"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Responded"/>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8b0867-b51d-4823-85b2-7cf832b55c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Class" ma:index="17" nillable="true" ma:displayName="Category" ma:default="Briefings" ma:format="Dropdown" ma:internalName="Class" ma:readOnly="false">
      <xsd:simpleType>
        <xsd:restriction base="dms:Choice">
          <xsd:enumeration value="Awards"/>
          <xsd:enumeration value="Briefings"/>
          <xsd:enumeration value="Budget"/>
          <xsd:enumeration value="Choir"/>
          <xsd:enumeration value="Delegate List"/>
          <xsd:enumeration value="Evaluations"/>
          <xsd:enumeration value="Exhibition"/>
          <xsd:enumeration value="Florist"/>
          <xsd:enumeration value="Guest List"/>
          <xsd:enumeration value="Media"/>
          <xsd:enumeration value="Parks and Greenspace"/>
          <xsd:enumeration value="Photographer"/>
          <xsd:enumeration value="Planning Group"/>
          <xsd:enumeration value="Podcasts"/>
          <xsd:enumeration value="Posters"/>
          <xsd:enumeration value="Presentations"/>
          <xsd:enumeration value="Programme"/>
          <xsd:enumeration value="Reception"/>
          <xsd:enumeration value="St Giles' Cathedral"/>
          <xsd:enumeration value="Scottish Government Event"/>
          <xsd:enumeration value="Speakers"/>
          <xsd:enumeration value="Statement Writing"/>
          <xsd:enumeration value="Thank You"/>
          <xsd:enumeration value="Tapestry"/>
          <xsd:enumeration value="Venue &amp; Catering"/>
        </xsd:restriction>
      </xsd:simpleType>
    </xsd:element>
    <xsd:element name="Year" ma:index="18" nillable="true" ma:displayName="Year" ma:default="2019" ma:format="Dropdown" ma:internalName="Year" ma:readOnly="false">
      <xsd:simpleType>
        <xsd:restriction base="dms:Choice">
          <xsd:enumeration value="2015"/>
          <xsd:enumeration value="2016"/>
          <xsd:enumeration value="2017"/>
          <xsd:enumeration value="2018"/>
          <xsd:enumeration value="2019"/>
          <xsd:enumeration value="2020"/>
          <xsd:enumeration value="2021+2022"/>
        </xsd:restriction>
      </xsd:simpleType>
    </xsd:element>
    <xsd:element name="Network" ma:index="19" nillable="true" ma:displayName="Network" ma:default="First Five Years Forum" ma:format="Dropdown" ma:internalName="Network" ma:readOnly="false">
      <xsd:simpleType>
        <xsd:restriction base="dms:Choice">
          <xsd:enumeration value="First Five Years Forum"/>
          <xsd:enumeration value="Perinatal Mental Health"/>
          <xsd:enumeration value="Midwife led units"/>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09be131-e051-4104-a245-9491c2d76341" ma:termSetId="09814cd3-568e-fe90-9814-8d621ff8fb84" ma:anchorId="fba54fb3-c3e1-fe81-a776-ca4b69148c4d" ma:open="true" ma:isKeyword="false">
      <xsd:complexType>
        <xsd:sequence>
          <xsd:element ref="pc:Terms" minOccurs="0" maxOccurs="1"/>
        </xsd:sequence>
      </xsd:complexType>
    </xsd:element>
    <xsd:element name="Responded" ma:index="27" ma:displayName="Responded" ma:default="0" ma:format="Dropdown" ma:internalName="Responded">
      <xsd:simpleType>
        <xsd:restriction base="dms:Text">
          <xsd:maxLength value="255"/>
        </xsd:restriction>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Notes" ma:index="29" nillable="true" ma:displayName="Notes" ma:description="LRD booklets July 2023 list"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9ecac4-445a-4d30-8de3-4d3cefaefbe0"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c04f8e0c-3201-42f6-8787-8ec66456e217}" ma:internalName="TaxCatchAll" ma:showField="CatchAllData" ma:web="de9ecac4-445a-4d30-8de3-4d3cefaefb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lass xmlns="ea8b0867-b51d-4823-85b2-7cf832b55c34">Briefings</Class>
    <Network xmlns="ea8b0867-b51d-4823-85b2-7cf832b55c34">First Five Years Forum</Network>
    <Responded xmlns="ea8b0867-b51d-4823-85b2-7cf832b55c34">0</Responded>
    <Notes xmlns="ea8b0867-b51d-4823-85b2-7cf832b55c34" xsi:nil="true"/>
    <Year xmlns="ea8b0867-b51d-4823-85b2-7cf832b55c34">2019</Year>
    <lcf76f155ced4ddcb4097134ff3c332f xmlns="ea8b0867-b51d-4823-85b2-7cf832b55c34">
      <Terms xmlns="http://schemas.microsoft.com/office/infopath/2007/PartnerControls"/>
    </lcf76f155ced4ddcb4097134ff3c332f>
    <TaxCatchAll xmlns="de9ecac4-445a-4d30-8de3-4d3cefaefbe0" xsi:nil="true"/>
  </documentManagement>
</p:properties>
</file>

<file path=customXml/itemProps1.xml><?xml version="1.0" encoding="utf-8"?>
<ds:datastoreItem xmlns:ds="http://schemas.openxmlformats.org/officeDocument/2006/customXml" ds:itemID="{E8907667-8D16-4713-832F-73E195A8D0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8b0867-b51d-4823-85b2-7cf832b55c34"/>
    <ds:schemaRef ds:uri="de9ecac4-445a-4d30-8de3-4d3cefaef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73C54D-6D20-479F-B26C-039B306662A8}">
  <ds:schemaRefs>
    <ds:schemaRef ds:uri="http://schemas.microsoft.com/sharepoint/v3/contenttype/forms"/>
  </ds:schemaRefs>
</ds:datastoreItem>
</file>

<file path=customXml/itemProps3.xml><?xml version="1.0" encoding="utf-8"?>
<ds:datastoreItem xmlns:ds="http://schemas.openxmlformats.org/officeDocument/2006/customXml" ds:itemID="{F0B4E54F-3B95-430E-A483-421481B337AC}">
  <ds:schemaRefs>
    <ds:schemaRef ds:uri="http://schemas.microsoft.com/office/infopath/2007/PartnerControls"/>
    <ds:schemaRef ds:uri="http://schemas.microsoft.com/office/2006/metadata/properties"/>
    <ds:schemaRef ds:uri="http://purl.org/dc/terms/"/>
    <ds:schemaRef ds:uri="ea8b0867-b51d-4823-85b2-7cf832b55c34"/>
    <ds:schemaRef ds:uri="http://schemas.microsoft.com/office/2006/documentManagement/types"/>
    <ds:schemaRef ds:uri="de9ecac4-445a-4d30-8de3-4d3cefaefbe0"/>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2784</TotalTime>
  <Words>1481</Words>
  <Application>Microsoft Office PowerPoint</Application>
  <PresentationFormat>Widescreen</PresentationFormat>
  <Paragraphs>125</Paragraphs>
  <Slides>24</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Tahoma</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Emotional Intelligence6 (EI)</vt:lpstr>
      <vt:lpstr>Development of an Emotional Intelligent Programme (EIP)</vt:lpstr>
      <vt:lpstr>The STEB programme  (Situation- Thoughts- Emotions- Behaviors)</vt:lpstr>
      <vt:lpstr>The STEB programme  </vt:lpstr>
      <vt:lpstr>Our behavior is the consequence of our physiology</vt:lpstr>
      <vt:lpstr>Shift in the physiology can enhance self-awareness</vt:lpstr>
      <vt:lpstr>PowerPoint Presentation</vt:lpstr>
      <vt:lpstr>EI Programme </vt:lpstr>
      <vt:lpstr>A mixed-method research study</vt:lpstr>
      <vt:lpstr>PowerPoint Presentation</vt:lpstr>
      <vt:lpstr>PowerPoint Presentation</vt:lpstr>
      <vt:lpstr>Going forward …</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Charter to Culture: Implementing an Emotional Intelligence Programme (EIP) for Midwives</dc:title>
  <dc:creator>Mo Tabib (snmp)</dc:creator>
  <cp:lastModifiedBy>Sharon Allison</cp:lastModifiedBy>
  <cp:revision>26</cp:revision>
  <dcterms:created xsi:type="dcterms:W3CDTF">2023-11-08T11:32:49Z</dcterms:created>
  <dcterms:modified xsi:type="dcterms:W3CDTF">2023-11-15T09:24:57Z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0x0101006EF4C3732A5D304BACC8CF2826A7B99E</vt:lpwstr>
  </property>
  <property fmtid="{D5CDD505-2E9C-101B-9397-08002B2CF9AE}" pid="3" name="MediaServiceImageTags">
    <vt:lpwstr/>
  </property>
</Properties>
</file>