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56" r:id="rId5"/>
    <p:sldId id="262" r:id="rId6"/>
    <p:sldId id="258" r:id="rId7"/>
    <p:sldId id="272" r:id="rId8"/>
    <p:sldId id="297" r:id="rId9"/>
    <p:sldId id="293" r:id="rId10"/>
    <p:sldId id="271" r:id="rId11"/>
    <p:sldId id="294" r:id="rId12"/>
    <p:sldId id="295" r:id="rId13"/>
    <p:sldId id="281" r:id="rId14"/>
    <p:sldId id="283" r:id="rId15"/>
    <p:sldId id="278" r:id="rId16"/>
    <p:sldId id="275" r:id="rId17"/>
  </p:sldIdLst>
  <p:sldSz cx="9144000" cy="6858000" type="screen4x3"/>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D8EA"/>
    <a:srgbClr val="CCCCFF"/>
    <a:srgbClr val="CCFFFF"/>
    <a:srgbClr val="FFCCFF"/>
    <a:srgbClr val="FFFF99"/>
    <a:srgbClr val="FFFFCC"/>
    <a:srgbClr val="99FFCC"/>
    <a:srgbClr val="FFFF00"/>
    <a:srgbClr val="090C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054" autoAdjust="0"/>
    <p:restoredTop sz="92211" autoAdjust="0"/>
  </p:normalViewPr>
  <p:slideViewPr>
    <p:cSldViewPr>
      <p:cViewPr varScale="1">
        <p:scale>
          <a:sx n="101" d="100"/>
          <a:sy n="101" d="100"/>
        </p:scale>
        <p:origin x="1512" y="102"/>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97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C66B54-EDA1-406D-9C19-2440B4028BDC}"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GB"/>
        </a:p>
      </dgm:t>
    </dgm:pt>
    <dgm:pt modelId="{2AF901FE-56D2-44F1-9CC5-889240ECA9BA}">
      <dgm:prSet phldrT="[Text]"/>
      <dgm:spPr>
        <a:solidFill>
          <a:srgbClr val="FFCCFF"/>
        </a:solidFill>
        <a:ln>
          <a:solidFill>
            <a:schemeClr val="bg2">
              <a:lumMod val="90000"/>
            </a:schemeClr>
          </a:solidFill>
        </a:ln>
      </dgm:spPr>
      <dgm:t>
        <a:bodyPr/>
        <a:lstStyle/>
        <a:p>
          <a:r>
            <a:rPr lang="en-GB" b="1" dirty="0">
              <a:solidFill>
                <a:srgbClr val="090C87"/>
              </a:solidFill>
              <a:effectLst>
                <a:outerShdw blurRad="38100" dist="38100" dir="2700000" algn="tl">
                  <a:srgbClr val="000000">
                    <a:alpha val="43137"/>
                  </a:srgbClr>
                </a:outerShdw>
              </a:effectLst>
            </a:rPr>
            <a:t>NQM</a:t>
          </a:r>
        </a:p>
      </dgm:t>
    </dgm:pt>
    <dgm:pt modelId="{AFFAFED5-0ADC-48C9-8B57-C238219AE335}" type="parTrans" cxnId="{48DE729C-A2A5-40C8-8691-FED49870F785}">
      <dgm:prSet/>
      <dgm:spPr/>
      <dgm:t>
        <a:bodyPr/>
        <a:lstStyle/>
        <a:p>
          <a:endParaRPr lang="en-GB"/>
        </a:p>
      </dgm:t>
    </dgm:pt>
    <dgm:pt modelId="{9C9FFE8C-F53B-412B-B6DF-A7BC8779B843}" type="sibTrans" cxnId="{48DE729C-A2A5-40C8-8691-FED49870F785}">
      <dgm:prSet/>
      <dgm:spPr/>
      <dgm:t>
        <a:bodyPr/>
        <a:lstStyle/>
        <a:p>
          <a:endParaRPr lang="en-GB"/>
        </a:p>
      </dgm:t>
    </dgm:pt>
    <dgm:pt modelId="{0E859E21-170F-46DE-9DC0-9D0F6C415D92}">
      <dgm:prSet phldrT="[Text]" custT="1"/>
      <dgm:spPr>
        <a:solidFill>
          <a:srgbClr val="CCFFFF"/>
        </a:solidFill>
        <a:ln>
          <a:solidFill>
            <a:schemeClr val="tx2">
              <a:lumMod val="75000"/>
            </a:schemeClr>
          </a:solidFill>
        </a:ln>
      </dgm:spPr>
      <dgm:t>
        <a:bodyPr/>
        <a:lstStyle/>
        <a:p>
          <a:r>
            <a:rPr lang="en-GB" sz="1600" b="1" dirty="0">
              <a:solidFill>
                <a:schemeClr val="tx1"/>
              </a:solidFill>
              <a:effectLst>
                <a:outerShdw blurRad="38100" dist="38100" dir="2700000" algn="tl">
                  <a:srgbClr val="000000">
                    <a:alpha val="43137"/>
                  </a:srgbClr>
                </a:outerShdw>
              </a:effectLst>
            </a:rPr>
            <a:t>Transition from Student</a:t>
          </a:r>
        </a:p>
      </dgm:t>
    </dgm:pt>
    <dgm:pt modelId="{0BAD2D63-BFB9-44BC-96C4-D2559C91A00A}" type="parTrans" cxnId="{4FF222B9-55DB-4F11-BA33-001E5CB18A24}">
      <dgm:prSet/>
      <dgm:spPr/>
      <dgm:t>
        <a:bodyPr/>
        <a:lstStyle/>
        <a:p>
          <a:endParaRPr lang="en-GB"/>
        </a:p>
      </dgm:t>
    </dgm:pt>
    <dgm:pt modelId="{6F01DACD-B34B-4BE8-8815-DC832BA4AECF}" type="sibTrans" cxnId="{4FF222B9-55DB-4F11-BA33-001E5CB18A24}">
      <dgm:prSet/>
      <dgm:spPr/>
      <dgm:t>
        <a:bodyPr/>
        <a:lstStyle/>
        <a:p>
          <a:endParaRPr lang="en-GB"/>
        </a:p>
      </dgm:t>
    </dgm:pt>
    <dgm:pt modelId="{0062B898-B0BE-4B2E-B792-F6840F8B8C2D}">
      <dgm:prSet phldrT="[Text]" custT="1"/>
      <dgm:spPr>
        <a:solidFill>
          <a:schemeClr val="tx2">
            <a:lumMod val="75000"/>
          </a:schemeClr>
        </a:solidFill>
      </dgm:spPr>
      <dgm:t>
        <a:bodyPr/>
        <a:lstStyle/>
        <a:p>
          <a:r>
            <a:rPr lang="en-GB" sz="1600" b="1" dirty="0"/>
            <a:t>Induction</a:t>
          </a:r>
        </a:p>
      </dgm:t>
    </dgm:pt>
    <dgm:pt modelId="{694BF8EE-EE44-403F-8E84-0D6B6CA837AB}" type="parTrans" cxnId="{4D43A530-6571-412C-BFC1-33246EBDCA6C}">
      <dgm:prSet/>
      <dgm:spPr/>
      <dgm:t>
        <a:bodyPr/>
        <a:lstStyle/>
        <a:p>
          <a:endParaRPr lang="en-GB"/>
        </a:p>
      </dgm:t>
    </dgm:pt>
    <dgm:pt modelId="{91228D41-A7C8-48CD-BB09-3E1EDE41A566}" type="sibTrans" cxnId="{4D43A530-6571-412C-BFC1-33246EBDCA6C}">
      <dgm:prSet/>
      <dgm:spPr/>
      <dgm:t>
        <a:bodyPr/>
        <a:lstStyle/>
        <a:p>
          <a:endParaRPr lang="en-GB"/>
        </a:p>
      </dgm:t>
    </dgm:pt>
    <dgm:pt modelId="{D9480F49-C975-403B-9A32-3A87288396A5}">
      <dgm:prSet phldrT="[Text]" custT="1"/>
      <dgm:spPr>
        <a:solidFill>
          <a:schemeClr val="tx2">
            <a:lumMod val="75000"/>
          </a:schemeClr>
        </a:solidFill>
      </dgm:spPr>
      <dgm:t>
        <a:bodyPr/>
        <a:lstStyle/>
        <a:p>
          <a:r>
            <a:rPr lang="en-GB" sz="1600" b="1" dirty="0"/>
            <a:t>Rotation</a:t>
          </a:r>
        </a:p>
      </dgm:t>
    </dgm:pt>
    <dgm:pt modelId="{28BE5B1C-51C2-494B-8018-AA9E01F383E7}" type="parTrans" cxnId="{1917D4DD-3E03-4BCF-8B19-9B92EBFABE57}">
      <dgm:prSet/>
      <dgm:spPr/>
      <dgm:t>
        <a:bodyPr/>
        <a:lstStyle/>
        <a:p>
          <a:endParaRPr lang="en-GB"/>
        </a:p>
      </dgm:t>
    </dgm:pt>
    <dgm:pt modelId="{EF6B395A-7F3F-4A4C-BEF3-D1F4335AF4C9}" type="sibTrans" cxnId="{1917D4DD-3E03-4BCF-8B19-9B92EBFABE57}">
      <dgm:prSet/>
      <dgm:spPr/>
      <dgm:t>
        <a:bodyPr/>
        <a:lstStyle/>
        <a:p>
          <a:endParaRPr lang="en-GB"/>
        </a:p>
      </dgm:t>
    </dgm:pt>
    <dgm:pt modelId="{7D1A863E-D180-4AB3-9DC8-774012489E01}">
      <dgm:prSet phldrT="[Text]" custT="1"/>
      <dgm:spPr>
        <a:solidFill>
          <a:schemeClr val="tx2">
            <a:lumMod val="75000"/>
          </a:schemeClr>
        </a:solidFill>
      </dgm:spPr>
      <dgm:t>
        <a:bodyPr/>
        <a:lstStyle/>
        <a:p>
          <a:r>
            <a:rPr lang="en-GB" sz="1600" b="1" dirty="0"/>
            <a:t>Flying Start</a:t>
          </a:r>
        </a:p>
      </dgm:t>
    </dgm:pt>
    <dgm:pt modelId="{A5EC51A0-B047-498A-BD22-EB14E0591FED}" type="parTrans" cxnId="{5489995E-306C-4B2F-B6D0-5B9F06B95128}">
      <dgm:prSet/>
      <dgm:spPr/>
      <dgm:t>
        <a:bodyPr/>
        <a:lstStyle/>
        <a:p>
          <a:endParaRPr lang="en-GB"/>
        </a:p>
      </dgm:t>
    </dgm:pt>
    <dgm:pt modelId="{D16CCB9B-9B92-4E2F-A2CA-AEBEB34F4827}" type="sibTrans" cxnId="{5489995E-306C-4B2F-B6D0-5B9F06B95128}">
      <dgm:prSet/>
      <dgm:spPr/>
      <dgm:t>
        <a:bodyPr/>
        <a:lstStyle/>
        <a:p>
          <a:endParaRPr lang="en-GB"/>
        </a:p>
      </dgm:t>
    </dgm:pt>
    <dgm:pt modelId="{986A1211-A889-4F9B-83E0-9C294552D389}">
      <dgm:prSet phldrT="[Text]" custT="1"/>
      <dgm:spPr>
        <a:solidFill>
          <a:schemeClr val="tx2">
            <a:lumMod val="75000"/>
          </a:schemeClr>
        </a:solidFill>
      </dgm:spPr>
      <dgm:t>
        <a:bodyPr/>
        <a:lstStyle/>
        <a:p>
          <a:r>
            <a:rPr lang="en-GB" sz="1600" b="1" dirty="0"/>
            <a:t>Clinical Skills/ Consolidating Practice</a:t>
          </a:r>
        </a:p>
      </dgm:t>
    </dgm:pt>
    <dgm:pt modelId="{5C7DFDD9-0189-41A2-8FE6-7A4B124A9CE4}" type="parTrans" cxnId="{08700D4B-7980-45AA-913A-CD13CE1C868A}">
      <dgm:prSet/>
      <dgm:spPr/>
      <dgm:t>
        <a:bodyPr/>
        <a:lstStyle/>
        <a:p>
          <a:endParaRPr lang="en-GB"/>
        </a:p>
      </dgm:t>
    </dgm:pt>
    <dgm:pt modelId="{6169D2B3-9309-4641-A821-292616B38248}" type="sibTrans" cxnId="{08700D4B-7980-45AA-913A-CD13CE1C868A}">
      <dgm:prSet/>
      <dgm:spPr/>
      <dgm:t>
        <a:bodyPr/>
        <a:lstStyle/>
        <a:p>
          <a:endParaRPr lang="en-GB"/>
        </a:p>
      </dgm:t>
    </dgm:pt>
    <dgm:pt modelId="{AEFF80A6-2EAB-4C5D-828D-4905C6623A57}">
      <dgm:prSet phldrT="[Text]" custT="1"/>
      <dgm:spPr>
        <a:solidFill>
          <a:schemeClr val="tx2">
            <a:lumMod val="75000"/>
          </a:schemeClr>
        </a:solidFill>
      </dgm:spPr>
      <dgm:t>
        <a:bodyPr/>
        <a:lstStyle/>
        <a:p>
          <a:r>
            <a:rPr lang="en-GB" sz="1600" b="1" dirty="0"/>
            <a:t>Clinical Supervision</a:t>
          </a:r>
        </a:p>
      </dgm:t>
    </dgm:pt>
    <dgm:pt modelId="{A5520202-5A0D-4F4D-BB09-37C8F078CBEC}" type="parTrans" cxnId="{D69151D3-8564-4106-A7F9-1865588BED2E}">
      <dgm:prSet/>
      <dgm:spPr/>
      <dgm:t>
        <a:bodyPr/>
        <a:lstStyle/>
        <a:p>
          <a:endParaRPr lang="en-GB"/>
        </a:p>
      </dgm:t>
    </dgm:pt>
    <dgm:pt modelId="{2976B60D-1D4C-4618-8784-EE259E44EC4B}" type="sibTrans" cxnId="{D69151D3-8564-4106-A7F9-1865588BED2E}">
      <dgm:prSet/>
      <dgm:spPr/>
      <dgm:t>
        <a:bodyPr/>
        <a:lstStyle/>
        <a:p>
          <a:endParaRPr lang="en-GB"/>
        </a:p>
      </dgm:t>
    </dgm:pt>
    <dgm:pt modelId="{D65606CD-E949-4C71-943D-C3BF6346C582}">
      <dgm:prSet phldrT="[Text]" custT="1"/>
      <dgm:spPr>
        <a:solidFill>
          <a:schemeClr val="tx2">
            <a:lumMod val="75000"/>
          </a:schemeClr>
        </a:solidFill>
      </dgm:spPr>
      <dgm:t>
        <a:bodyPr/>
        <a:lstStyle/>
        <a:p>
          <a:r>
            <a:rPr lang="en-GB" sz="1600" b="1" dirty="0"/>
            <a:t>Progression to Band 6</a:t>
          </a:r>
        </a:p>
      </dgm:t>
    </dgm:pt>
    <dgm:pt modelId="{AB08D377-D69A-483E-9AC1-813D93622130}" type="parTrans" cxnId="{20E76B32-5A23-4835-B97D-BF8E90526B3F}">
      <dgm:prSet/>
      <dgm:spPr/>
      <dgm:t>
        <a:bodyPr/>
        <a:lstStyle/>
        <a:p>
          <a:endParaRPr lang="en-GB"/>
        </a:p>
      </dgm:t>
    </dgm:pt>
    <dgm:pt modelId="{95053602-F533-4073-8C5C-A7708C533F06}" type="sibTrans" cxnId="{20E76B32-5A23-4835-B97D-BF8E90526B3F}">
      <dgm:prSet/>
      <dgm:spPr/>
      <dgm:t>
        <a:bodyPr/>
        <a:lstStyle/>
        <a:p>
          <a:endParaRPr lang="en-GB"/>
        </a:p>
      </dgm:t>
    </dgm:pt>
    <dgm:pt modelId="{5278B189-7FF6-4487-B6E6-E81A230CB055}">
      <dgm:prSet phldrT="[Text]" custT="1"/>
      <dgm:spPr>
        <a:solidFill>
          <a:schemeClr val="tx2">
            <a:lumMod val="75000"/>
          </a:schemeClr>
        </a:solidFill>
      </dgm:spPr>
      <dgm:t>
        <a:bodyPr/>
        <a:lstStyle/>
        <a:p>
          <a:r>
            <a:rPr lang="en-GB" sz="1600" b="1" dirty="0"/>
            <a:t>SSSA and ongoing CPD</a:t>
          </a:r>
        </a:p>
      </dgm:t>
    </dgm:pt>
    <dgm:pt modelId="{75C8F7B6-3307-4BDF-ACA6-3F1A3E1FFBF2}" type="parTrans" cxnId="{6BF5BF82-E8A5-4300-9255-97FABBBD05A4}">
      <dgm:prSet/>
      <dgm:spPr/>
      <dgm:t>
        <a:bodyPr/>
        <a:lstStyle/>
        <a:p>
          <a:endParaRPr lang="en-GB"/>
        </a:p>
      </dgm:t>
    </dgm:pt>
    <dgm:pt modelId="{9514BD7F-CC9B-4E94-9480-5560E62815E4}" type="sibTrans" cxnId="{6BF5BF82-E8A5-4300-9255-97FABBBD05A4}">
      <dgm:prSet/>
      <dgm:spPr/>
      <dgm:t>
        <a:bodyPr/>
        <a:lstStyle/>
        <a:p>
          <a:endParaRPr lang="en-GB"/>
        </a:p>
      </dgm:t>
    </dgm:pt>
    <dgm:pt modelId="{AA09488C-FD59-46A3-8372-2B65C9F390F9}" type="pres">
      <dgm:prSet presAssocID="{56C66B54-EDA1-406D-9C19-2440B4028BDC}" presName="cycle" presStyleCnt="0">
        <dgm:presLayoutVars>
          <dgm:chMax val="1"/>
          <dgm:dir/>
          <dgm:animLvl val="ctr"/>
          <dgm:resizeHandles val="exact"/>
        </dgm:presLayoutVars>
      </dgm:prSet>
      <dgm:spPr/>
    </dgm:pt>
    <dgm:pt modelId="{53840463-867B-446C-A4FB-0165FA785E8D}" type="pres">
      <dgm:prSet presAssocID="{2AF901FE-56D2-44F1-9CC5-889240ECA9BA}" presName="centerShape" presStyleLbl="node0" presStyleIdx="0" presStyleCnt="1" custScaleX="121092" custScaleY="121087"/>
      <dgm:spPr/>
    </dgm:pt>
    <dgm:pt modelId="{43C876FA-BCA5-4F91-B90D-24BA6B0B8175}" type="pres">
      <dgm:prSet presAssocID="{0BAD2D63-BFB9-44BC-96C4-D2559C91A00A}" presName="Name9" presStyleLbl="parChTrans1D2" presStyleIdx="0" presStyleCnt="8"/>
      <dgm:spPr/>
    </dgm:pt>
    <dgm:pt modelId="{6FC94A5A-A854-47B3-B2F5-842399EDB0B3}" type="pres">
      <dgm:prSet presAssocID="{0BAD2D63-BFB9-44BC-96C4-D2559C91A00A}" presName="connTx" presStyleLbl="parChTrans1D2" presStyleIdx="0" presStyleCnt="8"/>
      <dgm:spPr/>
    </dgm:pt>
    <dgm:pt modelId="{D453B218-CD09-4D5B-8385-D6EF9BC7E452}" type="pres">
      <dgm:prSet presAssocID="{0E859E21-170F-46DE-9DC0-9D0F6C415D92}" presName="node" presStyleLbl="node1" presStyleIdx="0" presStyleCnt="8" custScaleX="93149">
        <dgm:presLayoutVars>
          <dgm:bulletEnabled val="1"/>
        </dgm:presLayoutVars>
      </dgm:prSet>
      <dgm:spPr/>
    </dgm:pt>
    <dgm:pt modelId="{0A1B133D-1DE1-4B82-AB34-C556AEDC9589}" type="pres">
      <dgm:prSet presAssocID="{694BF8EE-EE44-403F-8E84-0D6B6CA837AB}" presName="Name9" presStyleLbl="parChTrans1D2" presStyleIdx="1" presStyleCnt="8"/>
      <dgm:spPr/>
    </dgm:pt>
    <dgm:pt modelId="{9A2CE463-8B41-47A0-8F04-F576F0EA8B10}" type="pres">
      <dgm:prSet presAssocID="{694BF8EE-EE44-403F-8E84-0D6B6CA837AB}" presName="connTx" presStyleLbl="parChTrans1D2" presStyleIdx="1" presStyleCnt="8"/>
      <dgm:spPr/>
    </dgm:pt>
    <dgm:pt modelId="{E5F089D0-E83C-412D-8876-52EE1C43688C}" type="pres">
      <dgm:prSet presAssocID="{0062B898-B0BE-4B2E-B792-F6840F8B8C2D}" presName="node" presStyleLbl="node1" presStyleIdx="1" presStyleCnt="8" custScaleX="116926">
        <dgm:presLayoutVars>
          <dgm:bulletEnabled val="1"/>
        </dgm:presLayoutVars>
      </dgm:prSet>
      <dgm:spPr/>
    </dgm:pt>
    <dgm:pt modelId="{10054DD4-CF5E-4752-9C81-A9336B0EFA47}" type="pres">
      <dgm:prSet presAssocID="{28BE5B1C-51C2-494B-8018-AA9E01F383E7}" presName="Name9" presStyleLbl="parChTrans1D2" presStyleIdx="2" presStyleCnt="8"/>
      <dgm:spPr/>
    </dgm:pt>
    <dgm:pt modelId="{D6C8802F-B054-4BD5-909E-41584E413E9B}" type="pres">
      <dgm:prSet presAssocID="{28BE5B1C-51C2-494B-8018-AA9E01F383E7}" presName="connTx" presStyleLbl="parChTrans1D2" presStyleIdx="2" presStyleCnt="8"/>
      <dgm:spPr/>
    </dgm:pt>
    <dgm:pt modelId="{9726D57A-0607-4559-80FB-ADDF4A4AEB7A}" type="pres">
      <dgm:prSet presAssocID="{D9480F49-C975-403B-9A32-3A87288396A5}" presName="node" presStyleLbl="node1" presStyleIdx="2" presStyleCnt="8" custScaleX="119389">
        <dgm:presLayoutVars>
          <dgm:bulletEnabled val="1"/>
        </dgm:presLayoutVars>
      </dgm:prSet>
      <dgm:spPr/>
    </dgm:pt>
    <dgm:pt modelId="{7D2439C9-7746-4975-A92D-4670009F4FDC}" type="pres">
      <dgm:prSet presAssocID="{A5EC51A0-B047-498A-BD22-EB14E0591FED}" presName="Name9" presStyleLbl="parChTrans1D2" presStyleIdx="3" presStyleCnt="8"/>
      <dgm:spPr/>
    </dgm:pt>
    <dgm:pt modelId="{70CA42E4-6372-411E-B2E0-9AD71B0E6489}" type="pres">
      <dgm:prSet presAssocID="{A5EC51A0-B047-498A-BD22-EB14E0591FED}" presName="connTx" presStyleLbl="parChTrans1D2" presStyleIdx="3" presStyleCnt="8"/>
      <dgm:spPr/>
    </dgm:pt>
    <dgm:pt modelId="{1DED2CBD-54B7-4311-8966-F7FE61A3AEC9}" type="pres">
      <dgm:prSet presAssocID="{7D1A863E-D180-4AB3-9DC8-774012489E01}" presName="node" presStyleLbl="node1" presStyleIdx="3" presStyleCnt="8" custScaleX="122775">
        <dgm:presLayoutVars>
          <dgm:bulletEnabled val="1"/>
        </dgm:presLayoutVars>
      </dgm:prSet>
      <dgm:spPr/>
    </dgm:pt>
    <dgm:pt modelId="{5BED632B-4C01-4837-BBD1-794D615BEEEE}" type="pres">
      <dgm:prSet presAssocID="{5C7DFDD9-0189-41A2-8FE6-7A4B124A9CE4}" presName="Name9" presStyleLbl="parChTrans1D2" presStyleIdx="4" presStyleCnt="8"/>
      <dgm:spPr/>
    </dgm:pt>
    <dgm:pt modelId="{0A190A93-1835-4392-A2E2-4E61039D3A52}" type="pres">
      <dgm:prSet presAssocID="{5C7DFDD9-0189-41A2-8FE6-7A4B124A9CE4}" presName="connTx" presStyleLbl="parChTrans1D2" presStyleIdx="4" presStyleCnt="8"/>
      <dgm:spPr/>
    </dgm:pt>
    <dgm:pt modelId="{AA19DADC-CE38-40DC-87F2-6D2260233C19}" type="pres">
      <dgm:prSet presAssocID="{986A1211-A889-4F9B-83E0-9C294552D389}" presName="node" presStyleLbl="node1" presStyleIdx="4" presStyleCnt="8" custScaleX="130407">
        <dgm:presLayoutVars>
          <dgm:bulletEnabled val="1"/>
        </dgm:presLayoutVars>
      </dgm:prSet>
      <dgm:spPr/>
    </dgm:pt>
    <dgm:pt modelId="{6CA5EC73-D1BD-4A6A-B7B2-C0068C6160A4}" type="pres">
      <dgm:prSet presAssocID="{A5520202-5A0D-4F4D-BB09-37C8F078CBEC}" presName="Name9" presStyleLbl="parChTrans1D2" presStyleIdx="5" presStyleCnt="8"/>
      <dgm:spPr/>
    </dgm:pt>
    <dgm:pt modelId="{1F7D12A9-05FF-442B-8C03-01B08C3B4B04}" type="pres">
      <dgm:prSet presAssocID="{A5520202-5A0D-4F4D-BB09-37C8F078CBEC}" presName="connTx" presStyleLbl="parChTrans1D2" presStyleIdx="5" presStyleCnt="8"/>
      <dgm:spPr/>
    </dgm:pt>
    <dgm:pt modelId="{E5624783-1CC5-46FA-AB74-01D83D256AED}" type="pres">
      <dgm:prSet presAssocID="{AEFF80A6-2EAB-4C5D-828D-4905C6623A57}" presName="node" presStyleLbl="node1" presStyleIdx="5" presStyleCnt="8" custScaleX="122496" custRadScaleRad="97982" custRadScaleInc="5597">
        <dgm:presLayoutVars>
          <dgm:bulletEnabled val="1"/>
        </dgm:presLayoutVars>
      </dgm:prSet>
      <dgm:spPr/>
    </dgm:pt>
    <dgm:pt modelId="{7DF0825E-E90D-44F7-A87A-D6C5B82D2B03}" type="pres">
      <dgm:prSet presAssocID="{AB08D377-D69A-483E-9AC1-813D93622130}" presName="Name9" presStyleLbl="parChTrans1D2" presStyleIdx="6" presStyleCnt="8"/>
      <dgm:spPr/>
    </dgm:pt>
    <dgm:pt modelId="{CBEBD33F-BA01-4943-B3C5-5275527797B0}" type="pres">
      <dgm:prSet presAssocID="{AB08D377-D69A-483E-9AC1-813D93622130}" presName="connTx" presStyleLbl="parChTrans1D2" presStyleIdx="6" presStyleCnt="8"/>
      <dgm:spPr/>
    </dgm:pt>
    <dgm:pt modelId="{2FA37E15-69CB-4438-930C-89E7CE3E2B78}" type="pres">
      <dgm:prSet presAssocID="{D65606CD-E949-4C71-943D-C3BF6346C582}" presName="node" presStyleLbl="node1" presStyleIdx="6" presStyleCnt="8" custScaleX="120033">
        <dgm:presLayoutVars>
          <dgm:bulletEnabled val="1"/>
        </dgm:presLayoutVars>
      </dgm:prSet>
      <dgm:spPr/>
    </dgm:pt>
    <dgm:pt modelId="{AD0EFC88-E392-473E-B280-449F0D53D3B8}" type="pres">
      <dgm:prSet presAssocID="{75C8F7B6-3307-4BDF-ACA6-3F1A3E1FFBF2}" presName="Name9" presStyleLbl="parChTrans1D2" presStyleIdx="7" presStyleCnt="8"/>
      <dgm:spPr/>
    </dgm:pt>
    <dgm:pt modelId="{F642E2A5-36A5-4394-9502-F320B00E778D}" type="pres">
      <dgm:prSet presAssocID="{75C8F7B6-3307-4BDF-ACA6-3F1A3E1FFBF2}" presName="connTx" presStyleLbl="parChTrans1D2" presStyleIdx="7" presStyleCnt="8"/>
      <dgm:spPr/>
    </dgm:pt>
    <dgm:pt modelId="{9CC94A09-2190-41E9-9297-BEAD18CA0B8E}" type="pres">
      <dgm:prSet presAssocID="{5278B189-7FF6-4487-B6E6-E81A230CB055}" presName="node" presStyleLbl="node1" presStyleIdx="7" presStyleCnt="8" custScaleX="122764">
        <dgm:presLayoutVars>
          <dgm:bulletEnabled val="1"/>
        </dgm:presLayoutVars>
      </dgm:prSet>
      <dgm:spPr/>
    </dgm:pt>
  </dgm:ptLst>
  <dgm:cxnLst>
    <dgm:cxn modelId="{666CE301-6112-4AFC-8010-B384F7683A13}" type="presOf" srcId="{A5520202-5A0D-4F4D-BB09-37C8F078CBEC}" destId="{6CA5EC73-D1BD-4A6A-B7B2-C0068C6160A4}" srcOrd="0" destOrd="0" presId="urn:microsoft.com/office/officeart/2005/8/layout/radial1"/>
    <dgm:cxn modelId="{8B9D420C-8D10-4E7B-96EB-309610892982}" type="presOf" srcId="{0BAD2D63-BFB9-44BC-96C4-D2559C91A00A}" destId="{6FC94A5A-A854-47B3-B2F5-842399EDB0B3}" srcOrd="1" destOrd="0" presId="urn:microsoft.com/office/officeart/2005/8/layout/radial1"/>
    <dgm:cxn modelId="{E9C05A0C-BC03-4A96-99B9-745636C5DAB6}" type="presOf" srcId="{694BF8EE-EE44-403F-8E84-0D6B6CA837AB}" destId="{9A2CE463-8B41-47A0-8F04-F576F0EA8B10}" srcOrd="1" destOrd="0" presId="urn:microsoft.com/office/officeart/2005/8/layout/radial1"/>
    <dgm:cxn modelId="{A4BF500E-DE7A-49E6-9D21-5864D3842808}" type="presOf" srcId="{56C66B54-EDA1-406D-9C19-2440B4028BDC}" destId="{AA09488C-FD59-46A3-8372-2B65C9F390F9}" srcOrd="0" destOrd="0" presId="urn:microsoft.com/office/officeart/2005/8/layout/radial1"/>
    <dgm:cxn modelId="{FA045919-1349-47DD-A5A1-C7757905E800}" type="presOf" srcId="{986A1211-A889-4F9B-83E0-9C294552D389}" destId="{AA19DADC-CE38-40DC-87F2-6D2260233C19}" srcOrd="0" destOrd="0" presId="urn:microsoft.com/office/officeart/2005/8/layout/radial1"/>
    <dgm:cxn modelId="{C1A8A41B-D54F-4411-9C96-988D9F130CC1}" type="presOf" srcId="{7D1A863E-D180-4AB3-9DC8-774012489E01}" destId="{1DED2CBD-54B7-4311-8966-F7FE61A3AEC9}" srcOrd="0" destOrd="0" presId="urn:microsoft.com/office/officeart/2005/8/layout/radial1"/>
    <dgm:cxn modelId="{65AE2A1F-20E2-40FB-82EF-F45E48E31BD6}" type="presOf" srcId="{75C8F7B6-3307-4BDF-ACA6-3F1A3E1FFBF2}" destId="{AD0EFC88-E392-473E-B280-449F0D53D3B8}" srcOrd="0" destOrd="0" presId="urn:microsoft.com/office/officeart/2005/8/layout/radial1"/>
    <dgm:cxn modelId="{EBDB3E2E-C932-4696-A469-776301342C76}" type="presOf" srcId="{A5520202-5A0D-4F4D-BB09-37C8F078CBEC}" destId="{1F7D12A9-05FF-442B-8C03-01B08C3B4B04}" srcOrd="1" destOrd="0" presId="urn:microsoft.com/office/officeart/2005/8/layout/radial1"/>
    <dgm:cxn modelId="{4D43A530-6571-412C-BFC1-33246EBDCA6C}" srcId="{2AF901FE-56D2-44F1-9CC5-889240ECA9BA}" destId="{0062B898-B0BE-4B2E-B792-F6840F8B8C2D}" srcOrd="1" destOrd="0" parTransId="{694BF8EE-EE44-403F-8E84-0D6B6CA837AB}" sibTransId="{91228D41-A7C8-48CD-BB09-3E1EDE41A566}"/>
    <dgm:cxn modelId="{EE357631-10AF-432E-860B-A2F5C9382111}" type="presOf" srcId="{5278B189-7FF6-4487-B6E6-E81A230CB055}" destId="{9CC94A09-2190-41E9-9297-BEAD18CA0B8E}" srcOrd="0" destOrd="0" presId="urn:microsoft.com/office/officeart/2005/8/layout/radial1"/>
    <dgm:cxn modelId="{20E76B32-5A23-4835-B97D-BF8E90526B3F}" srcId="{2AF901FE-56D2-44F1-9CC5-889240ECA9BA}" destId="{D65606CD-E949-4C71-943D-C3BF6346C582}" srcOrd="6" destOrd="0" parTransId="{AB08D377-D69A-483E-9AC1-813D93622130}" sibTransId="{95053602-F533-4073-8C5C-A7708C533F06}"/>
    <dgm:cxn modelId="{DA8EBA35-D8F9-47BE-8F9D-196172289D0B}" type="presOf" srcId="{D9480F49-C975-403B-9A32-3A87288396A5}" destId="{9726D57A-0607-4559-80FB-ADDF4A4AEB7A}" srcOrd="0" destOrd="0" presId="urn:microsoft.com/office/officeart/2005/8/layout/radial1"/>
    <dgm:cxn modelId="{9F83CA37-5A4B-4712-979A-0B07C7A79BB5}" type="presOf" srcId="{694BF8EE-EE44-403F-8E84-0D6B6CA837AB}" destId="{0A1B133D-1DE1-4B82-AB34-C556AEDC9589}" srcOrd="0" destOrd="0" presId="urn:microsoft.com/office/officeart/2005/8/layout/radial1"/>
    <dgm:cxn modelId="{0ADE5539-92BF-4EB1-88CC-A8C30E0BD430}" type="presOf" srcId="{5C7DFDD9-0189-41A2-8FE6-7A4B124A9CE4}" destId="{5BED632B-4C01-4837-BBD1-794D615BEEEE}" srcOrd="0" destOrd="0" presId="urn:microsoft.com/office/officeart/2005/8/layout/radial1"/>
    <dgm:cxn modelId="{5489995E-306C-4B2F-B6D0-5B9F06B95128}" srcId="{2AF901FE-56D2-44F1-9CC5-889240ECA9BA}" destId="{7D1A863E-D180-4AB3-9DC8-774012489E01}" srcOrd="3" destOrd="0" parTransId="{A5EC51A0-B047-498A-BD22-EB14E0591FED}" sibTransId="{D16CCB9B-9B92-4E2F-A2CA-AEBEB34F4827}"/>
    <dgm:cxn modelId="{E837B441-CEA3-4666-A58A-A5BDD5976641}" type="presOf" srcId="{D65606CD-E949-4C71-943D-C3BF6346C582}" destId="{2FA37E15-69CB-4438-930C-89E7CE3E2B78}" srcOrd="0" destOrd="0" presId="urn:microsoft.com/office/officeart/2005/8/layout/radial1"/>
    <dgm:cxn modelId="{C7E5CE65-A161-4C7A-A437-ABF2420E810C}" type="presOf" srcId="{AEFF80A6-2EAB-4C5D-828D-4905C6623A57}" destId="{E5624783-1CC5-46FA-AB74-01D83D256AED}" srcOrd="0" destOrd="0" presId="urn:microsoft.com/office/officeart/2005/8/layout/radial1"/>
    <dgm:cxn modelId="{08700D4B-7980-45AA-913A-CD13CE1C868A}" srcId="{2AF901FE-56D2-44F1-9CC5-889240ECA9BA}" destId="{986A1211-A889-4F9B-83E0-9C294552D389}" srcOrd="4" destOrd="0" parTransId="{5C7DFDD9-0189-41A2-8FE6-7A4B124A9CE4}" sibTransId="{6169D2B3-9309-4641-A821-292616B38248}"/>
    <dgm:cxn modelId="{D1ECBB6B-81E1-4DBB-9076-A526F621FCD7}" type="presOf" srcId="{28BE5B1C-51C2-494B-8018-AA9E01F383E7}" destId="{10054DD4-CF5E-4752-9C81-A9336B0EFA47}" srcOrd="0" destOrd="0" presId="urn:microsoft.com/office/officeart/2005/8/layout/radial1"/>
    <dgm:cxn modelId="{785BD46F-ADC7-47A6-B002-51C761AAE80E}" type="presOf" srcId="{AB08D377-D69A-483E-9AC1-813D93622130}" destId="{CBEBD33F-BA01-4943-B3C5-5275527797B0}" srcOrd="1" destOrd="0" presId="urn:microsoft.com/office/officeart/2005/8/layout/radial1"/>
    <dgm:cxn modelId="{B488B452-354C-4E5E-A00E-36208EAF9BCE}" type="presOf" srcId="{0062B898-B0BE-4B2E-B792-F6840F8B8C2D}" destId="{E5F089D0-E83C-412D-8876-52EE1C43688C}" srcOrd="0" destOrd="0" presId="urn:microsoft.com/office/officeart/2005/8/layout/radial1"/>
    <dgm:cxn modelId="{D01C2B58-D193-4566-9DA7-6E6E18DBFEDB}" type="presOf" srcId="{5C7DFDD9-0189-41A2-8FE6-7A4B124A9CE4}" destId="{0A190A93-1835-4392-A2E2-4E61039D3A52}" srcOrd="1" destOrd="0" presId="urn:microsoft.com/office/officeart/2005/8/layout/radial1"/>
    <dgm:cxn modelId="{6BF5BF82-E8A5-4300-9255-97FABBBD05A4}" srcId="{2AF901FE-56D2-44F1-9CC5-889240ECA9BA}" destId="{5278B189-7FF6-4487-B6E6-E81A230CB055}" srcOrd="7" destOrd="0" parTransId="{75C8F7B6-3307-4BDF-ACA6-3F1A3E1FFBF2}" sibTransId="{9514BD7F-CC9B-4E94-9480-5560E62815E4}"/>
    <dgm:cxn modelId="{17C19695-D375-4C3A-A4F1-3BADD0557D47}" type="presOf" srcId="{A5EC51A0-B047-498A-BD22-EB14E0591FED}" destId="{70CA42E4-6372-411E-B2E0-9AD71B0E6489}" srcOrd="1" destOrd="0" presId="urn:microsoft.com/office/officeart/2005/8/layout/radial1"/>
    <dgm:cxn modelId="{2134BF9A-C4E8-4BC0-BA04-A11F41C8D12B}" type="presOf" srcId="{28BE5B1C-51C2-494B-8018-AA9E01F383E7}" destId="{D6C8802F-B054-4BD5-909E-41584E413E9B}" srcOrd="1" destOrd="0" presId="urn:microsoft.com/office/officeart/2005/8/layout/radial1"/>
    <dgm:cxn modelId="{48DE729C-A2A5-40C8-8691-FED49870F785}" srcId="{56C66B54-EDA1-406D-9C19-2440B4028BDC}" destId="{2AF901FE-56D2-44F1-9CC5-889240ECA9BA}" srcOrd="0" destOrd="0" parTransId="{AFFAFED5-0ADC-48C9-8B57-C238219AE335}" sibTransId="{9C9FFE8C-F53B-412B-B6DF-A7BC8779B843}"/>
    <dgm:cxn modelId="{2077A49F-00ED-4A8A-8E22-0DB9B4E270D4}" type="presOf" srcId="{2AF901FE-56D2-44F1-9CC5-889240ECA9BA}" destId="{53840463-867B-446C-A4FB-0165FA785E8D}" srcOrd="0" destOrd="0" presId="urn:microsoft.com/office/officeart/2005/8/layout/radial1"/>
    <dgm:cxn modelId="{F2B237A9-E4A0-440D-86FC-74B5A0D6621F}" type="presOf" srcId="{0E859E21-170F-46DE-9DC0-9D0F6C415D92}" destId="{D453B218-CD09-4D5B-8385-D6EF9BC7E452}" srcOrd="0" destOrd="0" presId="urn:microsoft.com/office/officeart/2005/8/layout/radial1"/>
    <dgm:cxn modelId="{4FF222B9-55DB-4F11-BA33-001E5CB18A24}" srcId="{2AF901FE-56D2-44F1-9CC5-889240ECA9BA}" destId="{0E859E21-170F-46DE-9DC0-9D0F6C415D92}" srcOrd="0" destOrd="0" parTransId="{0BAD2D63-BFB9-44BC-96C4-D2559C91A00A}" sibTransId="{6F01DACD-B34B-4BE8-8815-DC832BA4AECF}"/>
    <dgm:cxn modelId="{2A05FBCF-0ED9-4079-AF24-4CDC4232F0EF}" type="presOf" srcId="{0BAD2D63-BFB9-44BC-96C4-D2559C91A00A}" destId="{43C876FA-BCA5-4F91-B90D-24BA6B0B8175}" srcOrd="0" destOrd="0" presId="urn:microsoft.com/office/officeart/2005/8/layout/radial1"/>
    <dgm:cxn modelId="{DBABDCD0-D5D4-45AD-99F7-65619F8F753A}" type="presOf" srcId="{75C8F7B6-3307-4BDF-ACA6-3F1A3E1FFBF2}" destId="{F642E2A5-36A5-4394-9502-F320B00E778D}" srcOrd="1" destOrd="0" presId="urn:microsoft.com/office/officeart/2005/8/layout/radial1"/>
    <dgm:cxn modelId="{D69151D3-8564-4106-A7F9-1865588BED2E}" srcId="{2AF901FE-56D2-44F1-9CC5-889240ECA9BA}" destId="{AEFF80A6-2EAB-4C5D-828D-4905C6623A57}" srcOrd="5" destOrd="0" parTransId="{A5520202-5A0D-4F4D-BB09-37C8F078CBEC}" sibTransId="{2976B60D-1D4C-4618-8784-EE259E44EC4B}"/>
    <dgm:cxn modelId="{DB3A16D7-50B4-41F8-B900-0E5DDEFD264E}" type="presOf" srcId="{A5EC51A0-B047-498A-BD22-EB14E0591FED}" destId="{7D2439C9-7746-4975-A92D-4670009F4FDC}" srcOrd="0" destOrd="0" presId="urn:microsoft.com/office/officeart/2005/8/layout/radial1"/>
    <dgm:cxn modelId="{1917D4DD-3E03-4BCF-8B19-9B92EBFABE57}" srcId="{2AF901FE-56D2-44F1-9CC5-889240ECA9BA}" destId="{D9480F49-C975-403B-9A32-3A87288396A5}" srcOrd="2" destOrd="0" parTransId="{28BE5B1C-51C2-494B-8018-AA9E01F383E7}" sibTransId="{EF6B395A-7F3F-4A4C-BEF3-D1F4335AF4C9}"/>
    <dgm:cxn modelId="{C566BDE6-C4F6-4C5E-9F0F-8725C045B1D1}" type="presOf" srcId="{AB08D377-D69A-483E-9AC1-813D93622130}" destId="{7DF0825E-E90D-44F7-A87A-D6C5B82D2B03}" srcOrd="0" destOrd="0" presId="urn:microsoft.com/office/officeart/2005/8/layout/radial1"/>
    <dgm:cxn modelId="{94F73989-AA76-4062-B7D8-E4FFC1E19016}" type="presParOf" srcId="{AA09488C-FD59-46A3-8372-2B65C9F390F9}" destId="{53840463-867B-446C-A4FB-0165FA785E8D}" srcOrd="0" destOrd="0" presId="urn:microsoft.com/office/officeart/2005/8/layout/radial1"/>
    <dgm:cxn modelId="{2594FEC7-A890-4BF9-813F-F1F067A6B3CD}" type="presParOf" srcId="{AA09488C-FD59-46A3-8372-2B65C9F390F9}" destId="{43C876FA-BCA5-4F91-B90D-24BA6B0B8175}" srcOrd="1" destOrd="0" presId="urn:microsoft.com/office/officeart/2005/8/layout/radial1"/>
    <dgm:cxn modelId="{605FB92F-4DE4-4062-9C3E-1DE81F028497}" type="presParOf" srcId="{43C876FA-BCA5-4F91-B90D-24BA6B0B8175}" destId="{6FC94A5A-A854-47B3-B2F5-842399EDB0B3}" srcOrd="0" destOrd="0" presId="urn:microsoft.com/office/officeart/2005/8/layout/radial1"/>
    <dgm:cxn modelId="{4357AAC9-3CEE-47AE-B35B-22FF7B755EF9}" type="presParOf" srcId="{AA09488C-FD59-46A3-8372-2B65C9F390F9}" destId="{D453B218-CD09-4D5B-8385-D6EF9BC7E452}" srcOrd="2" destOrd="0" presId="urn:microsoft.com/office/officeart/2005/8/layout/radial1"/>
    <dgm:cxn modelId="{495A4EAB-1331-4348-8A09-43FFF925383A}" type="presParOf" srcId="{AA09488C-FD59-46A3-8372-2B65C9F390F9}" destId="{0A1B133D-1DE1-4B82-AB34-C556AEDC9589}" srcOrd="3" destOrd="0" presId="urn:microsoft.com/office/officeart/2005/8/layout/radial1"/>
    <dgm:cxn modelId="{9C424900-E6E9-4E50-9DB7-1789CCA811D7}" type="presParOf" srcId="{0A1B133D-1DE1-4B82-AB34-C556AEDC9589}" destId="{9A2CE463-8B41-47A0-8F04-F576F0EA8B10}" srcOrd="0" destOrd="0" presId="urn:microsoft.com/office/officeart/2005/8/layout/radial1"/>
    <dgm:cxn modelId="{FF536E21-5D20-4145-8C14-45BEED8E01B1}" type="presParOf" srcId="{AA09488C-FD59-46A3-8372-2B65C9F390F9}" destId="{E5F089D0-E83C-412D-8876-52EE1C43688C}" srcOrd="4" destOrd="0" presId="urn:microsoft.com/office/officeart/2005/8/layout/radial1"/>
    <dgm:cxn modelId="{423C4B10-9B93-4BB3-A5A1-405987BE47F4}" type="presParOf" srcId="{AA09488C-FD59-46A3-8372-2B65C9F390F9}" destId="{10054DD4-CF5E-4752-9C81-A9336B0EFA47}" srcOrd="5" destOrd="0" presId="urn:microsoft.com/office/officeart/2005/8/layout/radial1"/>
    <dgm:cxn modelId="{8570FE66-821B-4EF8-98ED-F837DD81818C}" type="presParOf" srcId="{10054DD4-CF5E-4752-9C81-A9336B0EFA47}" destId="{D6C8802F-B054-4BD5-909E-41584E413E9B}" srcOrd="0" destOrd="0" presId="urn:microsoft.com/office/officeart/2005/8/layout/radial1"/>
    <dgm:cxn modelId="{FC4A0AB4-DBAA-43A9-BD5A-932B3E2DDCAF}" type="presParOf" srcId="{AA09488C-FD59-46A3-8372-2B65C9F390F9}" destId="{9726D57A-0607-4559-80FB-ADDF4A4AEB7A}" srcOrd="6" destOrd="0" presId="urn:microsoft.com/office/officeart/2005/8/layout/radial1"/>
    <dgm:cxn modelId="{702585D8-47A8-4265-B5CA-04275A994D35}" type="presParOf" srcId="{AA09488C-FD59-46A3-8372-2B65C9F390F9}" destId="{7D2439C9-7746-4975-A92D-4670009F4FDC}" srcOrd="7" destOrd="0" presId="urn:microsoft.com/office/officeart/2005/8/layout/radial1"/>
    <dgm:cxn modelId="{018A7923-D3FA-4ED0-8CC7-60EB3B31A090}" type="presParOf" srcId="{7D2439C9-7746-4975-A92D-4670009F4FDC}" destId="{70CA42E4-6372-411E-B2E0-9AD71B0E6489}" srcOrd="0" destOrd="0" presId="urn:microsoft.com/office/officeart/2005/8/layout/radial1"/>
    <dgm:cxn modelId="{D7BD2BD5-F19E-43CE-ACC0-358F37C606AA}" type="presParOf" srcId="{AA09488C-FD59-46A3-8372-2B65C9F390F9}" destId="{1DED2CBD-54B7-4311-8966-F7FE61A3AEC9}" srcOrd="8" destOrd="0" presId="urn:microsoft.com/office/officeart/2005/8/layout/radial1"/>
    <dgm:cxn modelId="{D1970CF4-4FF6-4838-A25A-4B9827D77998}" type="presParOf" srcId="{AA09488C-FD59-46A3-8372-2B65C9F390F9}" destId="{5BED632B-4C01-4837-BBD1-794D615BEEEE}" srcOrd="9" destOrd="0" presId="urn:microsoft.com/office/officeart/2005/8/layout/radial1"/>
    <dgm:cxn modelId="{17FA68C1-51F4-4075-AAF4-6A8E5B753E40}" type="presParOf" srcId="{5BED632B-4C01-4837-BBD1-794D615BEEEE}" destId="{0A190A93-1835-4392-A2E2-4E61039D3A52}" srcOrd="0" destOrd="0" presId="urn:microsoft.com/office/officeart/2005/8/layout/radial1"/>
    <dgm:cxn modelId="{4270E9DA-DBA0-4747-925F-366314139FEE}" type="presParOf" srcId="{AA09488C-FD59-46A3-8372-2B65C9F390F9}" destId="{AA19DADC-CE38-40DC-87F2-6D2260233C19}" srcOrd="10" destOrd="0" presId="urn:microsoft.com/office/officeart/2005/8/layout/radial1"/>
    <dgm:cxn modelId="{EE033901-9A40-48ED-B056-29BAE0808632}" type="presParOf" srcId="{AA09488C-FD59-46A3-8372-2B65C9F390F9}" destId="{6CA5EC73-D1BD-4A6A-B7B2-C0068C6160A4}" srcOrd="11" destOrd="0" presId="urn:microsoft.com/office/officeart/2005/8/layout/radial1"/>
    <dgm:cxn modelId="{8A3896F3-735E-488F-84EA-BE1BA6EB5CCD}" type="presParOf" srcId="{6CA5EC73-D1BD-4A6A-B7B2-C0068C6160A4}" destId="{1F7D12A9-05FF-442B-8C03-01B08C3B4B04}" srcOrd="0" destOrd="0" presId="urn:microsoft.com/office/officeart/2005/8/layout/radial1"/>
    <dgm:cxn modelId="{9EA32474-9C33-42AF-9001-1CB5D4326264}" type="presParOf" srcId="{AA09488C-FD59-46A3-8372-2B65C9F390F9}" destId="{E5624783-1CC5-46FA-AB74-01D83D256AED}" srcOrd="12" destOrd="0" presId="urn:microsoft.com/office/officeart/2005/8/layout/radial1"/>
    <dgm:cxn modelId="{41603A8E-35FC-4D9D-8A93-A0BF7E8685C1}" type="presParOf" srcId="{AA09488C-FD59-46A3-8372-2B65C9F390F9}" destId="{7DF0825E-E90D-44F7-A87A-D6C5B82D2B03}" srcOrd="13" destOrd="0" presId="urn:microsoft.com/office/officeart/2005/8/layout/radial1"/>
    <dgm:cxn modelId="{3E263512-358C-4DCC-84B9-8257CE7964E4}" type="presParOf" srcId="{7DF0825E-E90D-44F7-A87A-D6C5B82D2B03}" destId="{CBEBD33F-BA01-4943-B3C5-5275527797B0}" srcOrd="0" destOrd="0" presId="urn:microsoft.com/office/officeart/2005/8/layout/radial1"/>
    <dgm:cxn modelId="{43E89AF9-7118-4CEE-9E43-0D4F96174081}" type="presParOf" srcId="{AA09488C-FD59-46A3-8372-2B65C9F390F9}" destId="{2FA37E15-69CB-4438-930C-89E7CE3E2B78}" srcOrd="14" destOrd="0" presId="urn:microsoft.com/office/officeart/2005/8/layout/radial1"/>
    <dgm:cxn modelId="{0BF860E9-DA77-42D0-8092-D0132082C4FE}" type="presParOf" srcId="{AA09488C-FD59-46A3-8372-2B65C9F390F9}" destId="{AD0EFC88-E392-473E-B280-449F0D53D3B8}" srcOrd="15" destOrd="0" presId="urn:microsoft.com/office/officeart/2005/8/layout/radial1"/>
    <dgm:cxn modelId="{64C82001-72E6-4FDF-BD2C-99A5B3B63DFA}" type="presParOf" srcId="{AD0EFC88-E392-473E-B280-449F0D53D3B8}" destId="{F642E2A5-36A5-4394-9502-F320B00E778D}" srcOrd="0" destOrd="0" presId="urn:microsoft.com/office/officeart/2005/8/layout/radial1"/>
    <dgm:cxn modelId="{2384A953-B846-4B92-86FE-53B583FDB056}" type="presParOf" srcId="{AA09488C-FD59-46A3-8372-2B65C9F390F9}" destId="{9CC94A09-2190-41E9-9297-BEAD18CA0B8E}" srcOrd="1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C392F1-F2A9-400F-B3C0-E205108ED561}" type="doc">
      <dgm:prSet loTypeId="urn:microsoft.com/office/officeart/2005/8/layout/venn3" loCatId="relationship" qsTypeId="urn:microsoft.com/office/officeart/2005/8/quickstyle/simple3" qsCatId="simple" csTypeId="urn:microsoft.com/office/officeart/2005/8/colors/colorful2" csCatId="colorful" phldr="1"/>
      <dgm:spPr/>
      <dgm:t>
        <a:bodyPr/>
        <a:lstStyle/>
        <a:p>
          <a:endParaRPr lang="en-GB"/>
        </a:p>
      </dgm:t>
    </dgm:pt>
    <dgm:pt modelId="{E2915805-7FE6-48D0-A45D-340174932E12}">
      <dgm:prSet phldrT="[Text]" custT="1"/>
      <dgm:spPr>
        <a:solidFill>
          <a:srgbClr val="FFFF99"/>
        </a:solidFill>
      </dgm:spPr>
      <dgm:t>
        <a:bodyPr/>
        <a:lstStyle/>
        <a:p>
          <a:r>
            <a:rPr lang="en-GB" sz="1400" b="1" dirty="0"/>
            <a:t>Easy to Understand</a:t>
          </a:r>
        </a:p>
      </dgm:t>
    </dgm:pt>
    <dgm:pt modelId="{6ECF81DC-F2BF-456A-BA74-5B3BB8093D8D}" type="parTrans" cxnId="{E398EC83-9705-40D8-982C-BE58459C03ED}">
      <dgm:prSet/>
      <dgm:spPr/>
      <dgm:t>
        <a:bodyPr/>
        <a:lstStyle/>
        <a:p>
          <a:endParaRPr lang="en-GB" sz="1400" b="1"/>
        </a:p>
      </dgm:t>
    </dgm:pt>
    <dgm:pt modelId="{E19D3BE7-3944-4C5C-AE2C-76330C4C77CC}" type="sibTrans" cxnId="{E398EC83-9705-40D8-982C-BE58459C03ED}">
      <dgm:prSet/>
      <dgm:spPr/>
      <dgm:t>
        <a:bodyPr/>
        <a:lstStyle/>
        <a:p>
          <a:endParaRPr lang="en-GB" sz="1400" b="1"/>
        </a:p>
      </dgm:t>
    </dgm:pt>
    <dgm:pt modelId="{3AC691A6-741D-4E1F-9ECD-99D9C0334D56}">
      <dgm:prSet phldrT="[Text]" custT="1"/>
      <dgm:spPr/>
      <dgm:t>
        <a:bodyPr/>
        <a:lstStyle/>
        <a:p>
          <a:r>
            <a:rPr lang="en-GB" sz="1400" b="1" dirty="0"/>
            <a:t>Clarifies Process and </a:t>
          </a:r>
          <a:r>
            <a:rPr lang="en-GB" sz="1400" b="1" dirty="0" err="1"/>
            <a:t>Req’ts</a:t>
          </a:r>
          <a:endParaRPr lang="en-GB" sz="1400" b="1" dirty="0"/>
        </a:p>
      </dgm:t>
    </dgm:pt>
    <dgm:pt modelId="{66E81EC3-D292-4046-A4DC-E1B73830BEFA}" type="parTrans" cxnId="{C6AF53F9-CE2B-4A3F-81A4-ACAEEBECB87B}">
      <dgm:prSet/>
      <dgm:spPr/>
      <dgm:t>
        <a:bodyPr/>
        <a:lstStyle/>
        <a:p>
          <a:endParaRPr lang="en-GB" sz="1400" b="1"/>
        </a:p>
      </dgm:t>
    </dgm:pt>
    <dgm:pt modelId="{2097F110-D211-4422-8CEB-6704ECA52324}" type="sibTrans" cxnId="{C6AF53F9-CE2B-4A3F-81A4-ACAEEBECB87B}">
      <dgm:prSet/>
      <dgm:spPr/>
      <dgm:t>
        <a:bodyPr/>
        <a:lstStyle/>
        <a:p>
          <a:endParaRPr lang="en-GB" sz="1400" b="1"/>
        </a:p>
      </dgm:t>
    </dgm:pt>
    <dgm:pt modelId="{B2DE733F-8B1E-42FA-8E91-C5DE80D56E71}">
      <dgm:prSet phldrT="[Text]" custT="1"/>
      <dgm:spPr/>
      <dgm:t>
        <a:bodyPr/>
        <a:lstStyle/>
        <a:p>
          <a:r>
            <a:rPr lang="en-GB" sz="1400" b="1" dirty="0"/>
            <a:t>Clarifies Support for NQMs</a:t>
          </a:r>
        </a:p>
      </dgm:t>
    </dgm:pt>
    <dgm:pt modelId="{4E43F5F0-3588-40C6-B995-B323976A3B00}" type="parTrans" cxnId="{1C9380A4-5270-4944-9E4C-A191B2FC0AC2}">
      <dgm:prSet/>
      <dgm:spPr/>
      <dgm:t>
        <a:bodyPr/>
        <a:lstStyle/>
        <a:p>
          <a:endParaRPr lang="en-GB" sz="1400" b="1"/>
        </a:p>
      </dgm:t>
    </dgm:pt>
    <dgm:pt modelId="{E39B7892-D637-4DA0-A676-E78E9A4D1460}" type="sibTrans" cxnId="{1C9380A4-5270-4944-9E4C-A191B2FC0AC2}">
      <dgm:prSet/>
      <dgm:spPr/>
      <dgm:t>
        <a:bodyPr/>
        <a:lstStyle/>
        <a:p>
          <a:endParaRPr lang="en-GB" sz="1400" b="1"/>
        </a:p>
      </dgm:t>
    </dgm:pt>
    <dgm:pt modelId="{6EA73F36-4229-4766-B89C-F79C8D5B9DCC}">
      <dgm:prSet phldrT="[Text]" custT="1"/>
      <dgm:spPr/>
      <dgm:t>
        <a:bodyPr/>
        <a:lstStyle/>
        <a:p>
          <a:r>
            <a:rPr lang="en-GB" sz="1400" b="1" dirty="0"/>
            <a:t>Offers Equity to NQMs</a:t>
          </a:r>
        </a:p>
      </dgm:t>
    </dgm:pt>
    <dgm:pt modelId="{C429D469-6E68-4454-BFF1-CBB23FEC9821}" type="parTrans" cxnId="{379BCB5D-C246-4B17-A41B-CE8B2D95B568}">
      <dgm:prSet/>
      <dgm:spPr/>
      <dgm:t>
        <a:bodyPr/>
        <a:lstStyle/>
        <a:p>
          <a:endParaRPr lang="en-GB" sz="1400" b="1"/>
        </a:p>
      </dgm:t>
    </dgm:pt>
    <dgm:pt modelId="{BA756470-159C-4440-8517-AD8BD4502D2A}" type="sibTrans" cxnId="{379BCB5D-C246-4B17-A41B-CE8B2D95B568}">
      <dgm:prSet/>
      <dgm:spPr/>
      <dgm:t>
        <a:bodyPr/>
        <a:lstStyle/>
        <a:p>
          <a:endParaRPr lang="en-GB" sz="1400" b="1"/>
        </a:p>
      </dgm:t>
    </dgm:pt>
    <dgm:pt modelId="{8E876C36-496A-41C8-912B-CAA2F05400D8}">
      <dgm:prSet phldrT="[Text]" custT="1"/>
      <dgm:spPr>
        <a:solidFill>
          <a:srgbClr val="CCFFFF"/>
        </a:solidFill>
      </dgm:spPr>
      <dgm:t>
        <a:bodyPr/>
        <a:lstStyle/>
        <a:p>
          <a:r>
            <a:rPr lang="en-GB" sz="1400" b="1" dirty="0"/>
            <a:t>Supports experienced midwives with NQM </a:t>
          </a:r>
          <a:r>
            <a:rPr lang="en-GB" sz="1400" b="1" dirty="0" err="1"/>
            <a:t>Req’ts</a:t>
          </a:r>
          <a:endParaRPr lang="en-GB" sz="1400" b="1" dirty="0"/>
        </a:p>
      </dgm:t>
    </dgm:pt>
    <dgm:pt modelId="{3C608D51-D685-4F1A-B81A-DD9F2F617F60}" type="parTrans" cxnId="{7904A697-E889-49DC-A114-E904C8A33CB4}">
      <dgm:prSet/>
      <dgm:spPr/>
      <dgm:t>
        <a:bodyPr/>
        <a:lstStyle/>
        <a:p>
          <a:endParaRPr lang="en-GB" sz="1400" b="1"/>
        </a:p>
      </dgm:t>
    </dgm:pt>
    <dgm:pt modelId="{3AD0C7F3-FA3B-4DED-805B-29D933676CF0}" type="sibTrans" cxnId="{7904A697-E889-49DC-A114-E904C8A33CB4}">
      <dgm:prSet/>
      <dgm:spPr/>
      <dgm:t>
        <a:bodyPr/>
        <a:lstStyle/>
        <a:p>
          <a:endParaRPr lang="en-GB" sz="1400" b="1"/>
        </a:p>
      </dgm:t>
    </dgm:pt>
    <dgm:pt modelId="{D1D305F8-D53B-4F72-8309-A9E723590E1D}">
      <dgm:prSet phldrT="[Text]" custT="1"/>
      <dgm:spPr/>
      <dgm:t>
        <a:bodyPr/>
        <a:lstStyle/>
        <a:p>
          <a:r>
            <a:rPr lang="en-GB" sz="1400" b="1" dirty="0"/>
            <a:t>Supports Orientation, Induction and CPD</a:t>
          </a:r>
        </a:p>
      </dgm:t>
    </dgm:pt>
    <dgm:pt modelId="{266B5439-C1C7-4C54-A68B-9BCBC6F10FE0}" type="parTrans" cxnId="{EE780225-BA0F-4789-AD17-98CB9C4AFCBA}">
      <dgm:prSet/>
      <dgm:spPr/>
      <dgm:t>
        <a:bodyPr/>
        <a:lstStyle/>
        <a:p>
          <a:endParaRPr lang="en-GB" sz="1400" b="1"/>
        </a:p>
      </dgm:t>
    </dgm:pt>
    <dgm:pt modelId="{EEB8FB56-1647-4980-AB95-1CBE8112F27F}" type="sibTrans" cxnId="{EE780225-BA0F-4789-AD17-98CB9C4AFCBA}">
      <dgm:prSet/>
      <dgm:spPr/>
      <dgm:t>
        <a:bodyPr/>
        <a:lstStyle/>
        <a:p>
          <a:endParaRPr lang="en-GB" sz="1400" b="1"/>
        </a:p>
      </dgm:t>
    </dgm:pt>
    <dgm:pt modelId="{BADD888F-A755-4427-BBB3-CA7D30D45DE8}" type="pres">
      <dgm:prSet presAssocID="{6AC392F1-F2A9-400F-B3C0-E205108ED561}" presName="Name0" presStyleCnt="0">
        <dgm:presLayoutVars>
          <dgm:dir/>
          <dgm:resizeHandles val="exact"/>
        </dgm:presLayoutVars>
      </dgm:prSet>
      <dgm:spPr/>
    </dgm:pt>
    <dgm:pt modelId="{50056229-743F-48BF-A97C-0F973734C031}" type="pres">
      <dgm:prSet presAssocID="{E2915805-7FE6-48D0-A45D-340174932E12}" presName="Name5" presStyleLbl="vennNode1" presStyleIdx="0" presStyleCnt="6">
        <dgm:presLayoutVars>
          <dgm:bulletEnabled val="1"/>
        </dgm:presLayoutVars>
      </dgm:prSet>
      <dgm:spPr/>
    </dgm:pt>
    <dgm:pt modelId="{F7E72E68-07BD-4641-AE75-9DABC7A1DDE6}" type="pres">
      <dgm:prSet presAssocID="{E19D3BE7-3944-4C5C-AE2C-76330C4C77CC}" presName="space" presStyleCnt="0"/>
      <dgm:spPr/>
    </dgm:pt>
    <dgm:pt modelId="{670DF07F-134C-40A9-A972-30173D5FFBB4}" type="pres">
      <dgm:prSet presAssocID="{3AC691A6-741D-4E1F-9ECD-99D9C0334D56}" presName="Name5" presStyleLbl="vennNode1" presStyleIdx="1" presStyleCnt="6">
        <dgm:presLayoutVars>
          <dgm:bulletEnabled val="1"/>
        </dgm:presLayoutVars>
      </dgm:prSet>
      <dgm:spPr/>
    </dgm:pt>
    <dgm:pt modelId="{8B02C923-E8BC-4A88-B3B7-D44338A60818}" type="pres">
      <dgm:prSet presAssocID="{2097F110-D211-4422-8CEB-6704ECA52324}" presName="space" presStyleCnt="0"/>
      <dgm:spPr/>
    </dgm:pt>
    <dgm:pt modelId="{BCF3505D-560C-4FA3-AB89-8898F0866A6B}" type="pres">
      <dgm:prSet presAssocID="{B2DE733F-8B1E-42FA-8E91-C5DE80D56E71}" presName="Name5" presStyleLbl="vennNode1" presStyleIdx="2" presStyleCnt="6">
        <dgm:presLayoutVars>
          <dgm:bulletEnabled val="1"/>
        </dgm:presLayoutVars>
      </dgm:prSet>
      <dgm:spPr/>
    </dgm:pt>
    <dgm:pt modelId="{20E7BCD8-2C47-47A7-A2FD-207EE7EF4A01}" type="pres">
      <dgm:prSet presAssocID="{E39B7892-D637-4DA0-A676-E78E9A4D1460}" presName="space" presStyleCnt="0"/>
      <dgm:spPr/>
    </dgm:pt>
    <dgm:pt modelId="{9D5EC623-EA1D-4863-8B76-5ADE11F120EE}" type="pres">
      <dgm:prSet presAssocID="{D1D305F8-D53B-4F72-8309-A9E723590E1D}" presName="Name5" presStyleLbl="vennNode1" presStyleIdx="3" presStyleCnt="6">
        <dgm:presLayoutVars>
          <dgm:bulletEnabled val="1"/>
        </dgm:presLayoutVars>
      </dgm:prSet>
      <dgm:spPr/>
    </dgm:pt>
    <dgm:pt modelId="{8062A7AD-0603-4C08-8FDF-529368DBBECB}" type="pres">
      <dgm:prSet presAssocID="{EEB8FB56-1647-4980-AB95-1CBE8112F27F}" presName="space" presStyleCnt="0"/>
      <dgm:spPr/>
    </dgm:pt>
    <dgm:pt modelId="{1C0BEF1F-9F98-4F10-8983-18992B994996}" type="pres">
      <dgm:prSet presAssocID="{6EA73F36-4229-4766-B89C-F79C8D5B9DCC}" presName="Name5" presStyleLbl="vennNode1" presStyleIdx="4" presStyleCnt="6">
        <dgm:presLayoutVars>
          <dgm:bulletEnabled val="1"/>
        </dgm:presLayoutVars>
      </dgm:prSet>
      <dgm:spPr/>
    </dgm:pt>
    <dgm:pt modelId="{35522AC6-2C79-47D3-BA39-6E6E74B296ED}" type="pres">
      <dgm:prSet presAssocID="{BA756470-159C-4440-8517-AD8BD4502D2A}" presName="space" presStyleCnt="0"/>
      <dgm:spPr/>
    </dgm:pt>
    <dgm:pt modelId="{40A24CAA-06A2-47F9-AA27-FCC621B0079A}" type="pres">
      <dgm:prSet presAssocID="{8E876C36-496A-41C8-912B-CAA2F05400D8}" presName="Name5" presStyleLbl="vennNode1" presStyleIdx="5" presStyleCnt="6">
        <dgm:presLayoutVars>
          <dgm:bulletEnabled val="1"/>
        </dgm:presLayoutVars>
      </dgm:prSet>
      <dgm:spPr/>
    </dgm:pt>
  </dgm:ptLst>
  <dgm:cxnLst>
    <dgm:cxn modelId="{1B44300A-9080-4F0B-B61F-4CDD5B02E725}" type="presOf" srcId="{D1D305F8-D53B-4F72-8309-A9E723590E1D}" destId="{9D5EC623-EA1D-4863-8B76-5ADE11F120EE}" srcOrd="0" destOrd="0" presId="urn:microsoft.com/office/officeart/2005/8/layout/venn3"/>
    <dgm:cxn modelId="{EE780225-BA0F-4789-AD17-98CB9C4AFCBA}" srcId="{6AC392F1-F2A9-400F-B3C0-E205108ED561}" destId="{D1D305F8-D53B-4F72-8309-A9E723590E1D}" srcOrd="3" destOrd="0" parTransId="{266B5439-C1C7-4C54-A68B-9BCBC6F10FE0}" sibTransId="{EEB8FB56-1647-4980-AB95-1CBE8112F27F}"/>
    <dgm:cxn modelId="{3DEB5026-9F65-469F-A2F5-57EFB295633D}" type="presOf" srcId="{3AC691A6-741D-4E1F-9ECD-99D9C0334D56}" destId="{670DF07F-134C-40A9-A972-30173D5FFBB4}" srcOrd="0" destOrd="0" presId="urn:microsoft.com/office/officeart/2005/8/layout/venn3"/>
    <dgm:cxn modelId="{379BCB5D-C246-4B17-A41B-CE8B2D95B568}" srcId="{6AC392F1-F2A9-400F-B3C0-E205108ED561}" destId="{6EA73F36-4229-4766-B89C-F79C8D5B9DCC}" srcOrd="4" destOrd="0" parTransId="{C429D469-6E68-4454-BFF1-CBB23FEC9821}" sibTransId="{BA756470-159C-4440-8517-AD8BD4502D2A}"/>
    <dgm:cxn modelId="{122E7259-31AB-4E02-942A-37F4D0CE8CD8}" type="presOf" srcId="{8E876C36-496A-41C8-912B-CAA2F05400D8}" destId="{40A24CAA-06A2-47F9-AA27-FCC621B0079A}" srcOrd="0" destOrd="0" presId="urn:microsoft.com/office/officeart/2005/8/layout/venn3"/>
    <dgm:cxn modelId="{E398EC83-9705-40D8-982C-BE58459C03ED}" srcId="{6AC392F1-F2A9-400F-B3C0-E205108ED561}" destId="{E2915805-7FE6-48D0-A45D-340174932E12}" srcOrd="0" destOrd="0" parTransId="{6ECF81DC-F2BF-456A-BA74-5B3BB8093D8D}" sibTransId="{E19D3BE7-3944-4C5C-AE2C-76330C4C77CC}"/>
    <dgm:cxn modelId="{7904A697-E889-49DC-A114-E904C8A33CB4}" srcId="{6AC392F1-F2A9-400F-B3C0-E205108ED561}" destId="{8E876C36-496A-41C8-912B-CAA2F05400D8}" srcOrd="5" destOrd="0" parTransId="{3C608D51-D685-4F1A-B81A-DD9F2F617F60}" sibTransId="{3AD0C7F3-FA3B-4DED-805B-29D933676CF0}"/>
    <dgm:cxn modelId="{1C9380A4-5270-4944-9E4C-A191B2FC0AC2}" srcId="{6AC392F1-F2A9-400F-B3C0-E205108ED561}" destId="{B2DE733F-8B1E-42FA-8E91-C5DE80D56E71}" srcOrd="2" destOrd="0" parTransId="{4E43F5F0-3588-40C6-B995-B323976A3B00}" sibTransId="{E39B7892-D637-4DA0-A676-E78E9A4D1460}"/>
    <dgm:cxn modelId="{06CEA2AB-E8FD-4E20-8A6B-06BABA6A6267}" type="presOf" srcId="{6EA73F36-4229-4766-B89C-F79C8D5B9DCC}" destId="{1C0BEF1F-9F98-4F10-8983-18992B994996}" srcOrd="0" destOrd="0" presId="urn:microsoft.com/office/officeart/2005/8/layout/venn3"/>
    <dgm:cxn modelId="{2ABCA3AD-D3D9-451E-B740-887FF64AE56A}" type="presOf" srcId="{B2DE733F-8B1E-42FA-8E91-C5DE80D56E71}" destId="{BCF3505D-560C-4FA3-AB89-8898F0866A6B}" srcOrd="0" destOrd="0" presId="urn:microsoft.com/office/officeart/2005/8/layout/venn3"/>
    <dgm:cxn modelId="{2967B3B4-E57E-440B-BAEA-D11F37F28480}" type="presOf" srcId="{E2915805-7FE6-48D0-A45D-340174932E12}" destId="{50056229-743F-48BF-A97C-0F973734C031}" srcOrd="0" destOrd="0" presId="urn:microsoft.com/office/officeart/2005/8/layout/venn3"/>
    <dgm:cxn modelId="{9C4093D5-02EB-4561-83D4-D2A276D8A172}" type="presOf" srcId="{6AC392F1-F2A9-400F-B3C0-E205108ED561}" destId="{BADD888F-A755-4427-BBB3-CA7D30D45DE8}" srcOrd="0" destOrd="0" presId="urn:microsoft.com/office/officeart/2005/8/layout/venn3"/>
    <dgm:cxn modelId="{C6AF53F9-CE2B-4A3F-81A4-ACAEEBECB87B}" srcId="{6AC392F1-F2A9-400F-B3C0-E205108ED561}" destId="{3AC691A6-741D-4E1F-9ECD-99D9C0334D56}" srcOrd="1" destOrd="0" parTransId="{66E81EC3-D292-4046-A4DC-E1B73830BEFA}" sibTransId="{2097F110-D211-4422-8CEB-6704ECA52324}"/>
    <dgm:cxn modelId="{A9E3A215-0C0C-4D90-A5BE-6297D97177B1}" type="presParOf" srcId="{BADD888F-A755-4427-BBB3-CA7D30D45DE8}" destId="{50056229-743F-48BF-A97C-0F973734C031}" srcOrd="0" destOrd="0" presId="urn:microsoft.com/office/officeart/2005/8/layout/venn3"/>
    <dgm:cxn modelId="{595D6524-2915-4C84-BDCB-AA7170485064}" type="presParOf" srcId="{BADD888F-A755-4427-BBB3-CA7D30D45DE8}" destId="{F7E72E68-07BD-4641-AE75-9DABC7A1DDE6}" srcOrd="1" destOrd="0" presId="urn:microsoft.com/office/officeart/2005/8/layout/venn3"/>
    <dgm:cxn modelId="{ADB21886-3BA0-456D-BA7A-17F3417E72E0}" type="presParOf" srcId="{BADD888F-A755-4427-BBB3-CA7D30D45DE8}" destId="{670DF07F-134C-40A9-A972-30173D5FFBB4}" srcOrd="2" destOrd="0" presId="urn:microsoft.com/office/officeart/2005/8/layout/venn3"/>
    <dgm:cxn modelId="{60E6F2A3-6F9E-4DFE-AAC5-0B9BB365752F}" type="presParOf" srcId="{BADD888F-A755-4427-BBB3-CA7D30D45DE8}" destId="{8B02C923-E8BC-4A88-B3B7-D44338A60818}" srcOrd="3" destOrd="0" presId="urn:microsoft.com/office/officeart/2005/8/layout/venn3"/>
    <dgm:cxn modelId="{08C8050D-33F8-468B-8142-F30874C91415}" type="presParOf" srcId="{BADD888F-A755-4427-BBB3-CA7D30D45DE8}" destId="{BCF3505D-560C-4FA3-AB89-8898F0866A6B}" srcOrd="4" destOrd="0" presId="urn:microsoft.com/office/officeart/2005/8/layout/venn3"/>
    <dgm:cxn modelId="{1DA89C30-4893-42DB-8393-4E9F9658A8E4}" type="presParOf" srcId="{BADD888F-A755-4427-BBB3-CA7D30D45DE8}" destId="{20E7BCD8-2C47-47A7-A2FD-207EE7EF4A01}" srcOrd="5" destOrd="0" presId="urn:microsoft.com/office/officeart/2005/8/layout/venn3"/>
    <dgm:cxn modelId="{9BCB0BC1-C4EA-49BA-8FCC-036A473F9552}" type="presParOf" srcId="{BADD888F-A755-4427-BBB3-CA7D30D45DE8}" destId="{9D5EC623-EA1D-4863-8B76-5ADE11F120EE}" srcOrd="6" destOrd="0" presId="urn:microsoft.com/office/officeart/2005/8/layout/venn3"/>
    <dgm:cxn modelId="{5A4B9198-A42A-4306-8CC7-CC044A954C5E}" type="presParOf" srcId="{BADD888F-A755-4427-BBB3-CA7D30D45DE8}" destId="{8062A7AD-0603-4C08-8FDF-529368DBBECB}" srcOrd="7" destOrd="0" presId="urn:microsoft.com/office/officeart/2005/8/layout/venn3"/>
    <dgm:cxn modelId="{228137D1-DDD5-4888-9EB9-53DEA09C9F15}" type="presParOf" srcId="{BADD888F-A755-4427-BBB3-CA7D30D45DE8}" destId="{1C0BEF1F-9F98-4F10-8983-18992B994996}" srcOrd="8" destOrd="0" presId="urn:microsoft.com/office/officeart/2005/8/layout/venn3"/>
    <dgm:cxn modelId="{6A04B984-0E27-4696-90F9-246C0E4C813D}" type="presParOf" srcId="{BADD888F-A755-4427-BBB3-CA7D30D45DE8}" destId="{35522AC6-2C79-47D3-BA39-6E6E74B296ED}" srcOrd="9" destOrd="0" presId="urn:microsoft.com/office/officeart/2005/8/layout/venn3"/>
    <dgm:cxn modelId="{7CA41EDF-255A-4775-815F-1A2800C0B791}" type="presParOf" srcId="{BADD888F-A755-4427-BBB3-CA7D30D45DE8}" destId="{40A24CAA-06A2-47F9-AA27-FCC621B0079A}" srcOrd="10"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840463-867B-446C-A4FB-0165FA785E8D}">
      <dsp:nvSpPr>
        <dsp:cNvPr id="0" name=""/>
        <dsp:cNvSpPr/>
      </dsp:nvSpPr>
      <dsp:spPr>
        <a:xfrm>
          <a:off x="3044820" y="2493182"/>
          <a:ext cx="1871711" cy="1871634"/>
        </a:xfrm>
        <a:prstGeom prst="ellipse">
          <a:avLst/>
        </a:prstGeom>
        <a:solidFill>
          <a:srgbClr val="FFCCFF"/>
        </a:solidFill>
        <a:ln w="25400" cap="flat" cmpd="sng" algn="ctr">
          <a:solidFill>
            <a:schemeClr val="bg2">
              <a:lumMod val="9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en-GB" sz="3700" b="1" kern="1200" dirty="0">
              <a:solidFill>
                <a:srgbClr val="090C87"/>
              </a:solidFill>
              <a:effectLst>
                <a:outerShdw blurRad="38100" dist="38100" dir="2700000" algn="tl">
                  <a:srgbClr val="000000">
                    <a:alpha val="43137"/>
                  </a:srgbClr>
                </a:outerShdw>
              </a:effectLst>
            </a:rPr>
            <a:t>NQM</a:t>
          </a:r>
        </a:p>
      </dsp:txBody>
      <dsp:txXfrm>
        <a:off x="3318926" y="2767276"/>
        <a:ext cx="1323499" cy="1323446"/>
      </dsp:txXfrm>
    </dsp:sp>
    <dsp:sp modelId="{43C876FA-BCA5-4F91-B90D-24BA6B0B8175}">
      <dsp:nvSpPr>
        <dsp:cNvPr id="0" name=""/>
        <dsp:cNvSpPr/>
      </dsp:nvSpPr>
      <dsp:spPr>
        <a:xfrm rot="16200000">
          <a:off x="3520476" y="2015498"/>
          <a:ext cx="920400" cy="34968"/>
        </a:xfrm>
        <a:custGeom>
          <a:avLst/>
          <a:gdLst/>
          <a:ahLst/>
          <a:cxnLst/>
          <a:rect l="0" t="0" r="0" b="0"/>
          <a:pathLst>
            <a:path>
              <a:moveTo>
                <a:pt x="0" y="17484"/>
              </a:moveTo>
              <a:lnTo>
                <a:pt x="920400" y="174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957666" y="2009972"/>
        <a:ext cx="46020" cy="46020"/>
      </dsp:txXfrm>
    </dsp:sp>
    <dsp:sp modelId="{D453B218-CD09-4D5B-8385-D6EF9BC7E452}">
      <dsp:nvSpPr>
        <dsp:cNvPr id="0" name=""/>
        <dsp:cNvSpPr/>
      </dsp:nvSpPr>
      <dsp:spPr>
        <a:xfrm>
          <a:off x="3260777" y="27088"/>
          <a:ext cx="1439798" cy="1545693"/>
        </a:xfrm>
        <a:prstGeom prst="ellipse">
          <a:avLst/>
        </a:prstGeom>
        <a:solidFill>
          <a:srgbClr val="CCFFFF"/>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tx1"/>
              </a:solidFill>
              <a:effectLst>
                <a:outerShdw blurRad="38100" dist="38100" dir="2700000" algn="tl">
                  <a:srgbClr val="000000">
                    <a:alpha val="43137"/>
                  </a:srgbClr>
                </a:outerShdw>
              </a:effectLst>
            </a:rPr>
            <a:t>Transition from Student</a:t>
          </a:r>
        </a:p>
      </dsp:txBody>
      <dsp:txXfrm>
        <a:off x="3471631" y="253449"/>
        <a:ext cx="1018090" cy="1092971"/>
      </dsp:txXfrm>
    </dsp:sp>
    <dsp:sp modelId="{0A1B133D-1DE1-4B82-AB34-C556AEDC9589}">
      <dsp:nvSpPr>
        <dsp:cNvPr id="0" name=""/>
        <dsp:cNvSpPr/>
      </dsp:nvSpPr>
      <dsp:spPr>
        <a:xfrm rot="18900000">
          <a:off x="4516087" y="2444803"/>
          <a:ext cx="862602" cy="34968"/>
        </a:xfrm>
        <a:custGeom>
          <a:avLst/>
          <a:gdLst/>
          <a:ahLst/>
          <a:cxnLst/>
          <a:rect l="0" t="0" r="0" b="0"/>
          <a:pathLst>
            <a:path>
              <a:moveTo>
                <a:pt x="0" y="17484"/>
              </a:moveTo>
              <a:lnTo>
                <a:pt x="862602" y="174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925823" y="2440722"/>
        <a:ext cx="43130" cy="43130"/>
      </dsp:txXfrm>
    </dsp:sp>
    <dsp:sp modelId="{E5F089D0-E83C-412D-8876-52EE1C43688C}">
      <dsp:nvSpPr>
        <dsp:cNvPr id="0" name=""/>
        <dsp:cNvSpPr/>
      </dsp:nvSpPr>
      <dsp:spPr>
        <a:xfrm>
          <a:off x="4936046" y="797123"/>
          <a:ext cx="1807317" cy="1545693"/>
        </a:xfrm>
        <a:prstGeom prst="ellipse">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kern="1200" dirty="0"/>
            <a:t>Induction</a:t>
          </a:r>
        </a:p>
      </dsp:txBody>
      <dsp:txXfrm>
        <a:off x="5200721" y="1023484"/>
        <a:ext cx="1277967" cy="1092971"/>
      </dsp:txXfrm>
    </dsp:sp>
    <dsp:sp modelId="{10054DD4-CF5E-4752-9C81-A9336B0EFA47}">
      <dsp:nvSpPr>
        <dsp:cNvPr id="0" name=""/>
        <dsp:cNvSpPr/>
      </dsp:nvSpPr>
      <dsp:spPr>
        <a:xfrm>
          <a:off x="4916532" y="3411515"/>
          <a:ext cx="770514" cy="34968"/>
        </a:xfrm>
        <a:custGeom>
          <a:avLst/>
          <a:gdLst/>
          <a:ahLst/>
          <a:cxnLst/>
          <a:rect l="0" t="0" r="0" b="0"/>
          <a:pathLst>
            <a:path>
              <a:moveTo>
                <a:pt x="0" y="17484"/>
              </a:moveTo>
              <a:lnTo>
                <a:pt x="770514" y="174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5282526" y="3409737"/>
        <a:ext cx="38525" cy="38525"/>
      </dsp:txXfrm>
    </dsp:sp>
    <dsp:sp modelId="{9726D57A-0607-4559-80FB-ADDF4A4AEB7A}">
      <dsp:nvSpPr>
        <dsp:cNvPr id="0" name=""/>
        <dsp:cNvSpPr/>
      </dsp:nvSpPr>
      <dsp:spPr>
        <a:xfrm>
          <a:off x="5687046" y="2656153"/>
          <a:ext cx="1845388" cy="1545693"/>
        </a:xfrm>
        <a:prstGeom prst="ellipse">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kern="1200" dirty="0"/>
            <a:t>Rotation</a:t>
          </a:r>
        </a:p>
      </dsp:txBody>
      <dsp:txXfrm>
        <a:off x="5957297" y="2882514"/>
        <a:ext cx="1304886" cy="1092971"/>
      </dsp:txXfrm>
    </dsp:sp>
    <dsp:sp modelId="{7D2439C9-7746-4975-A92D-4670009F4FDC}">
      <dsp:nvSpPr>
        <dsp:cNvPr id="0" name=""/>
        <dsp:cNvSpPr/>
      </dsp:nvSpPr>
      <dsp:spPr>
        <a:xfrm rot="2700000">
          <a:off x="4518550" y="4372282"/>
          <a:ext cx="845787" cy="34968"/>
        </a:xfrm>
        <a:custGeom>
          <a:avLst/>
          <a:gdLst/>
          <a:ahLst/>
          <a:cxnLst/>
          <a:rect l="0" t="0" r="0" b="0"/>
          <a:pathLst>
            <a:path>
              <a:moveTo>
                <a:pt x="0" y="17484"/>
              </a:moveTo>
              <a:lnTo>
                <a:pt x="845787" y="174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920299" y="4368622"/>
        <a:ext cx="42289" cy="42289"/>
      </dsp:txXfrm>
    </dsp:sp>
    <dsp:sp modelId="{1DED2CBD-54B7-4311-8966-F7FE61A3AEC9}">
      <dsp:nvSpPr>
        <dsp:cNvPr id="0" name=""/>
        <dsp:cNvSpPr/>
      </dsp:nvSpPr>
      <dsp:spPr>
        <a:xfrm>
          <a:off x="4890842" y="4515182"/>
          <a:ext cx="1897725" cy="1545693"/>
        </a:xfrm>
        <a:prstGeom prst="ellipse">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kern="1200" dirty="0"/>
            <a:t>Flying Start</a:t>
          </a:r>
        </a:p>
      </dsp:txBody>
      <dsp:txXfrm>
        <a:off x="5168757" y="4741543"/>
        <a:ext cx="1341895" cy="1092971"/>
      </dsp:txXfrm>
    </dsp:sp>
    <dsp:sp modelId="{5BED632B-4C01-4837-BBD1-794D615BEEEE}">
      <dsp:nvSpPr>
        <dsp:cNvPr id="0" name=""/>
        <dsp:cNvSpPr/>
      </dsp:nvSpPr>
      <dsp:spPr>
        <a:xfrm rot="5400000">
          <a:off x="3520476" y="4807532"/>
          <a:ext cx="920400" cy="34968"/>
        </a:xfrm>
        <a:custGeom>
          <a:avLst/>
          <a:gdLst/>
          <a:ahLst/>
          <a:cxnLst/>
          <a:rect l="0" t="0" r="0" b="0"/>
          <a:pathLst>
            <a:path>
              <a:moveTo>
                <a:pt x="0" y="17484"/>
              </a:moveTo>
              <a:lnTo>
                <a:pt x="920400" y="174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957666" y="4802007"/>
        <a:ext cx="46020" cy="46020"/>
      </dsp:txXfrm>
    </dsp:sp>
    <dsp:sp modelId="{AA19DADC-CE38-40DC-87F2-6D2260233C19}">
      <dsp:nvSpPr>
        <dsp:cNvPr id="0" name=""/>
        <dsp:cNvSpPr/>
      </dsp:nvSpPr>
      <dsp:spPr>
        <a:xfrm>
          <a:off x="2972830" y="5285217"/>
          <a:ext cx="2015692" cy="1545693"/>
        </a:xfrm>
        <a:prstGeom prst="ellipse">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kern="1200" dirty="0"/>
            <a:t>Clinical Skills/ Consolidating Practice</a:t>
          </a:r>
        </a:p>
      </dsp:txBody>
      <dsp:txXfrm>
        <a:off x="3268021" y="5511578"/>
        <a:ext cx="1425310" cy="1092971"/>
      </dsp:txXfrm>
    </dsp:sp>
    <dsp:sp modelId="{6CA5EC73-D1BD-4A6A-B7B2-C0068C6160A4}">
      <dsp:nvSpPr>
        <dsp:cNvPr id="0" name=""/>
        <dsp:cNvSpPr/>
      </dsp:nvSpPr>
      <dsp:spPr>
        <a:xfrm rot="8175560">
          <a:off x="2624390" y="4331565"/>
          <a:ext cx="789752" cy="34968"/>
        </a:xfrm>
        <a:custGeom>
          <a:avLst/>
          <a:gdLst/>
          <a:ahLst/>
          <a:cxnLst/>
          <a:rect l="0" t="0" r="0" b="0"/>
          <a:pathLst>
            <a:path>
              <a:moveTo>
                <a:pt x="0" y="17484"/>
              </a:moveTo>
              <a:lnTo>
                <a:pt x="789752" y="174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2999523" y="4329305"/>
        <a:ext cx="39487" cy="39487"/>
      </dsp:txXfrm>
    </dsp:sp>
    <dsp:sp modelId="{E5624783-1CC5-46FA-AB74-01D83D256AED}">
      <dsp:nvSpPr>
        <dsp:cNvPr id="0" name=""/>
        <dsp:cNvSpPr/>
      </dsp:nvSpPr>
      <dsp:spPr>
        <a:xfrm>
          <a:off x="1172863" y="4437194"/>
          <a:ext cx="1893413" cy="1545693"/>
        </a:xfrm>
        <a:prstGeom prst="ellipse">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kern="1200" dirty="0"/>
            <a:t>Clinical Supervision</a:t>
          </a:r>
        </a:p>
      </dsp:txBody>
      <dsp:txXfrm>
        <a:off x="1450147" y="4663555"/>
        <a:ext cx="1338845" cy="1092971"/>
      </dsp:txXfrm>
    </dsp:sp>
    <dsp:sp modelId="{7DF0825E-E90D-44F7-A87A-D6C5B82D2B03}">
      <dsp:nvSpPr>
        <dsp:cNvPr id="0" name=""/>
        <dsp:cNvSpPr/>
      </dsp:nvSpPr>
      <dsp:spPr>
        <a:xfrm rot="10800000">
          <a:off x="2279283" y="3411515"/>
          <a:ext cx="765537" cy="34968"/>
        </a:xfrm>
        <a:custGeom>
          <a:avLst/>
          <a:gdLst/>
          <a:ahLst/>
          <a:cxnLst/>
          <a:rect l="0" t="0" r="0" b="0"/>
          <a:pathLst>
            <a:path>
              <a:moveTo>
                <a:pt x="0" y="17484"/>
              </a:moveTo>
              <a:lnTo>
                <a:pt x="765537" y="174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2642913" y="3409861"/>
        <a:ext cx="38276" cy="38276"/>
      </dsp:txXfrm>
    </dsp:sp>
    <dsp:sp modelId="{2FA37E15-69CB-4438-930C-89E7CE3E2B78}">
      <dsp:nvSpPr>
        <dsp:cNvPr id="0" name=""/>
        <dsp:cNvSpPr/>
      </dsp:nvSpPr>
      <dsp:spPr>
        <a:xfrm>
          <a:off x="423941" y="2656153"/>
          <a:ext cx="1855342" cy="1545693"/>
        </a:xfrm>
        <a:prstGeom prst="ellipse">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kern="1200" dirty="0"/>
            <a:t>Progression to Band 6</a:t>
          </a:r>
        </a:p>
      </dsp:txBody>
      <dsp:txXfrm>
        <a:off x="695650" y="2882514"/>
        <a:ext cx="1311924" cy="1092971"/>
      </dsp:txXfrm>
    </dsp:sp>
    <dsp:sp modelId="{AD0EFC88-E392-473E-B280-449F0D53D3B8}">
      <dsp:nvSpPr>
        <dsp:cNvPr id="0" name=""/>
        <dsp:cNvSpPr/>
      </dsp:nvSpPr>
      <dsp:spPr>
        <a:xfrm rot="13500000">
          <a:off x="2596989" y="2450737"/>
          <a:ext cx="845817" cy="34968"/>
        </a:xfrm>
        <a:custGeom>
          <a:avLst/>
          <a:gdLst/>
          <a:ahLst/>
          <a:cxnLst/>
          <a:rect l="0" t="0" r="0" b="0"/>
          <a:pathLst>
            <a:path>
              <a:moveTo>
                <a:pt x="0" y="17484"/>
              </a:moveTo>
              <a:lnTo>
                <a:pt x="845817" y="174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2998753" y="2447076"/>
        <a:ext cx="42290" cy="42290"/>
      </dsp:txXfrm>
    </dsp:sp>
    <dsp:sp modelId="{9CC94A09-2190-41E9-9297-BEAD18CA0B8E}">
      <dsp:nvSpPr>
        <dsp:cNvPr id="0" name=""/>
        <dsp:cNvSpPr/>
      </dsp:nvSpPr>
      <dsp:spPr>
        <a:xfrm>
          <a:off x="1172869" y="797123"/>
          <a:ext cx="1897555" cy="1545693"/>
        </a:xfrm>
        <a:prstGeom prst="ellipse">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kern="1200" dirty="0"/>
            <a:t>SSSA and ongoing CPD</a:t>
          </a:r>
        </a:p>
      </dsp:txBody>
      <dsp:txXfrm>
        <a:off x="1450759" y="1023484"/>
        <a:ext cx="1341775" cy="10929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056229-743F-48BF-A97C-0F973734C031}">
      <dsp:nvSpPr>
        <dsp:cNvPr id="0" name=""/>
        <dsp:cNvSpPr/>
      </dsp:nvSpPr>
      <dsp:spPr>
        <a:xfrm>
          <a:off x="1116" y="886023"/>
          <a:ext cx="1828353" cy="1828353"/>
        </a:xfrm>
        <a:prstGeom prst="ellipse">
          <a:avLst/>
        </a:prstGeom>
        <a:solidFill>
          <a:srgbClr val="FFFF99"/>
        </a:soli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00620" tIns="17780" rIns="10062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t>Easy to Understand</a:t>
          </a:r>
        </a:p>
      </dsp:txBody>
      <dsp:txXfrm>
        <a:off x="268872" y="1153779"/>
        <a:ext cx="1292841" cy="1292841"/>
      </dsp:txXfrm>
    </dsp:sp>
    <dsp:sp modelId="{670DF07F-134C-40A9-A972-30173D5FFBB4}">
      <dsp:nvSpPr>
        <dsp:cNvPr id="0" name=""/>
        <dsp:cNvSpPr/>
      </dsp:nvSpPr>
      <dsp:spPr>
        <a:xfrm>
          <a:off x="1463799" y="886023"/>
          <a:ext cx="1828353" cy="1828353"/>
        </a:xfrm>
        <a:prstGeom prst="ellipse">
          <a:avLst/>
        </a:prstGeom>
        <a:gradFill rotWithShape="0">
          <a:gsLst>
            <a:gs pos="0">
              <a:schemeClr val="accent2">
                <a:alpha val="50000"/>
                <a:hueOff val="-4032637"/>
                <a:satOff val="1754"/>
                <a:lumOff val="510"/>
                <a:alphaOff val="0"/>
                <a:tint val="35000"/>
                <a:satMod val="253000"/>
              </a:schemeClr>
            </a:gs>
            <a:gs pos="50000">
              <a:schemeClr val="accent2">
                <a:alpha val="50000"/>
                <a:hueOff val="-4032637"/>
                <a:satOff val="1754"/>
                <a:lumOff val="510"/>
                <a:alphaOff val="0"/>
                <a:tint val="42000"/>
                <a:satMod val="255000"/>
              </a:schemeClr>
            </a:gs>
            <a:gs pos="97000">
              <a:schemeClr val="accent2">
                <a:alpha val="50000"/>
                <a:hueOff val="-4032637"/>
                <a:satOff val="1754"/>
                <a:lumOff val="510"/>
                <a:alphaOff val="0"/>
                <a:tint val="53000"/>
                <a:satMod val="260000"/>
              </a:schemeClr>
            </a:gs>
            <a:gs pos="100000">
              <a:schemeClr val="accent2">
                <a:alpha val="50000"/>
                <a:hueOff val="-4032637"/>
                <a:satOff val="1754"/>
                <a:lumOff val="510"/>
                <a:alphaOff val="0"/>
                <a:tint val="56000"/>
                <a:satMod val="275000"/>
              </a:schemeClr>
            </a:gs>
          </a:gsLst>
          <a:path path="circle">
            <a:fillToRect l="50000" t="50000" r="50000" b="5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00620" tIns="17780" rIns="10062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t>Clarifies Process and </a:t>
          </a:r>
          <a:r>
            <a:rPr lang="en-GB" sz="1400" b="1" kern="1200" dirty="0" err="1"/>
            <a:t>Req’ts</a:t>
          </a:r>
          <a:endParaRPr lang="en-GB" sz="1400" b="1" kern="1200" dirty="0"/>
        </a:p>
      </dsp:txBody>
      <dsp:txXfrm>
        <a:off x="1731555" y="1153779"/>
        <a:ext cx="1292841" cy="1292841"/>
      </dsp:txXfrm>
    </dsp:sp>
    <dsp:sp modelId="{BCF3505D-560C-4FA3-AB89-8898F0866A6B}">
      <dsp:nvSpPr>
        <dsp:cNvPr id="0" name=""/>
        <dsp:cNvSpPr/>
      </dsp:nvSpPr>
      <dsp:spPr>
        <a:xfrm>
          <a:off x="2926481" y="886023"/>
          <a:ext cx="1828353" cy="1828353"/>
        </a:xfrm>
        <a:prstGeom prst="ellipse">
          <a:avLst/>
        </a:prstGeom>
        <a:gradFill rotWithShape="0">
          <a:gsLst>
            <a:gs pos="0">
              <a:schemeClr val="accent2">
                <a:alpha val="50000"/>
                <a:hueOff val="-8065275"/>
                <a:satOff val="3508"/>
                <a:lumOff val="1020"/>
                <a:alphaOff val="0"/>
                <a:tint val="35000"/>
                <a:satMod val="253000"/>
              </a:schemeClr>
            </a:gs>
            <a:gs pos="50000">
              <a:schemeClr val="accent2">
                <a:alpha val="50000"/>
                <a:hueOff val="-8065275"/>
                <a:satOff val="3508"/>
                <a:lumOff val="1020"/>
                <a:alphaOff val="0"/>
                <a:tint val="42000"/>
                <a:satMod val="255000"/>
              </a:schemeClr>
            </a:gs>
            <a:gs pos="97000">
              <a:schemeClr val="accent2">
                <a:alpha val="50000"/>
                <a:hueOff val="-8065275"/>
                <a:satOff val="3508"/>
                <a:lumOff val="1020"/>
                <a:alphaOff val="0"/>
                <a:tint val="53000"/>
                <a:satMod val="260000"/>
              </a:schemeClr>
            </a:gs>
            <a:gs pos="100000">
              <a:schemeClr val="accent2">
                <a:alpha val="50000"/>
                <a:hueOff val="-8065275"/>
                <a:satOff val="3508"/>
                <a:lumOff val="1020"/>
                <a:alphaOff val="0"/>
                <a:tint val="56000"/>
                <a:satMod val="275000"/>
              </a:schemeClr>
            </a:gs>
          </a:gsLst>
          <a:path path="circle">
            <a:fillToRect l="50000" t="50000" r="50000" b="5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00620" tIns="17780" rIns="10062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t>Clarifies Support for NQMs</a:t>
          </a:r>
        </a:p>
      </dsp:txBody>
      <dsp:txXfrm>
        <a:off x="3194237" y="1153779"/>
        <a:ext cx="1292841" cy="1292841"/>
      </dsp:txXfrm>
    </dsp:sp>
    <dsp:sp modelId="{9D5EC623-EA1D-4863-8B76-5ADE11F120EE}">
      <dsp:nvSpPr>
        <dsp:cNvPr id="0" name=""/>
        <dsp:cNvSpPr/>
      </dsp:nvSpPr>
      <dsp:spPr>
        <a:xfrm>
          <a:off x="4389164" y="886023"/>
          <a:ext cx="1828353" cy="1828353"/>
        </a:xfrm>
        <a:prstGeom prst="ellipse">
          <a:avLst/>
        </a:prstGeom>
        <a:gradFill rotWithShape="0">
          <a:gsLst>
            <a:gs pos="0">
              <a:schemeClr val="accent2">
                <a:alpha val="50000"/>
                <a:hueOff val="-12097912"/>
                <a:satOff val="5261"/>
                <a:lumOff val="1530"/>
                <a:alphaOff val="0"/>
                <a:tint val="35000"/>
                <a:satMod val="253000"/>
              </a:schemeClr>
            </a:gs>
            <a:gs pos="50000">
              <a:schemeClr val="accent2">
                <a:alpha val="50000"/>
                <a:hueOff val="-12097912"/>
                <a:satOff val="5261"/>
                <a:lumOff val="1530"/>
                <a:alphaOff val="0"/>
                <a:tint val="42000"/>
                <a:satMod val="255000"/>
              </a:schemeClr>
            </a:gs>
            <a:gs pos="97000">
              <a:schemeClr val="accent2">
                <a:alpha val="50000"/>
                <a:hueOff val="-12097912"/>
                <a:satOff val="5261"/>
                <a:lumOff val="1530"/>
                <a:alphaOff val="0"/>
                <a:tint val="53000"/>
                <a:satMod val="260000"/>
              </a:schemeClr>
            </a:gs>
            <a:gs pos="100000">
              <a:schemeClr val="accent2">
                <a:alpha val="50000"/>
                <a:hueOff val="-12097912"/>
                <a:satOff val="5261"/>
                <a:lumOff val="1530"/>
                <a:alphaOff val="0"/>
                <a:tint val="56000"/>
                <a:satMod val="275000"/>
              </a:schemeClr>
            </a:gs>
          </a:gsLst>
          <a:path path="circle">
            <a:fillToRect l="50000" t="50000" r="50000" b="5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00620" tIns="17780" rIns="10062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t>Supports Orientation, Induction and CPD</a:t>
          </a:r>
        </a:p>
      </dsp:txBody>
      <dsp:txXfrm>
        <a:off x="4656920" y="1153779"/>
        <a:ext cx="1292841" cy="1292841"/>
      </dsp:txXfrm>
    </dsp:sp>
    <dsp:sp modelId="{1C0BEF1F-9F98-4F10-8983-18992B994996}">
      <dsp:nvSpPr>
        <dsp:cNvPr id="0" name=""/>
        <dsp:cNvSpPr/>
      </dsp:nvSpPr>
      <dsp:spPr>
        <a:xfrm>
          <a:off x="5851847" y="886023"/>
          <a:ext cx="1828353" cy="1828353"/>
        </a:xfrm>
        <a:prstGeom prst="ellipse">
          <a:avLst/>
        </a:prstGeom>
        <a:gradFill rotWithShape="0">
          <a:gsLst>
            <a:gs pos="0">
              <a:schemeClr val="accent2">
                <a:alpha val="50000"/>
                <a:hueOff val="-16130550"/>
                <a:satOff val="7015"/>
                <a:lumOff val="2040"/>
                <a:alphaOff val="0"/>
                <a:tint val="35000"/>
                <a:satMod val="253000"/>
              </a:schemeClr>
            </a:gs>
            <a:gs pos="50000">
              <a:schemeClr val="accent2">
                <a:alpha val="50000"/>
                <a:hueOff val="-16130550"/>
                <a:satOff val="7015"/>
                <a:lumOff val="2040"/>
                <a:alphaOff val="0"/>
                <a:tint val="42000"/>
                <a:satMod val="255000"/>
              </a:schemeClr>
            </a:gs>
            <a:gs pos="97000">
              <a:schemeClr val="accent2">
                <a:alpha val="50000"/>
                <a:hueOff val="-16130550"/>
                <a:satOff val="7015"/>
                <a:lumOff val="2040"/>
                <a:alphaOff val="0"/>
                <a:tint val="53000"/>
                <a:satMod val="260000"/>
              </a:schemeClr>
            </a:gs>
            <a:gs pos="100000">
              <a:schemeClr val="accent2">
                <a:alpha val="50000"/>
                <a:hueOff val="-16130550"/>
                <a:satOff val="7015"/>
                <a:lumOff val="2040"/>
                <a:alphaOff val="0"/>
                <a:tint val="56000"/>
                <a:satMod val="275000"/>
              </a:schemeClr>
            </a:gs>
          </a:gsLst>
          <a:path path="circle">
            <a:fillToRect l="50000" t="50000" r="50000" b="5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00620" tIns="17780" rIns="10062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t>Offers Equity to NQMs</a:t>
          </a:r>
        </a:p>
      </dsp:txBody>
      <dsp:txXfrm>
        <a:off x="6119603" y="1153779"/>
        <a:ext cx="1292841" cy="1292841"/>
      </dsp:txXfrm>
    </dsp:sp>
    <dsp:sp modelId="{40A24CAA-06A2-47F9-AA27-FCC621B0079A}">
      <dsp:nvSpPr>
        <dsp:cNvPr id="0" name=""/>
        <dsp:cNvSpPr/>
      </dsp:nvSpPr>
      <dsp:spPr>
        <a:xfrm>
          <a:off x="7314530" y="886023"/>
          <a:ext cx="1828353" cy="1828353"/>
        </a:xfrm>
        <a:prstGeom prst="ellipse">
          <a:avLst/>
        </a:prstGeom>
        <a:solidFill>
          <a:srgbClr val="CCFFFF"/>
        </a:soli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00620" tIns="17780" rIns="10062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t>Supports experienced midwives with NQM </a:t>
          </a:r>
          <a:r>
            <a:rPr lang="en-GB" sz="1400" b="1" kern="1200" dirty="0" err="1"/>
            <a:t>Req’ts</a:t>
          </a:r>
          <a:endParaRPr lang="en-GB" sz="1400" b="1" kern="1200" dirty="0"/>
        </a:p>
      </dsp:txBody>
      <dsp:txXfrm>
        <a:off x="7582286" y="1153779"/>
        <a:ext cx="1292841" cy="1292841"/>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5D498C45-70FC-433F-812C-51AEADFB74D5}" type="datetimeFigureOut">
              <a:rPr lang="en-GB" smtClean="0"/>
              <a:pPr/>
              <a:t>13/11/2023</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547A8804-E7B7-4029-85B5-8B8E1CF35BD7}"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I’m a Midwife who has worked in NHS Fife since qualifying over 27 years ago and I have been a PEF covering maternity, child and adult areas for over 15 years.</a:t>
            </a:r>
          </a:p>
        </p:txBody>
      </p:sp>
      <p:sp>
        <p:nvSpPr>
          <p:cNvPr id="4" name="Slide Number Placeholder 3"/>
          <p:cNvSpPr>
            <a:spLocks noGrp="1"/>
          </p:cNvSpPr>
          <p:nvPr>
            <p:ph type="sldNum" sz="quarter" idx="10"/>
          </p:nvPr>
        </p:nvSpPr>
        <p:spPr/>
        <p:txBody>
          <a:bodyPr/>
          <a:lstStyle/>
          <a:p>
            <a:fld id="{547A8804-E7B7-4029-85B5-8B8E1CF35BD7}"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As the Framework had been running for 2 years, I</a:t>
            </a:r>
            <a:r>
              <a:rPr lang="en-GB" baseline="0" dirty="0"/>
              <a:t> decided to undertake a small evaluation so you could hear what other people thought of the Framework.  I also asked for suggestions on how it may be improved</a:t>
            </a:r>
          </a:p>
          <a:p>
            <a:endParaRPr lang="en-GB" baseline="0" dirty="0"/>
          </a:p>
          <a:p>
            <a:r>
              <a:rPr lang="en-GB" dirty="0"/>
              <a:t>21 responses</a:t>
            </a:r>
            <a:r>
              <a:rPr lang="en-GB" baseline="0" dirty="0"/>
              <a:t> – 12 MW (7 experienced and 5 NQM) and 9 Practice Education staff (6 from my own and 3 local PEFs) that I collaborate with.</a:t>
            </a:r>
          </a:p>
          <a:p>
            <a:endParaRPr lang="en-GB" baseline="0" dirty="0"/>
          </a:p>
          <a:p>
            <a:r>
              <a:rPr lang="en-GB" baseline="0" dirty="0"/>
              <a:t>Very positive feedback.</a:t>
            </a:r>
          </a:p>
          <a:p>
            <a:endParaRPr lang="en-GB" baseline="0" dirty="0"/>
          </a:p>
          <a:p>
            <a:r>
              <a:rPr lang="en-GB" baseline="0" dirty="0"/>
              <a:t>Further suggestions include meeting nurse managers and other NQs to support role development, career paths.</a:t>
            </a:r>
          </a:p>
        </p:txBody>
      </p:sp>
      <p:sp>
        <p:nvSpPr>
          <p:cNvPr id="4" name="Slide Number Placeholder 3"/>
          <p:cNvSpPr>
            <a:spLocks noGrp="1"/>
          </p:cNvSpPr>
          <p:nvPr>
            <p:ph type="sldNum" sz="quarter" idx="10"/>
          </p:nvPr>
        </p:nvSpPr>
        <p:spPr/>
        <p:txBody>
          <a:bodyPr/>
          <a:lstStyle/>
          <a:p>
            <a:fld id="{547A8804-E7B7-4029-85B5-8B8E1CF35BD7}"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I’ve presented the Framework to many groups -</a:t>
            </a:r>
            <a:r>
              <a:rPr lang="en-GB" baseline="0" dirty="0"/>
              <a:t> inspiring and influencing others to develop their own versions of it.</a:t>
            </a:r>
          </a:p>
          <a:p>
            <a:endParaRPr lang="en-GB" baseline="0" dirty="0"/>
          </a:p>
          <a:p>
            <a:r>
              <a:rPr lang="en-GB" dirty="0"/>
              <a:t>Principles of Framework</a:t>
            </a:r>
            <a:r>
              <a:rPr lang="en-GB" baseline="0" dirty="0"/>
              <a:t> could be adopted across many professions/organisations making it very versatile</a:t>
            </a:r>
          </a:p>
          <a:p>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NES Midwifery Preceptorship Framework for Scotland with much of the same content was released in Aug 23 and N</a:t>
            </a:r>
            <a:r>
              <a:rPr lang="en-GB" dirty="0"/>
              <a:t>HS Fife are an early pathfinder board re the implementation of this.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Dates shared: PEF/CHEF Celebration Event 7</a:t>
            </a:r>
            <a:r>
              <a:rPr lang="en-GB" baseline="30000" dirty="0"/>
              <a:t>th</a:t>
            </a:r>
            <a:r>
              <a:rPr lang="en-GB" baseline="0" dirty="0"/>
              <a:t> Sep 22, RCM First 5 Years Forum Aug 22, NHS Fife Leaders 10</a:t>
            </a:r>
            <a:r>
              <a:rPr lang="en-GB" baseline="30000" dirty="0"/>
              <a:t>th</a:t>
            </a:r>
            <a:r>
              <a:rPr lang="en-GB" baseline="0" dirty="0"/>
              <a:t> Nov 22, RCM Awards shortlist panel 22</a:t>
            </a:r>
            <a:r>
              <a:rPr lang="en-GB" baseline="30000" dirty="0"/>
              <a:t>nd</a:t>
            </a:r>
            <a:r>
              <a:rPr lang="en-GB" baseline="0" dirty="0"/>
              <a:t> March 2023, SE Scotland Practice Based Learning Experience Strategy event Forth Valley Hospital 17</a:t>
            </a:r>
            <a:r>
              <a:rPr lang="en-GB" baseline="30000" dirty="0"/>
              <a:t>th</a:t>
            </a:r>
            <a:r>
              <a:rPr lang="en-GB" baseline="0" dirty="0"/>
              <a:t> April 23, NES Annual Virtual Conference 27</a:t>
            </a:r>
            <a:r>
              <a:rPr lang="en-GB" baseline="30000" dirty="0"/>
              <a:t>th</a:t>
            </a:r>
            <a:r>
              <a:rPr lang="en-GB" baseline="0" dirty="0"/>
              <a:t> April 23, NHS Fife Workforce Group 16</a:t>
            </a:r>
            <a:r>
              <a:rPr lang="en-GB" baseline="30000" dirty="0"/>
              <a:t>th</a:t>
            </a:r>
            <a:r>
              <a:rPr lang="en-GB" baseline="0" dirty="0"/>
              <a:t> May 23, 28</a:t>
            </a:r>
            <a:r>
              <a:rPr lang="en-GB" baseline="30000" dirty="0"/>
              <a:t>th</a:t>
            </a:r>
            <a:r>
              <a:rPr lang="en-GB" baseline="0" dirty="0"/>
              <a:t> June Best Start Learning &amp; Sharing event, 23</a:t>
            </a:r>
            <a:r>
              <a:rPr lang="en-GB" baseline="30000" dirty="0"/>
              <a:t>rd</a:t>
            </a:r>
            <a:r>
              <a:rPr lang="en-GB" baseline="0" dirty="0"/>
              <a:t> Oct 23 Justine Craig </a:t>
            </a:r>
            <a:r>
              <a:rPr lang="en-GB" baseline="0" dirty="0" err="1"/>
              <a:t>CMidO</a:t>
            </a:r>
            <a:r>
              <a:rPr lang="en-GB" baseline="0" dirty="0"/>
              <a:t> in NHS Fife, 25</a:t>
            </a:r>
            <a:r>
              <a:rPr lang="en-GB" baseline="30000" dirty="0"/>
              <a:t>th</a:t>
            </a:r>
            <a:r>
              <a:rPr lang="en-GB" baseline="0" dirty="0"/>
              <a:t> Oct 23 </a:t>
            </a:r>
            <a:r>
              <a:rPr lang="en-GB" baseline="0" dirty="0" err="1"/>
              <a:t>CMidO</a:t>
            </a:r>
            <a:r>
              <a:rPr lang="en-GB" baseline="0" dirty="0"/>
              <a:t> &amp; NHS Board Leads meeting, 16</a:t>
            </a:r>
            <a:r>
              <a:rPr lang="en-GB" baseline="30000" dirty="0"/>
              <a:t>th</a:t>
            </a:r>
            <a:r>
              <a:rPr lang="en-GB" baseline="0" dirty="0"/>
              <a:t> Nov RCM Think Tank event.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p:txBody>
      </p:sp>
      <p:sp>
        <p:nvSpPr>
          <p:cNvPr id="4" name="Slide Number Placeholder 3"/>
          <p:cNvSpPr>
            <a:spLocks noGrp="1"/>
          </p:cNvSpPr>
          <p:nvPr>
            <p:ph type="sldNum" sz="quarter" idx="10"/>
          </p:nvPr>
        </p:nvSpPr>
        <p:spPr/>
        <p:txBody>
          <a:bodyPr/>
          <a:lstStyle/>
          <a:p>
            <a:fld id="{547A8804-E7B7-4029-85B5-8B8E1CF35BD7}"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66155">
              <a:defRPr/>
            </a:pPr>
            <a:r>
              <a:rPr lang="en-GB" baseline="0" dirty="0"/>
              <a:t>I’ve successfully met the objective of developing a Framework to guide and support NQMs in NHS Fife.  This project has gone far beyond the support of NQMs in NHS Fife by sharing the Framework widely and highlighting how the principles can be adapted to suit multi-professions.</a:t>
            </a:r>
          </a:p>
          <a:p>
            <a:pPr defTabSz="966155">
              <a:defRPr/>
            </a:pPr>
            <a:endParaRPr lang="en-GB" baseline="0" dirty="0"/>
          </a:p>
          <a:p>
            <a:pPr defTabSz="966155">
              <a:defRPr/>
            </a:pPr>
            <a:r>
              <a:rPr lang="en-GB" baseline="0" dirty="0"/>
              <a:t>NHS Fife are investing in NQMs via the Framework and the Support Hub.</a:t>
            </a:r>
          </a:p>
        </p:txBody>
      </p:sp>
      <p:sp>
        <p:nvSpPr>
          <p:cNvPr id="4" name="Slide Number Placeholder 3"/>
          <p:cNvSpPr>
            <a:spLocks noGrp="1"/>
          </p:cNvSpPr>
          <p:nvPr>
            <p:ph type="sldNum" sz="quarter" idx="10"/>
          </p:nvPr>
        </p:nvSpPr>
        <p:spPr/>
        <p:txBody>
          <a:bodyPr/>
          <a:lstStyle/>
          <a:p>
            <a:fld id="{547A8804-E7B7-4029-85B5-8B8E1CF35BD7}"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47A8804-E7B7-4029-85B5-8B8E1CF35BD7}" type="slidenum">
              <a:rPr lang="en-GB" smtClean="0"/>
              <a:pPr/>
              <a:t>13</a:t>
            </a:fld>
            <a:endParaRPr lang="en-GB"/>
          </a:p>
        </p:txBody>
      </p:sp>
    </p:spTree>
    <p:extLst>
      <p:ext uri="{BB962C8B-B14F-4D97-AF65-F5344CB8AC3E}">
        <p14:creationId xmlns:p14="http://schemas.microsoft.com/office/powerpoint/2010/main" val="380623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66155">
              <a:defRPr/>
            </a:pPr>
            <a:r>
              <a:rPr lang="en-GB" baseline="0" dirty="0"/>
              <a:t>An open and transparent framework that will create equity and security</a:t>
            </a:r>
          </a:p>
          <a:p>
            <a:pPr defTabSz="966155">
              <a:defRPr/>
            </a:pPr>
            <a:endParaRPr lang="en-GB" baseline="0" dirty="0"/>
          </a:p>
          <a:p>
            <a:pPr defTabSz="966155">
              <a:defRPr/>
            </a:pPr>
            <a:r>
              <a:rPr lang="en-GB" baseline="0" dirty="0"/>
              <a:t>NHS Fife have a Protected Learning Time document that links Flying Start completion with progression to B6.</a:t>
            </a:r>
          </a:p>
          <a:p>
            <a:pPr defTabSz="966155">
              <a:defRPr/>
            </a:pPr>
            <a:endParaRPr lang="en-GB" baseline="0" dirty="0"/>
          </a:p>
        </p:txBody>
      </p:sp>
      <p:sp>
        <p:nvSpPr>
          <p:cNvPr id="4" name="Slide Number Placeholder 3"/>
          <p:cNvSpPr>
            <a:spLocks noGrp="1"/>
          </p:cNvSpPr>
          <p:nvPr>
            <p:ph type="sldNum" sz="quarter" idx="10"/>
          </p:nvPr>
        </p:nvSpPr>
        <p:spPr/>
        <p:txBody>
          <a:bodyPr/>
          <a:lstStyle/>
          <a:p>
            <a:fld id="{547A8804-E7B7-4029-85B5-8B8E1CF35BD7}"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Followed the Plan/ Do/ Study/ Act model - PDSA</a:t>
            </a:r>
          </a:p>
          <a:p>
            <a:endParaRPr lang="en-GB" dirty="0"/>
          </a:p>
          <a:p>
            <a:r>
              <a:rPr lang="en-GB" dirty="0"/>
              <a:t>PLAN: Allow person centred process and NQM to feel valued</a:t>
            </a:r>
          </a:p>
          <a:p>
            <a:endParaRPr lang="en-GB" dirty="0"/>
          </a:p>
          <a:p>
            <a:r>
              <a:rPr lang="en-GB" dirty="0"/>
              <a:t>Something </a:t>
            </a:r>
            <a:r>
              <a:rPr lang="en-GB" baseline="0" dirty="0"/>
              <a:t>I’ve considered for quite a while as it fits so well with my roles as both PEF and Clinical Midwifery Supervisor and recognised a perceived lack of structure for NQMs</a:t>
            </a:r>
          </a:p>
          <a:p>
            <a:endParaRPr lang="en-GB" dirty="0"/>
          </a:p>
          <a:p>
            <a:pPr defTabSz="966155">
              <a:defRPr/>
            </a:pPr>
            <a:r>
              <a:rPr lang="en-GB" dirty="0"/>
              <a:t>Sustainable model required across Managers, Educator, PEF and midwives</a:t>
            </a:r>
          </a:p>
          <a:p>
            <a:pPr defTabSz="966155">
              <a:defRPr/>
            </a:pPr>
            <a:endParaRPr lang="en-GB" dirty="0"/>
          </a:p>
          <a:p>
            <a:pPr defTabSz="966155">
              <a:defRPr/>
            </a:pPr>
            <a:r>
              <a:rPr lang="en-GB" dirty="0"/>
              <a:t>RAG – priorities</a:t>
            </a:r>
            <a:r>
              <a:rPr lang="en-GB" baseline="0" dirty="0"/>
              <a:t> and strategies supporting project are Quality Strategy – person centred, NES Preceptorship Framework, NES Midwifery Workforce and Education 2021 Review and the PEF Priorities – supporting NQN/M orientation, induction and development.</a:t>
            </a:r>
          </a:p>
          <a:p>
            <a:pPr defTabSz="966155">
              <a:defRPr/>
            </a:pPr>
            <a:endParaRPr lang="en-GB" baseline="0" dirty="0"/>
          </a:p>
          <a:p>
            <a:pPr>
              <a:buNone/>
            </a:pPr>
            <a:r>
              <a:rPr lang="en-GB" dirty="0"/>
              <a:t>DO:</a:t>
            </a:r>
          </a:p>
          <a:p>
            <a:pPr>
              <a:buNone/>
            </a:pPr>
            <a:r>
              <a:rPr lang="en-GB" dirty="0"/>
              <a:t>Stakeholders and data collection:</a:t>
            </a:r>
          </a:p>
          <a:p>
            <a:pPr>
              <a:buNone/>
            </a:pPr>
            <a:endParaRPr lang="en-GB" sz="100" dirty="0"/>
          </a:p>
          <a:p>
            <a:r>
              <a:rPr lang="en-GB" sz="1200" dirty="0"/>
              <a:t>Questionnaire for NQMs developed incorporating Positive Inquiry and the Senses Framework</a:t>
            </a:r>
          </a:p>
          <a:p>
            <a:endParaRPr lang="en-GB" sz="100" dirty="0"/>
          </a:p>
          <a:p>
            <a:r>
              <a:rPr lang="en-GB" sz="1200" dirty="0"/>
              <a:t>Discussions with midwives</a:t>
            </a:r>
          </a:p>
          <a:p>
            <a:endParaRPr lang="en-GB" sz="100" dirty="0"/>
          </a:p>
          <a:p>
            <a:r>
              <a:rPr lang="en-GB" sz="1200" dirty="0"/>
              <a:t>Meetings with midwifery managers</a:t>
            </a:r>
          </a:p>
          <a:p>
            <a:endParaRPr lang="en-GB" sz="100" dirty="0"/>
          </a:p>
          <a:p>
            <a:r>
              <a:rPr lang="en-GB" sz="1200" dirty="0"/>
              <a:t>Discussions with clinical supervisors</a:t>
            </a:r>
          </a:p>
          <a:p>
            <a:pPr defTabSz="966155">
              <a:defRPr/>
            </a:pPr>
            <a:endParaRPr lang="en-GB" baseline="0" dirty="0"/>
          </a:p>
          <a:p>
            <a:endParaRPr lang="en-GB" dirty="0"/>
          </a:p>
        </p:txBody>
      </p:sp>
      <p:sp>
        <p:nvSpPr>
          <p:cNvPr id="4" name="Slide Number Placeholder 3"/>
          <p:cNvSpPr>
            <a:spLocks noGrp="1"/>
          </p:cNvSpPr>
          <p:nvPr>
            <p:ph type="sldNum" sz="quarter" idx="10"/>
          </p:nvPr>
        </p:nvSpPr>
        <p:spPr/>
        <p:txBody>
          <a:bodyPr/>
          <a:lstStyle/>
          <a:p>
            <a:fld id="{547A8804-E7B7-4029-85B5-8B8E1CF35BD7}"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I met with all stakeholders and NQM feedback above - data</a:t>
            </a:r>
            <a:r>
              <a:rPr lang="en-GB" baseline="0" dirty="0"/>
              <a:t> and t</a:t>
            </a:r>
            <a:r>
              <a:rPr lang="en-GB" dirty="0"/>
              <a:t>rends as expected – lack of clarity on progression,</a:t>
            </a:r>
            <a:r>
              <a:rPr lang="en-GB" baseline="0" dirty="0"/>
              <a:t> </a:t>
            </a:r>
            <a:r>
              <a:rPr lang="en-GB" dirty="0"/>
              <a:t>skills, rotations, boundaries</a:t>
            </a:r>
          </a:p>
          <a:p>
            <a:endParaRPr lang="en-GB" baseline="0" dirty="0"/>
          </a:p>
          <a:p>
            <a:r>
              <a:rPr lang="en-GB" baseline="0" dirty="0"/>
              <a:t>Framework developed to incorporate all the different aspects of practice for the NQM and ensured it met the national strategies as next slide.</a:t>
            </a:r>
            <a:endParaRPr lang="en-GB" dirty="0"/>
          </a:p>
        </p:txBody>
      </p:sp>
      <p:sp>
        <p:nvSpPr>
          <p:cNvPr id="4" name="Slide Number Placeholder 3"/>
          <p:cNvSpPr>
            <a:spLocks noGrp="1"/>
          </p:cNvSpPr>
          <p:nvPr>
            <p:ph type="sldNum" sz="quarter" idx="10"/>
          </p:nvPr>
        </p:nvSpPr>
        <p:spPr/>
        <p:txBody>
          <a:bodyPr/>
          <a:lstStyle/>
          <a:p>
            <a:fld id="{547A8804-E7B7-4029-85B5-8B8E1CF35BD7}"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Mapping the NMQ</a:t>
            </a:r>
            <a:r>
              <a:rPr lang="en-GB" baseline="0" dirty="0"/>
              <a:t> Framework </a:t>
            </a:r>
            <a:r>
              <a:rPr lang="en-GB" dirty="0"/>
              <a:t>to the</a:t>
            </a:r>
            <a:r>
              <a:rPr lang="en-GB" baseline="0" dirty="0"/>
              <a:t> SE Scotland Practice Based Learning Experience Strategy.</a:t>
            </a:r>
            <a:r>
              <a:rPr lang="en-GB" dirty="0"/>
              <a:t> </a:t>
            </a:r>
          </a:p>
          <a:p>
            <a:r>
              <a:rPr lang="en-GB" baseline="0" dirty="0"/>
              <a:t>Quality Strategy – person centred, NES Preceptorship Framework, NES Midwifery Workforce and Education 2021 Review and the PEF Priorities – supporting NQN/M orientation, induction and development.</a:t>
            </a:r>
          </a:p>
          <a:p>
            <a:r>
              <a:rPr lang="en-GB" baseline="0" dirty="0"/>
              <a:t>NES Midwifery Preceptorship Framework for Scotland was released Aug 23. NHSF are part of the early pathfinder group.</a:t>
            </a:r>
          </a:p>
          <a:p>
            <a:endParaRPr lang="en-GB" dirty="0"/>
          </a:p>
        </p:txBody>
      </p:sp>
      <p:sp>
        <p:nvSpPr>
          <p:cNvPr id="4" name="Slide Number Placeholder 3"/>
          <p:cNvSpPr>
            <a:spLocks noGrp="1"/>
          </p:cNvSpPr>
          <p:nvPr>
            <p:ph type="sldNum" sz="quarter" idx="10"/>
          </p:nvPr>
        </p:nvSpPr>
        <p:spPr/>
        <p:txBody>
          <a:bodyPr/>
          <a:lstStyle/>
          <a:p>
            <a:fld id="{547A8804-E7B7-4029-85B5-8B8E1CF35BD7}"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The next 4 slides show you the content of the Framework.  It’s one double sided A4 sheet of paper and begins</a:t>
            </a:r>
            <a:r>
              <a:rPr lang="en-GB" baseline="0" dirty="0"/>
              <a:t> with guidance and who is available for support throughout the first year or so.</a:t>
            </a:r>
          </a:p>
          <a:p>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Midwife Nicola Hain has developed an innovative NQM Support Hub which complements the Framework as you’ll hear later.</a:t>
            </a:r>
          </a:p>
          <a:p>
            <a:endParaRPr lang="en-GB" dirty="0"/>
          </a:p>
        </p:txBody>
      </p:sp>
      <p:sp>
        <p:nvSpPr>
          <p:cNvPr id="4" name="Slide Number Placeholder 3"/>
          <p:cNvSpPr>
            <a:spLocks noGrp="1"/>
          </p:cNvSpPr>
          <p:nvPr>
            <p:ph type="sldNum" sz="quarter" idx="10"/>
          </p:nvPr>
        </p:nvSpPr>
        <p:spPr/>
        <p:txBody>
          <a:bodyPr/>
          <a:lstStyle/>
          <a:p>
            <a:fld id="{547A8804-E7B7-4029-85B5-8B8E1CF35BD7}"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NQM journey – begins</a:t>
            </a:r>
            <a:r>
              <a:rPr lang="en-GB" baseline="0" dirty="0"/>
              <a:t> at Transition as a student within our partner HEI – Napier Uni covering FS, C/S, Revalidation and Recruitment to NHS Fife in the first place.</a:t>
            </a:r>
          </a:p>
          <a:p>
            <a:endParaRPr lang="en-GB" baseline="0" dirty="0"/>
          </a:p>
          <a:p>
            <a:r>
              <a:rPr lang="en-GB" baseline="0" dirty="0"/>
              <a:t>Each aspect feeds into the others and equally important part of the journey</a:t>
            </a:r>
          </a:p>
        </p:txBody>
      </p:sp>
      <p:sp>
        <p:nvSpPr>
          <p:cNvPr id="4" name="Slide Number Placeholder 3"/>
          <p:cNvSpPr>
            <a:spLocks noGrp="1"/>
          </p:cNvSpPr>
          <p:nvPr>
            <p:ph type="sldNum" sz="quarter" idx="10"/>
          </p:nvPr>
        </p:nvSpPr>
        <p:spPr/>
        <p:txBody>
          <a:bodyPr/>
          <a:lstStyle/>
          <a:p>
            <a:fld id="{547A8804-E7B7-4029-85B5-8B8E1CF35BD7}"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47A8804-E7B7-4029-85B5-8B8E1CF35BD7}"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47A8804-E7B7-4029-85B5-8B8E1CF35BD7}"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D5EEA10F-9D6D-4775-AFF1-EFBD79772521}" type="datetimeFigureOut">
              <a:rPr lang="en-GB" smtClean="0"/>
              <a:pPr/>
              <a:t>13/11/2023</a:t>
            </a:fld>
            <a:endParaRPr lang="en-GB"/>
          </a:p>
        </p:txBody>
      </p:sp>
      <p:sp>
        <p:nvSpPr>
          <p:cNvPr id="20" name="Footer Placeholder 19"/>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2493E352-94C0-4F8B-917F-804D272BD6E8}" type="slidenum">
              <a:rPr lang="en-GB" smtClean="0"/>
              <a:pPr/>
              <a:t>‹#›</a:t>
            </a:fld>
            <a:endParaRPr lang="en-GB"/>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5EEA10F-9D6D-4775-AFF1-EFBD79772521}" type="datetimeFigureOut">
              <a:rPr lang="en-GB" smtClean="0"/>
              <a:pPr/>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93E352-94C0-4F8B-917F-804D272BD6E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5EEA10F-9D6D-4775-AFF1-EFBD79772521}" type="datetimeFigureOut">
              <a:rPr lang="en-GB" smtClean="0"/>
              <a:pPr/>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93E352-94C0-4F8B-917F-804D272BD6E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5EEA10F-9D6D-4775-AFF1-EFBD79772521}" type="datetimeFigureOut">
              <a:rPr lang="en-GB" smtClean="0"/>
              <a:pPr/>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93E352-94C0-4F8B-917F-804D272BD6E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5EEA10F-9D6D-4775-AFF1-EFBD79772521}" type="datetimeFigureOut">
              <a:rPr lang="en-GB" smtClean="0"/>
              <a:pPr/>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93E352-94C0-4F8B-917F-804D272BD6E8}" type="slidenum">
              <a:rPr lang="en-GB" smtClean="0"/>
              <a:pPr/>
              <a:t>‹#›</a:t>
            </a:fld>
            <a:endParaRPr lang="en-GB"/>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5EEA10F-9D6D-4775-AFF1-EFBD79772521}" type="datetimeFigureOut">
              <a:rPr lang="en-GB" smtClean="0"/>
              <a:pPr/>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93E352-94C0-4F8B-917F-804D272BD6E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5EEA10F-9D6D-4775-AFF1-EFBD79772521}" type="datetimeFigureOut">
              <a:rPr lang="en-GB" smtClean="0"/>
              <a:pPr/>
              <a:t>13/11/2023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93E352-94C0-4F8B-917F-804D272BD6E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D5EEA10F-9D6D-4775-AFF1-EFBD79772521}" type="datetimeFigureOut">
              <a:rPr lang="en-GB" smtClean="0"/>
              <a:pPr/>
              <a:t>13/11/2023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93E352-94C0-4F8B-917F-804D272BD6E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D5EEA10F-9D6D-4775-AFF1-EFBD79772521}" type="datetimeFigureOut">
              <a:rPr lang="en-GB" smtClean="0"/>
              <a:pPr/>
              <a:t>13/11/2023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93E352-94C0-4F8B-917F-804D272BD6E8}" type="slidenum">
              <a:rPr lang="en-GB" smtClean="0"/>
              <a:pPr/>
              <a:t>‹#›</a:t>
            </a:fld>
            <a:endParaRPr lang="en-GB"/>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5EEA10F-9D6D-4775-AFF1-EFBD79772521}" type="datetimeFigureOut">
              <a:rPr lang="en-GB" smtClean="0"/>
              <a:pPr/>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93E352-94C0-4F8B-917F-804D272BD6E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D5EEA10F-9D6D-4775-AFF1-EFBD79772521}" type="datetimeFigureOut">
              <a:rPr lang="en-GB" smtClean="0"/>
              <a:pPr/>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93E352-94C0-4F8B-917F-804D272BD6E8}" type="slidenum">
              <a:rPr lang="en-GB" smtClean="0"/>
              <a:pPr/>
              <a:t>‹#›</a:t>
            </a:fld>
            <a:endParaRPr lang="en-GB"/>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5EEA10F-9D6D-4775-AFF1-EFBD79772521}" type="datetimeFigureOut">
              <a:rPr lang="en-GB" smtClean="0"/>
              <a:pPr/>
              <a:t>13/11/2023</a:t>
            </a:fld>
            <a:endParaRPr lang="en-GB"/>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493E352-94C0-4F8B-917F-804D272BD6E8}" type="slidenum">
              <a:rPr lang="en-GB" smtClean="0"/>
              <a:pPr/>
              <a:t>‹#›</a:t>
            </a:fld>
            <a:endParaRPr lang="en-GB"/>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1772816"/>
            <a:ext cx="7406640" cy="1872208"/>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bodyPr>
          <a:lstStyle/>
          <a:p>
            <a:pPr algn="ctr"/>
            <a:r>
              <a:rPr lang="en-GB" sz="4400" b="1" dirty="0"/>
              <a:t>Newly Qualified Midwife Framework: from Transition as Student to Band 6 Midwife</a:t>
            </a:r>
          </a:p>
        </p:txBody>
      </p:sp>
      <p:sp>
        <p:nvSpPr>
          <p:cNvPr id="3" name="Subtitle 2"/>
          <p:cNvSpPr>
            <a:spLocks noGrp="1"/>
          </p:cNvSpPr>
          <p:nvPr>
            <p:ph type="subTitle" idx="1"/>
          </p:nvPr>
        </p:nvSpPr>
        <p:spPr>
          <a:xfrm>
            <a:off x="2123728" y="4077072"/>
            <a:ext cx="6048672" cy="1440160"/>
          </a:xfrm>
        </p:spPr>
        <p:txBody>
          <a:bodyPr>
            <a:normAutofit fontScale="92500" lnSpcReduction="20000"/>
          </a:bodyPr>
          <a:lstStyle/>
          <a:p>
            <a:pPr algn="ctr"/>
            <a:r>
              <a:rPr lang="en-GB" b="1" dirty="0"/>
              <a:t>Leanne Ritchie </a:t>
            </a:r>
          </a:p>
          <a:p>
            <a:pPr algn="ctr"/>
            <a:r>
              <a:rPr lang="en-GB" dirty="0"/>
              <a:t>for Alison Lowrie</a:t>
            </a:r>
          </a:p>
          <a:p>
            <a:pPr algn="ctr"/>
            <a:r>
              <a:rPr lang="en-GB" dirty="0"/>
              <a:t>Practice Education Facilitator </a:t>
            </a:r>
            <a:r>
              <a:rPr lang="en-GB" sz="2000" dirty="0"/>
              <a:t>(PEF)</a:t>
            </a:r>
          </a:p>
          <a:p>
            <a:pPr algn="ctr"/>
            <a:r>
              <a:rPr lang="en-GB" sz="1800" dirty="0"/>
              <a:t>16</a:t>
            </a:r>
            <a:r>
              <a:rPr lang="en-GB" sz="1800" baseline="30000" dirty="0"/>
              <a:t>th</a:t>
            </a:r>
            <a:r>
              <a:rPr lang="en-GB" sz="1800" dirty="0"/>
              <a:t> November 2023</a:t>
            </a:r>
          </a:p>
        </p:txBody>
      </p:sp>
      <p:pic>
        <p:nvPicPr>
          <p:cNvPr id="4" name="Picture 3" descr="NHS Fife colour logo.jpg"/>
          <p:cNvPicPr>
            <a:picLocks noChangeAspect="1"/>
          </p:cNvPicPr>
          <p:nvPr/>
        </p:nvPicPr>
        <p:blipFill>
          <a:blip r:embed="rId3" cstate="print"/>
          <a:stretch>
            <a:fillRect/>
          </a:stretch>
        </p:blipFill>
        <p:spPr>
          <a:xfrm>
            <a:off x="4427984" y="332656"/>
            <a:ext cx="1153012" cy="1296144"/>
          </a:xfrm>
          <a:prstGeom prst="rect">
            <a:avLst/>
          </a:prstGeom>
        </p:spPr>
      </p:pic>
      <p:pic>
        <p:nvPicPr>
          <p:cNvPr id="5" name="Picture 4" descr="we've been shortlisted-v23.png"/>
          <p:cNvPicPr>
            <a:picLocks noChangeAspect="1"/>
          </p:cNvPicPr>
          <p:nvPr/>
        </p:nvPicPr>
        <p:blipFill>
          <a:blip r:embed="rId4" cstate="print"/>
          <a:stretch>
            <a:fillRect/>
          </a:stretch>
        </p:blipFill>
        <p:spPr>
          <a:xfrm>
            <a:off x="4211960" y="5733256"/>
            <a:ext cx="1944216" cy="97256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116632"/>
            <a:ext cx="5112568" cy="1080120"/>
          </a:xfrm>
        </p:spPr>
        <p:txBody>
          <a:bodyPr>
            <a:normAutofit/>
          </a:bodyPr>
          <a:lstStyle/>
          <a:p>
            <a:r>
              <a:rPr lang="en-GB" dirty="0"/>
              <a:t>2021-23 Evaluation</a:t>
            </a:r>
          </a:p>
        </p:txBody>
      </p:sp>
      <p:graphicFrame>
        <p:nvGraphicFramePr>
          <p:cNvPr id="6" name="Content Placeholder 5"/>
          <p:cNvGraphicFramePr>
            <a:graphicFrameLocks noGrp="1"/>
          </p:cNvGraphicFramePr>
          <p:nvPr>
            <p:ph idx="1"/>
          </p:nvPr>
        </p:nvGraphicFramePr>
        <p:xfrm>
          <a:off x="0" y="1988840"/>
          <a:ext cx="9144000" cy="36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ounded Rectangular Callout 7"/>
          <p:cNvSpPr/>
          <p:nvPr/>
        </p:nvSpPr>
        <p:spPr>
          <a:xfrm>
            <a:off x="2123728" y="1268760"/>
            <a:ext cx="1368152" cy="1296144"/>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FF0000"/>
                </a:solidFill>
              </a:rPr>
              <a:t>Very clear and concise</a:t>
            </a:r>
          </a:p>
        </p:txBody>
      </p:sp>
      <p:sp>
        <p:nvSpPr>
          <p:cNvPr id="9" name="Rounded Rectangular Callout 8"/>
          <p:cNvSpPr/>
          <p:nvPr/>
        </p:nvSpPr>
        <p:spPr>
          <a:xfrm>
            <a:off x="1259632" y="4941168"/>
            <a:ext cx="2376264" cy="1512168"/>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70C0"/>
                </a:solidFill>
              </a:rPr>
              <a:t>I think as it’s embedded there may be additions or tweaks along the way</a:t>
            </a:r>
            <a:endParaRPr lang="en-GB" dirty="0">
              <a:solidFill>
                <a:srgbClr val="0070C0"/>
              </a:solidFill>
            </a:endParaRPr>
          </a:p>
        </p:txBody>
      </p:sp>
      <p:sp>
        <p:nvSpPr>
          <p:cNvPr id="10" name="Rounded Rectangular Callout 9"/>
          <p:cNvSpPr/>
          <p:nvPr/>
        </p:nvSpPr>
        <p:spPr>
          <a:xfrm>
            <a:off x="4283968" y="1340768"/>
            <a:ext cx="4536504" cy="1080120"/>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B050"/>
                </a:solidFill>
              </a:rPr>
              <a:t>Perhaps a focus on career progression and helping them see that there are many ‘different ways’ to be a midwife</a:t>
            </a:r>
            <a:endParaRPr lang="en-GB" dirty="0">
              <a:solidFill>
                <a:srgbClr val="00B050"/>
              </a:solidFill>
            </a:endParaRPr>
          </a:p>
        </p:txBody>
      </p:sp>
      <p:sp>
        <p:nvSpPr>
          <p:cNvPr id="11" name="Rounded Rectangular Callout 10"/>
          <p:cNvSpPr/>
          <p:nvPr/>
        </p:nvSpPr>
        <p:spPr>
          <a:xfrm>
            <a:off x="7092280" y="4941168"/>
            <a:ext cx="1728192" cy="1584176"/>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7030A0"/>
                </a:solidFill>
              </a:rPr>
              <a:t>I think the framework is an excellent piece of work</a:t>
            </a:r>
          </a:p>
        </p:txBody>
      </p:sp>
      <p:sp>
        <p:nvSpPr>
          <p:cNvPr id="12" name="Rounded Rectangular Callout 11"/>
          <p:cNvSpPr/>
          <p:nvPr/>
        </p:nvSpPr>
        <p:spPr>
          <a:xfrm>
            <a:off x="3995936" y="5229200"/>
            <a:ext cx="2664296" cy="1080120"/>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C00000"/>
                </a:solidFill>
              </a:rPr>
              <a:t>Would suggest protected time with Senior Clinical Leaders</a:t>
            </a:r>
            <a:endParaRPr lang="en-GB" dirty="0">
              <a:solidFill>
                <a:srgbClr val="C00000"/>
              </a:solidFill>
            </a:endParaRPr>
          </a:p>
        </p:txBody>
      </p:sp>
      <p:pic>
        <p:nvPicPr>
          <p:cNvPr id="13" name="Picture 12" descr="NHS Fife colour logo.jpg"/>
          <p:cNvPicPr/>
          <p:nvPr/>
        </p:nvPicPr>
        <p:blipFill>
          <a:blip r:embed="rId8" cstate="print"/>
          <a:stretch>
            <a:fillRect/>
          </a:stretch>
        </p:blipFill>
        <p:spPr>
          <a:xfrm>
            <a:off x="7524328" y="548680"/>
            <a:ext cx="685800" cy="77152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5400600" cy="1143000"/>
          </a:xfrm>
        </p:spPr>
        <p:txBody>
          <a:bodyPr>
            <a:normAutofit/>
          </a:bodyPr>
          <a:lstStyle/>
          <a:p>
            <a:r>
              <a:rPr lang="en-GB" dirty="0"/>
              <a:t>Impact &amp; Influence</a:t>
            </a:r>
          </a:p>
        </p:txBody>
      </p:sp>
      <p:sp>
        <p:nvSpPr>
          <p:cNvPr id="3" name="Content Placeholder 2"/>
          <p:cNvSpPr>
            <a:spLocks noGrp="1"/>
          </p:cNvSpPr>
          <p:nvPr>
            <p:ph idx="1"/>
          </p:nvPr>
        </p:nvSpPr>
        <p:spPr>
          <a:xfrm>
            <a:off x="1547664" y="1268760"/>
            <a:ext cx="7128792" cy="5769768"/>
          </a:xfrm>
        </p:spPr>
        <p:txBody>
          <a:bodyPr>
            <a:noAutofit/>
          </a:bodyPr>
          <a:lstStyle/>
          <a:p>
            <a:pPr lvl="0"/>
            <a:r>
              <a:rPr lang="en-GB" sz="2800" dirty="0"/>
              <a:t>Shared with various NHS Fife midwifery and nursing leaders and groups</a:t>
            </a:r>
          </a:p>
          <a:p>
            <a:pPr lvl="0"/>
            <a:endParaRPr lang="en-GB" sz="600" dirty="0">
              <a:solidFill>
                <a:srgbClr val="FF0000"/>
              </a:solidFill>
            </a:endParaRPr>
          </a:p>
          <a:p>
            <a:r>
              <a:rPr lang="en-GB" sz="2800" dirty="0"/>
              <a:t>Presented at national events: </a:t>
            </a:r>
          </a:p>
          <a:p>
            <a:pPr lvl="2"/>
            <a:r>
              <a:rPr lang="en-GB" sz="2200" dirty="0"/>
              <a:t>Scottish PEF/CHEF Celebration Event</a:t>
            </a:r>
          </a:p>
          <a:p>
            <a:pPr lvl="2"/>
            <a:r>
              <a:rPr lang="en-GB" sz="2200" dirty="0"/>
              <a:t>NES Annual Virtual Conference</a:t>
            </a:r>
          </a:p>
          <a:p>
            <a:pPr lvl="2"/>
            <a:r>
              <a:rPr lang="en-GB" sz="2200" dirty="0"/>
              <a:t>SE Scotland Practice Learning event</a:t>
            </a:r>
          </a:p>
          <a:p>
            <a:pPr lvl="2"/>
            <a:r>
              <a:rPr lang="en-GB" sz="2200" dirty="0"/>
              <a:t>Best Start Learning and Sharing event</a:t>
            </a:r>
          </a:p>
          <a:p>
            <a:pPr lvl="2"/>
            <a:r>
              <a:rPr lang="en-GB" sz="2200" dirty="0"/>
              <a:t>Shortlisted for RCM Awards 2023</a:t>
            </a:r>
          </a:p>
          <a:p>
            <a:pPr lvl="2"/>
            <a:endParaRPr lang="en-GB" sz="600" dirty="0"/>
          </a:p>
          <a:p>
            <a:r>
              <a:rPr lang="en-GB" sz="2800" dirty="0"/>
              <a:t>Requests to share as good practice:</a:t>
            </a:r>
          </a:p>
          <a:p>
            <a:pPr lvl="2"/>
            <a:r>
              <a:rPr lang="en-GB" sz="2200" dirty="0"/>
              <a:t>NHS Scotland Academy</a:t>
            </a:r>
          </a:p>
          <a:p>
            <a:pPr lvl="2"/>
            <a:r>
              <a:rPr lang="en-GB" sz="2200" dirty="0"/>
              <a:t>International Recruits</a:t>
            </a:r>
          </a:p>
          <a:p>
            <a:pPr lvl="2"/>
            <a:r>
              <a:rPr lang="en-GB" sz="2200" dirty="0"/>
              <a:t>RCM First Five Years Forum</a:t>
            </a:r>
          </a:p>
        </p:txBody>
      </p:sp>
      <p:pic>
        <p:nvPicPr>
          <p:cNvPr id="5" name="Picture 4" descr="NHS Fife colour logo.jpg"/>
          <p:cNvPicPr/>
          <p:nvPr/>
        </p:nvPicPr>
        <p:blipFill>
          <a:blip r:embed="rId3" cstate="print"/>
          <a:stretch>
            <a:fillRect/>
          </a:stretch>
        </p:blipFill>
        <p:spPr>
          <a:xfrm>
            <a:off x="7596336" y="185737"/>
            <a:ext cx="685800" cy="77152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sp>
        <p:nvSpPr>
          <p:cNvPr id="3" name="Content Placeholder 2"/>
          <p:cNvSpPr>
            <a:spLocks noGrp="1"/>
          </p:cNvSpPr>
          <p:nvPr>
            <p:ph idx="1"/>
          </p:nvPr>
        </p:nvSpPr>
        <p:spPr>
          <a:xfrm>
            <a:off x="1187624" y="1844824"/>
            <a:ext cx="7714104" cy="4331568"/>
          </a:xfrm>
        </p:spPr>
        <p:txBody>
          <a:bodyPr>
            <a:normAutofit/>
          </a:bodyPr>
          <a:lstStyle/>
          <a:p>
            <a:r>
              <a:rPr lang="en-GB" sz="2800" dirty="0"/>
              <a:t>Person-centred NQM Framework embedded to ensure structures and processes in place for transparency and equity</a:t>
            </a:r>
          </a:p>
          <a:p>
            <a:pPr marL="82296" indent="0">
              <a:buNone/>
            </a:pPr>
            <a:endParaRPr lang="en-GB" sz="1000" dirty="0"/>
          </a:p>
          <a:p>
            <a:r>
              <a:rPr lang="en-GB" sz="2800" dirty="0"/>
              <a:t>Principles of Framework can be adopted across many organisations/professions</a:t>
            </a:r>
            <a:endParaRPr lang="en-GB" sz="2800" dirty="0">
              <a:solidFill>
                <a:srgbClr val="FF0000"/>
              </a:solidFill>
            </a:endParaRPr>
          </a:p>
          <a:p>
            <a:endParaRPr lang="en-GB" sz="1000" dirty="0"/>
          </a:p>
          <a:p>
            <a:r>
              <a:rPr lang="en-GB" sz="2800" dirty="0"/>
              <a:t>Informed, valued and supported newly qualified midwives in NHS Fife</a:t>
            </a:r>
          </a:p>
          <a:p>
            <a:endParaRPr lang="en-GB" dirty="0"/>
          </a:p>
        </p:txBody>
      </p:sp>
      <p:pic>
        <p:nvPicPr>
          <p:cNvPr id="5" name="Picture 4" descr="Leadership2.jpg"/>
          <p:cNvPicPr>
            <a:picLocks noChangeAspect="1"/>
          </p:cNvPicPr>
          <p:nvPr/>
        </p:nvPicPr>
        <p:blipFill>
          <a:blip r:embed="rId3" cstate="print"/>
          <a:stretch>
            <a:fillRect/>
          </a:stretch>
        </p:blipFill>
        <p:spPr>
          <a:xfrm>
            <a:off x="5711069" y="5604187"/>
            <a:ext cx="1813259" cy="949686"/>
          </a:xfrm>
          <a:prstGeom prst="rect">
            <a:avLst/>
          </a:prstGeom>
        </p:spPr>
      </p:pic>
      <p:pic>
        <p:nvPicPr>
          <p:cNvPr id="6" name="Picture 5" descr="NHS Fife colour logo.jpg"/>
          <p:cNvPicPr/>
          <p:nvPr/>
        </p:nvPicPr>
        <p:blipFill>
          <a:blip r:embed="rId4" cstate="print"/>
          <a:stretch>
            <a:fillRect/>
          </a:stretch>
        </p:blipFill>
        <p:spPr>
          <a:xfrm>
            <a:off x="7524328" y="548680"/>
            <a:ext cx="685800" cy="77152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426170"/>
          </a:xfrm>
        </p:spPr>
        <p:txBody>
          <a:bodyPr>
            <a:normAutofit/>
          </a:bodyPr>
          <a:lstStyle/>
          <a:p>
            <a:r>
              <a:rPr lang="en-GB" dirty="0"/>
              <a:t>Thank you</a:t>
            </a:r>
          </a:p>
        </p:txBody>
      </p:sp>
      <p:pic>
        <p:nvPicPr>
          <p:cNvPr id="4" name="Content Placeholder 3" descr="questions1.jpg"/>
          <p:cNvPicPr>
            <a:picLocks noGrp="1" noChangeAspect="1"/>
          </p:cNvPicPr>
          <p:nvPr>
            <p:ph idx="1"/>
          </p:nvPr>
        </p:nvPicPr>
        <p:blipFill>
          <a:blip r:embed="rId3" cstate="print"/>
          <a:stretch>
            <a:fillRect/>
          </a:stretch>
        </p:blipFill>
        <p:spPr>
          <a:xfrm>
            <a:off x="3275856" y="2132856"/>
            <a:ext cx="3673522" cy="2751595"/>
          </a:xfrm>
          <a:ln>
            <a:noFill/>
          </a:ln>
        </p:spPr>
      </p:pic>
      <p:pic>
        <p:nvPicPr>
          <p:cNvPr id="6" name="Picture 5" descr="NHS Fife colour logo.jpg"/>
          <p:cNvPicPr/>
          <p:nvPr/>
        </p:nvPicPr>
        <p:blipFill>
          <a:blip r:embed="rId4" cstate="print"/>
          <a:stretch>
            <a:fillRect/>
          </a:stretch>
        </p:blipFill>
        <p:spPr>
          <a:xfrm>
            <a:off x="7524328" y="548680"/>
            <a:ext cx="685800" cy="7715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Objective</a:t>
            </a:r>
          </a:p>
        </p:txBody>
      </p:sp>
      <p:sp>
        <p:nvSpPr>
          <p:cNvPr id="3" name="Content Placeholder 2"/>
          <p:cNvSpPr>
            <a:spLocks noGrp="1"/>
          </p:cNvSpPr>
          <p:nvPr>
            <p:ph idx="1"/>
          </p:nvPr>
        </p:nvSpPr>
        <p:spPr>
          <a:xfrm>
            <a:off x="1187624" y="1484784"/>
            <a:ext cx="7704856" cy="4248472"/>
          </a:xfrm>
        </p:spPr>
        <p:txBody>
          <a:bodyPr>
            <a:normAutofit/>
          </a:bodyPr>
          <a:lstStyle/>
          <a:p>
            <a:pPr>
              <a:buNone/>
            </a:pPr>
            <a:r>
              <a:rPr lang="en-GB" sz="3000" dirty="0">
                <a:solidFill>
                  <a:schemeClr val="tx2">
                    <a:lumMod val="75000"/>
                  </a:schemeClr>
                </a:solidFill>
                <a:effectLst>
                  <a:outerShdw blurRad="38100" dist="38100" dir="2700000" algn="tl">
                    <a:srgbClr val="000000">
                      <a:alpha val="43137"/>
                    </a:srgbClr>
                  </a:outerShdw>
                </a:effectLst>
              </a:rPr>
              <a:t>To develop a Newly Qualified Midwife (NQM) Framework to clarify the inter-linked process, requirements and support available from transition to Band 6</a:t>
            </a:r>
          </a:p>
          <a:p>
            <a:pPr lvl="1"/>
            <a:endParaRPr lang="en-GB" sz="1000" dirty="0"/>
          </a:p>
          <a:p>
            <a:pPr lvl="1"/>
            <a:r>
              <a:rPr lang="en-GB" sz="2400" dirty="0"/>
              <a:t>NQMs in NHS Fife are employed as Band 5.  Following a minimum of 12 months in post, clinical experience and completion of national Flying Start programme there is progression to Band 6</a:t>
            </a:r>
          </a:p>
        </p:txBody>
      </p:sp>
      <p:pic>
        <p:nvPicPr>
          <p:cNvPr id="5" name="Picture 4" descr="Service Improvement.jpg"/>
          <p:cNvPicPr>
            <a:picLocks noChangeAspect="1"/>
          </p:cNvPicPr>
          <p:nvPr/>
        </p:nvPicPr>
        <p:blipFill>
          <a:blip r:embed="rId3" cstate="print"/>
          <a:stretch>
            <a:fillRect/>
          </a:stretch>
        </p:blipFill>
        <p:spPr>
          <a:xfrm>
            <a:off x="3923928" y="5373216"/>
            <a:ext cx="2371040" cy="1746606"/>
          </a:xfrm>
          <a:prstGeom prst="rect">
            <a:avLst/>
          </a:prstGeom>
          <a:ln>
            <a:solidFill>
              <a:schemeClr val="accent5">
                <a:lumMod val="75000"/>
              </a:schemeClr>
            </a:solidFill>
          </a:ln>
        </p:spPr>
      </p:pic>
      <p:pic>
        <p:nvPicPr>
          <p:cNvPr id="6" name="Picture 5" descr="NHS Fife colour logo.jpg"/>
          <p:cNvPicPr/>
          <p:nvPr/>
        </p:nvPicPr>
        <p:blipFill>
          <a:blip r:embed="rId4" cstate="print"/>
          <a:stretch>
            <a:fillRect/>
          </a:stretch>
        </p:blipFill>
        <p:spPr>
          <a:xfrm>
            <a:off x="7524328" y="548680"/>
            <a:ext cx="685800" cy="7715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a:t>
            </a:r>
            <a:endParaRPr lang="en-GB" dirty="0">
              <a:solidFill>
                <a:srgbClr val="FF0000"/>
              </a:solidFill>
            </a:endParaRPr>
          </a:p>
        </p:txBody>
      </p:sp>
      <p:sp>
        <p:nvSpPr>
          <p:cNvPr id="3" name="Content Placeholder 2"/>
          <p:cNvSpPr>
            <a:spLocks noGrp="1"/>
          </p:cNvSpPr>
          <p:nvPr>
            <p:ph idx="1"/>
          </p:nvPr>
        </p:nvSpPr>
        <p:spPr>
          <a:xfrm>
            <a:off x="1115616" y="2348880"/>
            <a:ext cx="7818072" cy="4320480"/>
          </a:xfrm>
        </p:spPr>
        <p:txBody>
          <a:bodyPr>
            <a:noAutofit/>
          </a:bodyPr>
          <a:lstStyle/>
          <a:p>
            <a:r>
              <a:rPr lang="en-GB" sz="3000" dirty="0"/>
              <a:t>Recognised a NQM perceived lack of clarity on how to progress from Band 5 to Band 6</a:t>
            </a:r>
          </a:p>
          <a:p>
            <a:r>
              <a:rPr lang="en-GB" sz="3000" dirty="0"/>
              <a:t>Desire to support and invest in NQMs</a:t>
            </a:r>
          </a:p>
          <a:p>
            <a:r>
              <a:rPr lang="en-GB" sz="3000" dirty="0"/>
              <a:t>Develop a person-centred resource to aid in valuing and retaining NQMs</a:t>
            </a:r>
          </a:p>
          <a:p>
            <a:r>
              <a:rPr lang="en-GB" sz="3000" dirty="0"/>
              <a:t>Sustainable model required across Managers, Educator, PEF and Midwives</a:t>
            </a:r>
          </a:p>
        </p:txBody>
      </p:sp>
      <p:pic>
        <p:nvPicPr>
          <p:cNvPr id="5" name="Picture 4" descr="Service Improvement2.jpg"/>
          <p:cNvPicPr>
            <a:picLocks noChangeAspect="1"/>
          </p:cNvPicPr>
          <p:nvPr/>
        </p:nvPicPr>
        <p:blipFill>
          <a:blip r:embed="rId3" cstate="print"/>
          <a:stretch>
            <a:fillRect/>
          </a:stretch>
        </p:blipFill>
        <p:spPr>
          <a:xfrm>
            <a:off x="4067944" y="836712"/>
            <a:ext cx="1872208" cy="709793"/>
          </a:xfrm>
          <a:prstGeom prst="rect">
            <a:avLst/>
          </a:prstGeom>
        </p:spPr>
      </p:pic>
      <p:pic>
        <p:nvPicPr>
          <p:cNvPr id="6" name="Picture 5" descr="NHS Fife colour logo.jpg"/>
          <p:cNvPicPr/>
          <p:nvPr/>
        </p:nvPicPr>
        <p:blipFill>
          <a:blip r:embed="rId4" cstate="print"/>
          <a:stretch>
            <a:fillRect/>
          </a:stretch>
        </p:blipFill>
        <p:spPr>
          <a:xfrm>
            <a:off x="7524328" y="548680"/>
            <a:ext cx="685800" cy="7715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0"/>
            <a:ext cx="7242008" cy="1124744"/>
          </a:xfrm>
        </p:spPr>
        <p:txBody>
          <a:bodyPr/>
          <a:lstStyle/>
          <a:p>
            <a:r>
              <a:rPr lang="en-GB" dirty="0"/>
              <a:t>NQM Findings</a:t>
            </a:r>
          </a:p>
        </p:txBody>
      </p:sp>
      <p:sp>
        <p:nvSpPr>
          <p:cNvPr id="6" name="Rounded Rectangular Callout 5"/>
          <p:cNvSpPr/>
          <p:nvPr/>
        </p:nvSpPr>
        <p:spPr>
          <a:xfrm>
            <a:off x="1187624" y="3356992"/>
            <a:ext cx="1080120" cy="864096"/>
          </a:xfrm>
          <a:prstGeom prst="wedgeRoundRect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Bit lost</a:t>
            </a:r>
          </a:p>
        </p:txBody>
      </p:sp>
      <p:sp>
        <p:nvSpPr>
          <p:cNvPr id="7" name="Rounded Rectangular Callout 6"/>
          <p:cNvSpPr/>
          <p:nvPr/>
        </p:nvSpPr>
        <p:spPr>
          <a:xfrm>
            <a:off x="6804248" y="4149080"/>
            <a:ext cx="2160240" cy="1008112"/>
          </a:xfrm>
          <a:prstGeom prst="wedgeRoundRectCallout">
            <a:avLst/>
          </a:prstGeom>
          <a:solidFill>
            <a:srgbClr val="090C8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More regular PDP one to one</a:t>
            </a:r>
          </a:p>
        </p:txBody>
      </p:sp>
      <p:sp>
        <p:nvSpPr>
          <p:cNvPr id="8" name="Rounded Rectangular Callout 7"/>
          <p:cNvSpPr/>
          <p:nvPr/>
        </p:nvSpPr>
        <p:spPr>
          <a:xfrm>
            <a:off x="3563888" y="4941168"/>
            <a:ext cx="2376264" cy="1512168"/>
          </a:xfrm>
          <a:prstGeom prst="wedgeRoundRect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By detailing exactly what was compulsory  (clinical skills)</a:t>
            </a:r>
            <a:endParaRPr lang="en-GB" dirty="0"/>
          </a:p>
        </p:txBody>
      </p:sp>
      <p:sp>
        <p:nvSpPr>
          <p:cNvPr id="9" name="Rounded Rectangular Callout 8"/>
          <p:cNvSpPr/>
          <p:nvPr/>
        </p:nvSpPr>
        <p:spPr>
          <a:xfrm>
            <a:off x="5364088" y="1484784"/>
            <a:ext cx="3312368" cy="2232248"/>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 found the clinical supervision sessions I attended really helpful, in particular the sessions specifically for newly qualified practitioners</a:t>
            </a:r>
            <a:endParaRPr lang="en-GB" dirty="0"/>
          </a:p>
        </p:txBody>
      </p:sp>
      <p:sp>
        <p:nvSpPr>
          <p:cNvPr id="11" name="Rounded Rectangular Callout 10"/>
          <p:cNvSpPr/>
          <p:nvPr/>
        </p:nvSpPr>
        <p:spPr>
          <a:xfrm>
            <a:off x="1259632" y="4869160"/>
            <a:ext cx="1728192" cy="1584176"/>
          </a:xfrm>
          <a:prstGeom prst="wedgeRoundRectCallou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All the support – that’s why I chose Fife</a:t>
            </a:r>
          </a:p>
        </p:txBody>
      </p:sp>
      <p:sp>
        <p:nvSpPr>
          <p:cNvPr id="12" name="Rounded Rectangular Callout 11"/>
          <p:cNvSpPr/>
          <p:nvPr/>
        </p:nvSpPr>
        <p:spPr>
          <a:xfrm>
            <a:off x="1187624" y="1196752"/>
            <a:ext cx="3384376" cy="151216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Instructions on how this (Band 6) is possible, who to contact, what you need to achieve etc</a:t>
            </a:r>
            <a:endParaRPr lang="en-GB" dirty="0"/>
          </a:p>
        </p:txBody>
      </p:sp>
      <p:sp>
        <p:nvSpPr>
          <p:cNvPr id="13" name="Rounded Rectangular Callout 12"/>
          <p:cNvSpPr/>
          <p:nvPr/>
        </p:nvSpPr>
        <p:spPr>
          <a:xfrm>
            <a:off x="6228184" y="5661248"/>
            <a:ext cx="2448272" cy="936104"/>
          </a:xfrm>
          <a:prstGeom prst="wedgeRoundRectCallou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Perhaps a little information pack for each area</a:t>
            </a:r>
            <a:endParaRPr lang="en-GB" dirty="0"/>
          </a:p>
        </p:txBody>
      </p:sp>
      <p:sp>
        <p:nvSpPr>
          <p:cNvPr id="14" name="Rounded Rectangular Callout 13"/>
          <p:cNvSpPr/>
          <p:nvPr/>
        </p:nvSpPr>
        <p:spPr>
          <a:xfrm>
            <a:off x="2555776" y="3068960"/>
            <a:ext cx="2627784" cy="1584176"/>
          </a:xfrm>
          <a:prstGeom prst="wedgeRoundRectCallou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 found having a 'buddy'/someone assigned to me on the postnatal ward really helpful </a:t>
            </a:r>
            <a:endParaRPr lang="en-GB" dirty="0"/>
          </a:p>
        </p:txBody>
      </p:sp>
      <p:pic>
        <p:nvPicPr>
          <p:cNvPr id="15" name="Picture 14" descr="NHS Fife colour logo.jpg"/>
          <p:cNvPicPr/>
          <p:nvPr/>
        </p:nvPicPr>
        <p:blipFill>
          <a:blip r:embed="rId3" cstate="print"/>
          <a:stretch>
            <a:fillRect/>
          </a:stretch>
        </p:blipFill>
        <p:spPr>
          <a:xfrm>
            <a:off x="7524328" y="548680"/>
            <a:ext cx="685800" cy="77152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60648"/>
            <a:ext cx="7884368" cy="1368152"/>
          </a:xfrm>
        </p:spPr>
        <p:txBody>
          <a:bodyPr>
            <a:normAutofit fontScale="90000"/>
          </a:bodyPr>
          <a:lstStyle/>
          <a:p>
            <a:r>
              <a:rPr lang="en-GB" dirty="0"/>
              <a:t>Mapping to strategies &amp; PEF Priorities</a:t>
            </a:r>
          </a:p>
        </p:txBody>
      </p:sp>
      <p:sp>
        <p:nvSpPr>
          <p:cNvPr id="3" name="Content Placeholder 2"/>
          <p:cNvSpPr>
            <a:spLocks noGrp="1"/>
          </p:cNvSpPr>
          <p:nvPr>
            <p:ph idx="1"/>
          </p:nvPr>
        </p:nvSpPr>
        <p:spPr>
          <a:xfrm>
            <a:off x="1187624" y="1628800"/>
            <a:ext cx="7704856" cy="5229200"/>
          </a:xfrm>
        </p:spPr>
        <p:txBody>
          <a:bodyPr>
            <a:normAutofit fontScale="92500" lnSpcReduction="10000"/>
          </a:bodyPr>
          <a:lstStyle/>
          <a:p>
            <a:r>
              <a:rPr lang="en-GB" sz="2900" dirty="0"/>
              <a:t>Supports professional registration</a:t>
            </a:r>
          </a:p>
          <a:p>
            <a:r>
              <a:rPr lang="en-GB" sz="2900" dirty="0"/>
              <a:t>Recruitment and retention</a:t>
            </a:r>
          </a:p>
          <a:p>
            <a:r>
              <a:rPr lang="en-GB" sz="2900" dirty="0"/>
              <a:t>Consistency in practice learning</a:t>
            </a:r>
          </a:p>
          <a:p>
            <a:r>
              <a:rPr lang="en-GB" sz="2900" dirty="0"/>
              <a:t>Positive learning culture</a:t>
            </a:r>
          </a:p>
          <a:p>
            <a:r>
              <a:rPr lang="en-GB" sz="2900" dirty="0"/>
              <a:t>Providing infrastructure and embedding resources</a:t>
            </a:r>
          </a:p>
          <a:p>
            <a:r>
              <a:rPr lang="en-GB" sz="2900" dirty="0"/>
              <a:t>Acknowledges students as future colleagues</a:t>
            </a:r>
          </a:p>
          <a:p>
            <a:r>
              <a:rPr lang="en-GB" sz="2900" dirty="0"/>
              <a:t>Maps to the newly released NES Midwifery Preceptorship Framework for Scotland</a:t>
            </a:r>
          </a:p>
          <a:p>
            <a:endParaRPr lang="en-GB" sz="1100" dirty="0"/>
          </a:p>
          <a:p>
            <a:r>
              <a:rPr lang="en-GB" sz="2900" dirty="0">
                <a:solidFill>
                  <a:srgbClr val="7030A0"/>
                </a:solidFill>
              </a:rPr>
              <a:t>PEF Priorities: </a:t>
            </a:r>
            <a:r>
              <a:rPr lang="en-GB" sz="2900" dirty="0"/>
              <a:t>seamless transition; induction and orientation; supporting development of Midwifery Career and Education Framework</a:t>
            </a:r>
          </a:p>
        </p:txBody>
      </p:sp>
      <p:pic>
        <p:nvPicPr>
          <p:cNvPr id="4" name="Picture 3" descr="Leadership2.jpg">
            <a:extLst>
              <a:ext uri="{FF2B5EF4-FFF2-40B4-BE49-F238E27FC236}">
                <a16:creationId xmlns:a16="http://schemas.microsoft.com/office/drawing/2014/main" id="{D415FEE2-65BF-14D7-770E-DC594BB8D8A2}"/>
              </a:ext>
            </a:extLst>
          </p:cNvPr>
          <p:cNvPicPr>
            <a:picLocks noChangeAspect="1"/>
          </p:cNvPicPr>
          <p:nvPr/>
        </p:nvPicPr>
        <p:blipFill>
          <a:blip r:embed="rId3" cstate="print"/>
          <a:stretch>
            <a:fillRect/>
          </a:stretch>
        </p:blipFill>
        <p:spPr>
          <a:xfrm>
            <a:off x="6948264" y="2047266"/>
            <a:ext cx="1813259" cy="94968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416824" cy="1426170"/>
          </a:xfrm>
        </p:spPr>
        <p:txBody>
          <a:bodyPr>
            <a:normAutofit/>
          </a:bodyPr>
          <a:lstStyle/>
          <a:p>
            <a:r>
              <a:rPr lang="en-GB" sz="4000" b="1" dirty="0">
                <a:solidFill>
                  <a:schemeClr val="tx1"/>
                </a:solidFill>
                <a:effectLst>
                  <a:outerShdw blurRad="50800" dist="38100" algn="tr" rotWithShape="0">
                    <a:prstClr val="black">
                      <a:alpha val="40000"/>
                    </a:prstClr>
                  </a:outerShdw>
                </a:effectLst>
              </a:rPr>
              <a:t>NHS Fife NQM Framework</a:t>
            </a:r>
            <a:endParaRPr lang="en-GB" sz="2700" dirty="0">
              <a:solidFill>
                <a:schemeClr val="tx1"/>
              </a:solidFill>
              <a:effectLst/>
            </a:endParaRPr>
          </a:p>
        </p:txBody>
      </p:sp>
      <p:sp>
        <p:nvSpPr>
          <p:cNvPr id="3" name="Content Placeholder 2"/>
          <p:cNvSpPr>
            <a:spLocks noGrp="1"/>
          </p:cNvSpPr>
          <p:nvPr>
            <p:ph idx="1"/>
          </p:nvPr>
        </p:nvSpPr>
        <p:spPr>
          <a:xfrm>
            <a:off x="1331640" y="1700808"/>
            <a:ext cx="7482423" cy="4473501"/>
          </a:xfrm>
          <a:solidFill>
            <a:srgbClr val="E1D8EA"/>
          </a:solidFill>
          <a:ln w="12700">
            <a:solidFill>
              <a:schemeClr val="tx1"/>
            </a:solidFill>
          </a:ln>
        </p:spPr>
        <p:txBody>
          <a:bodyPr>
            <a:normAutofit fontScale="77500" lnSpcReduction="20000"/>
          </a:bodyPr>
          <a:lstStyle/>
          <a:p>
            <a:pPr>
              <a:buNone/>
            </a:pPr>
            <a:r>
              <a:rPr lang="en-GB" sz="3900" dirty="0"/>
              <a:t>Preceptorship is overarching as per the NMC, NES and RCM preceptorship guidance</a:t>
            </a:r>
          </a:p>
          <a:p>
            <a:pPr>
              <a:buNone/>
            </a:pPr>
            <a:endParaRPr lang="en-GB" sz="1400" dirty="0">
              <a:solidFill>
                <a:schemeClr val="bg2">
                  <a:lumMod val="50000"/>
                </a:schemeClr>
              </a:solidFill>
            </a:endParaRPr>
          </a:p>
          <a:p>
            <a:pPr>
              <a:buNone/>
            </a:pPr>
            <a:r>
              <a:rPr lang="en-GB" sz="3600" dirty="0"/>
              <a:t>Each NQM will have support from:</a:t>
            </a:r>
          </a:p>
          <a:p>
            <a:pPr lvl="0"/>
            <a:r>
              <a:rPr lang="en-GB" sz="3600" dirty="0"/>
              <a:t>Named Senior Charge Midwife</a:t>
            </a:r>
          </a:p>
          <a:p>
            <a:pPr lvl="0"/>
            <a:r>
              <a:rPr lang="en-GB" sz="3600" dirty="0"/>
              <a:t>Named Flying Start Facilitator</a:t>
            </a:r>
          </a:p>
          <a:p>
            <a:pPr lvl="0"/>
            <a:r>
              <a:rPr lang="en-GB" sz="3600" dirty="0"/>
              <a:t>Named Preceptor: known as Buddy</a:t>
            </a:r>
          </a:p>
          <a:p>
            <a:pPr lvl="0"/>
            <a:r>
              <a:rPr lang="en-GB" sz="3600" dirty="0"/>
              <a:t>Named Clinical Supervisor for first 2 years</a:t>
            </a:r>
          </a:p>
          <a:p>
            <a:pPr lvl="0"/>
            <a:r>
              <a:rPr lang="en-GB" sz="3600" dirty="0"/>
              <a:t>Clinical Education Midwife</a:t>
            </a:r>
          </a:p>
          <a:p>
            <a:pPr lvl="0"/>
            <a:r>
              <a:rPr lang="en-GB" sz="3600" dirty="0"/>
              <a:t>Support Hub Midwife</a:t>
            </a:r>
          </a:p>
          <a:p>
            <a:pPr lvl="0"/>
            <a:r>
              <a:rPr lang="en-GB" sz="3600" dirty="0"/>
              <a:t>Midwifery PEF</a:t>
            </a:r>
          </a:p>
        </p:txBody>
      </p:sp>
      <p:pic>
        <p:nvPicPr>
          <p:cNvPr id="6" name="Picture 5" descr="NHS Fife colour logo.jpg"/>
          <p:cNvPicPr/>
          <p:nvPr/>
        </p:nvPicPr>
        <p:blipFill>
          <a:blip r:embed="rId3" cstate="print"/>
          <a:stretch>
            <a:fillRect/>
          </a:stretch>
        </p:blipFill>
        <p:spPr>
          <a:xfrm>
            <a:off x="8128263" y="274638"/>
            <a:ext cx="685800" cy="771525"/>
          </a:xfrm>
          <a:prstGeom prst="rect">
            <a:avLst/>
          </a:prstGeom>
        </p:spPr>
      </p:pic>
      <p:sp>
        <p:nvSpPr>
          <p:cNvPr id="5" name="TextBox 4">
            <a:extLst>
              <a:ext uri="{FF2B5EF4-FFF2-40B4-BE49-F238E27FC236}">
                <a16:creationId xmlns:a16="http://schemas.microsoft.com/office/drawing/2014/main" id="{CD4086A5-14C8-3723-4F1C-3482FC205350}"/>
              </a:ext>
            </a:extLst>
          </p:cNvPr>
          <p:cNvSpPr txBox="1"/>
          <p:nvPr/>
        </p:nvSpPr>
        <p:spPr>
          <a:xfrm>
            <a:off x="5824007" y="6174309"/>
            <a:ext cx="2780441" cy="369332"/>
          </a:xfrm>
          <a:prstGeom prst="rect">
            <a:avLst/>
          </a:prstGeom>
          <a:noFill/>
        </p:spPr>
        <p:txBody>
          <a:bodyPr wrap="square" rtlCol="0">
            <a:spAutoFit/>
          </a:bodyPr>
          <a:lstStyle/>
          <a:p>
            <a:r>
              <a:rPr lang="en-GB" sz="1800" dirty="0">
                <a:solidFill>
                  <a:schemeClr val="tx1"/>
                </a:solidFill>
                <a:effectLst/>
              </a:rPr>
              <a:t>Launched September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96365526"/>
              </p:ext>
            </p:extLst>
          </p:nvPr>
        </p:nvGraphicFramePr>
        <p:xfrm>
          <a:off x="971600" y="0"/>
          <a:ext cx="7956376"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descr="NHS Fife colour logo.jpg"/>
          <p:cNvPicPr/>
          <p:nvPr/>
        </p:nvPicPr>
        <p:blipFill>
          <a:blip r:embed="rId8" cstate="print"/>
          <a:stretch>
            <a:fillRect/>
          </a:stretch>
        </p:blipFill>
        <p:spPr>
          <a:xfrm>
            <a:off x="7956376" y="332656"/>
            <a:ext cx="685800" cy="77152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NHS Fife colour logo.jpg"/>
          <p:cNvPicPr/>
          <p:nvPr/>
        </p:nvPicPr>
        <p:blipFill>
          <a:blip r:embed="rId3" cstate="print"/>
          <a:stretch>
            <a:fillRect/>
          </a:stretch>
        </p:blipFill>
        <p:spPr>
          <a:xfrm>
            <a:off x="7812360" y="116632"/>
            <a:ext cx="685800" cy="771525"/>
          </a:xfrm>
          <a:prstGeom prst="rect">
            <a:avLst/>
          </a:prstGeom>
        </p:spPr>
      </p:pic>
      <p:pic>
        <p:nvPicPr>
          <p:cNvPr id="3075" name="Picture 3"/>
          <p:cNvPicPr>
            <a:picLocks noChangeAspect="1" noChangeArrowheads="1"/>
          </p:cNvPicPr>
          <p:nvPr/>
        </p:nvPicPr>
        <p:blipFill>
          <a:blip r:embed="rId4" cstate="print"/>
          <a:srcRect/>
          <a:stretch>
            <a:fillRect/>
          </a:stretch>
        </p:blipFill>
        <p:spPr bwMode="auto">
          <a:xfrm>
            <a:off x="1043608" y="764704"/>
            <a:ext cx="8100392" cy="597666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HS Fife colour logo.jpg"/>
          <p:cNvPicPr/>
          <p:nvPr/>
        </p:nvPicPr>
        <p:blipFill>
          <a:blip r:embed="rId3" cstate="print"/>
          <a:stretch>
            <a:fillRect/>
          </a:stretch>
        </p:blipFill>
        <p:spPr>
          <a:xfrm>
            <a:off x="7812360" y="116632"/>
            <a:ext cx="685800" cy="771525"/>
          </a:xfrm>
          <a:prstGeom prst="rect">
            <a:avLst/>
          </a:prstGeom>
        </p:spPr>
      </p:pic>
      <p:pic>
        <p:nvPicPr>
          <p:cNvPr id="4099" name="Picture 3"/>
          <p:cNvPicPr>
            <a:picLocks noChangeAspect="1" noChangeArrowheads="1"/>
          </p:cNvPicPr>
          <p:nvPr/>
        </p:nvPicPr>
        <p:blipFill>
          <a:blip r:embed="rId4" cstate="print"/>
          <a:srcRect/>
          <a:stretch>
            <a:fillRect/>
          </a:stretch>
        </p:blipFill>
        <p:spPr bwMode="auto">
          <a:xfrm>
            <a:off x="1043608" y="908720"/>
            <a:ext cx="7992888" cy="576064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ustom 5">
      <a:dk1>
        <a:srgbClr val="464646"/>
      </a:dk1>
      <a:lt1>
        <a:sysClr val="window" lastClr="FFFFFF"/>
      </a:lt1>
      <a:dk2>
        <a:srgbClr val="7030A0"/>
      </a:dk2>
      <a:lt2>
        <a:srgbClr val="E3D0F1"/>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F4C3732A5D304BACC8CF2826A7B99E" ma:contentTypeVersion="24" ma:contentTypeDescription="Create a new document." ma:contentTypeScope="" ma:versionID="2ff6911c032cd888d981c44dfb83b13f">
  <xsd:schema xmlns:xsd="http://www.w3.org/2001/XMLSchema" xmlns:xs="http://www.w3.org/2001/XMLSchema" xmlns:p="http://schemas.microsoft.com/office/2006/metadata/properties" xmlns:ns2="ea8b0867-b51d-4823-85b2-7cf832b55c34" xmlns:ns3="de9ecac4-445a-4d30-8de3-4d3cefaefbe0" targetNamespace="http://schemas.microsoft.com/office/2006/metadata/properties" ma:root="true" ma:fieldsID="80aa52cb3fd549d6f02c27574c13f90b" ns2:_="" ns3:_="">
    <xsd:import namespace="ea8b0867-b51d-4823-85b2-7cf832b55c34"/>
    <xsd:import namespace="de9ecac4-445a-4d30-8de3-4d3cefaefbe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Class" minOccurs="0"/>
                <xsd:element ref="ns2:Year" minOccurs="0"/>
                <xsd:element ref="ns2:Network"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element ref="ns2:Responded"/>
                <xsd:element ref="ns2:MediaServiceObjectDetectorVersions"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8b0867-b51d-4823-85b2-7cf832b55c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Class" ma:index="17" nillable="true" ma:displayName="Category" ma:default="Briefings" ma:format="Dropdown" ma:internalName="Class" ma:readOnly="false">
      <xsd:simpleType>
        <xsd:restriction base="dms:Choice">
          <xsd:enumeration value="Awards"/>
          <xsd:enumeration value="Briefings"/>
          <xsd:enumeration value="Budget"/>
          <xsd:enumeration value="Choir"/>
          <xsd:enumeration value="Delegate List"/>
          <xsd:enumeration value="Evaluations"/>
          <xsd:enumeration value="Exhibition"/>
          <xsd:enumeration value="Florist"/>
          <xsd:enumeration value="Guest List"/>
          <xsd:enumeration value="Media"/>
          <xsd:enumeration value="Parks and Greenspace"/>
          <xsd:enumeration value="Photographer"/>
          <xsd:enumeration value="Planning Group"/>
          <xsd:enumeration value="Podcasts"/>
          <xsd:enumeration value="Posters"/>
          <xsd:enumeration value="Presentations"/>
          <xsd:enumeration value="Programme"/>
          <xsd:enumeration value="Reception"/>
          <xsd:enumeration value="St Giles' Cathedral"/>
          <xsd:enumeration value="Scottish Government Event"/>
          <xsd:enumeration value="Speakers"/>
          <xsd:enumeration value="Statement Writing"/>
          <xsd:enumeration value="Thank You"/>
          <xsd:enumeration value="Tapestry"/>
          <xsd:enumeration value="Venue &amp; Catering"/>
        </xsd:restriction>
      </xsd:simpleType>
    </xsd:element>
    <xsd:element name="Year" ma:index="18" nillable="true" ma:displayName="Year" ma:default="2019" ma:format="Dropdown" ma:internalName="Year" ma:readOnly="false">
      <xsd:simpleType>
        <xsd:restriction base="dms:Choice">
          <xsd:enumeration value="2015"/>
          <xsd:enumeration value="2016"/>
          <xsd:enumeration value="2017"/>
          <xsd:enumeration value="2018"/>
          <xsd:enumeration value="2019"/>
          <xsd:enumeration value="2020"/>
          <xsd:enumeration value="2021+2022"/>
        </xsd:restriction>
      </xsd:simpleType>
    </xsd:element>
    <xsd:element name="Network" ma:index="19" nillable="true" ma:displayName="Network" ma:default="First Five Years Forum" ma:format="Dropdown" ma:internalName="Network" ma:readOnly="false">
      <xsd:simpleType>
        <xsd:restriction base="dms:Choice">
          <xsd:enumeration value="First Five Years Forum"/>
          <xsd:enumeration value="Perinatal Mental Health"/>
          <xsd:enumeration value="Midwife led units"/>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909be131-e051-4104-a245-9491c2d76341" ma:termSetId="09814cd3-568e-fe90-9814-8d621ff8fb84" ma:anchorId="fba54fb3-c3e1-fe81-a776-ca4b69148c4d" ma:open="true" ma:isKeyword="false">
      <xsd:complexType>
        <xsd:sequence>
          <xsd:element ref="pc:Terms" minOccurs="0" maxOccurs="1"/>
        </xsd:sequence>
      </xsd:complexType>
    </xsd:element>
    <xsd:element name="Responded" ma:index="27" ma:displayName="Responded" ma:default="0" ma:format="Dropdown" ma:internalName="Responded">
      <xsd:simpleType>
        <xsd:restriction base="dms:Text">
          <xsd:maxLength value="255"/>
        </xsd:restriction>
      </xsd:simple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element name="Notes" ma:index="29" nillable="true" ma:displayName="Notes" ma:description="LRD booklets July 2023 list" ma:format="Dropdown" ma:internalName="Not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e9ecac4-445a-4d30-8de3-4d3cefaefbe0" elementFormDefault="qualified">
    <xsd:import namespace="http://schemas.microsoft.com/office/2006/documentManagement/types"/>
    <xsd:import namespace="http://schemas.microsoft.com/office/infopath/2007/PartnerControls"/>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c04f8e0c-3201-42f6-8787-8ec66456e217}" ma:internalName="TaxCatchAll" ma:showField="CatchAllData" ma:web="de9ecac4-445a-4d30-8de3-4d3cefaefbe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lass xmlns="ea8b0867-b51d-4823-85b2-7cf832b55c34">Briefings</Class>
    <Network xmlns="ea8b0867-b51d-4823-85b2-7cf832b55c34">First Five Years Forum</Network>
    <Responded xmlns="ea8b0867-b51d-4823-85b2-7cf832b55c34">0</Responded>
    <Notes xmlns="ea8b0867-b51d-4823-85b2-7cf832b55c34" xsi:nil="true"/>
    <Year xmlns="ea8b0867-b51d-4823-85b2-7cf832b55c34">2019</Year>
    <lcf76f155ced4ddcb4097134ff3c332f xmlns="ea8b0867-b51d-4823-85b2-7cf832b55c34">
      <Terms xmlns="http://schemas.microsoft.com/office/infopath/2007/PartnerControls"/>
    </lcf76f155ced4ddcb4097134ff3c332f>
    <TaxCatchAll xmlns="de9ecac4-445a-4d30-8de3-4d3cefaefbe0"/>
  </documentManagement>
</p:properties>
</file>

<file path=customXml/itemProps1.xml><?xml version="1.0" encoding="utf-8"?>
<ds:datastoreItem xmlns:ds="http://schemas.openxmlformats.org/officeDocument/2006/customXml" ds:itemID="{5B1E75EB-2C04-4BE3-8F6F-CECD32F56C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8b0867-b51d-4823-85b2-7cf832b55c34"/>
    <ds:schemaRef ds:uri="de9ecac4-445a-4d30-8de3-4d3cefaefb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04C2D24-58B4-4AA4-9985-3E89B11BDE77}">
  <ds:schemaRefs>
    <ds:schemaRef ds:uri="http://schemas.microsoft.com/sharepoint/v3/contenttype/forms"/>
  </ds:schemaRefs>
</ds:datastoreItem>
</file>

<file path=customXml/itemProps3.xml><?xml version="1.0" encoding="utf-8"?>
<ds:datastoreItem xmlns:ds="http://schemas.openxmlformats.org/officeDocument/2006/customXml" ds:itemID="{4C470597-C948-494F-9FDB-65E59883BFE4}">
  <ds:schemaRefs>
    <ds:schemaRef ds:uri="ea8b0867-b51d-4823-85b2-7cf832b55c34"/>
    <ds:schemaRef ds:uri="http://purl.org/dc/terms/"/>
    <ds:schemaRef ds:uri="http://schemas.openxmlformats.org/package/2006/metadata/core-properties"/>
    <ds:schemaRef ds:uri="http://purl.org/dc/dcmitype/"/>
    <ds:schemaRef ds:uri="http://schemas.microsoft.com/office/2006/documentManagement/types"/>
    <ds:schemaRef ds:uri="de9ecac4-445a-4d30-8de3-4d3cefaefbe0"/>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Solstice</Template>
  <TotalTime>2212</TotalTime>
  <Words>1307</Words>
  <Application>Microsoft Office PowerPoint</Application>
  <PresentationFormat>On-screen Show (4:3)</PresentationFormat>
  <Paragraphs>153</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Gill Sans MT</vt:lpstr>
      <vt:lpstr>Verdana</vt:lpstr>
      <vt:lpstr>Wingdings 2</vt:lpstr>
      <vt:lpstr>Solstice</vt:lpstr>
      <vt:lpstr>Newly Qualified Midwife Framework: from Transition as Student to Band 6 Midwife</vt:lpstr>
      <vt:lpstr>Objective</vt:lpstr>
      <vt:lpstr>Why?</vt:lpstr>
      <vt:lpstr>NQM Findings</vt:lpstr>
      <vt:lpstr>Mapping to strategies &amp; PEF Priorities</vt:lpstr>
      <vt:lpstr>NHS Fife NQM Framework</vt:lpstr>
      <vt:lpstr>PowerPoint Presentation</vt:lpstr>
      <vt:lpstr>PowerPoint Presentation</vt:lpstr>
      <vt:lpstr>PowerPoint Presentation</vt:lpstr>
      <vt:lpstr>2021-23 Evaluation</vt:lpstr>
      <vt:lpstr>Impact &amp; Influence</vt:lpstr>
      <vt:lpstr>Conclusion</vt:lpstr>
      <vt:lpstr>Thank you</vt:lpstr>
    </vt:vector>
  </TitlesOfParts>
  <Company>NHS FIFE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Newly Qualified Midwives Framework</dc:title>
  <dc:creator>Alison Lowrie</dc:creator>
  <cp:lastModifiedBy>Sharon Allison</cp:lastModifiedBy>
  <cp:revision>91</cp:revision>
  <dcterms:created xsi:type="dcterms:W3CDTF">2022-02-05T21:04:23Z</dcterms:created>
  <dcterms:modified xsi:type="dcterms:W3CDTF">2023-11-13T11:37:06Z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0x0101006EF4C3732A5D304BACC8CF2826A7B99E</vt:lpwstr>
  </property>
</Properties>
</file>