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2" y="7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216" y="2129853"/>
            <a:ext cx="4424680" cy="73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77071" y="3028398"/>
            <a:ext cx="8552180" cy="496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.hain@nhs.sco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ciatricedilibri.blogspot.com/2019/12/recensione-la-ragazza-nella-torre-di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0599" y="0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8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0487918" y="0"/>
                </a:lnTo>
                <a:lnTo>
                  <a:pt x="10487918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38563" y="1486867"/>
            <a:ext cx="7706995" cy="73691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-635" algn="ctr">
              <a:lnSpc>
                <a:spcPct val="110800"/>
              </a:lnSpc>
              <a:spcBef>
                <a:spcPts val="80"/>
              </a:spcBef>
            </a:pPr>
            <a:r>
              <a:rPr sz="8700" b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Creating</a:t>
            </a:r>
            <a:r>
              <a:rPr sz="8700" b="1" spc="-434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8700" b="1" spc="50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8700" b="1" spc="175" dirty="0">
                <a:solidFill>
                  <a:srgbClr val="FFFFFF"/>
                </a:solidFill>
                <a:latin typeface="Palatino Linotype"/>
                <a:cs typeface="Palatino Linotype"/>
              </a:rPr>
              <a:t>Dream</a:t>
            </a:r>
            <a:r>
              <a:rPr sz="8700" b="1" spc="-4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8700" b="1" spc="135" dirty="0">
                <a:solidFill>
                  <a:srgbClr val="FFFFFF"/>
                </a:solidFill>
                <a:latin typeface="Palatino Linotype"/>
                <a:cs typeface="Palatino Linotype"/>
              </a:rPr>
              <a:t>Team: </a:t>
            </a:r>
            <a:r>
              <a:rPr sz="87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Unleashing</a:t>
            </a:r>
            <a:r>
              <a:rPr sz="8700" b="1" spc="-52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8700" b="1" spc="40" dirty="0">
                <a:solidFill>
                  <a:srgbClr val="FFFFFF"/>
                </a:solidFill>
                <a:latin typeface="Palatino Linotype"/>
                <a:cs typeface="Palatino Linotype"/>
              </a:rPr>
              <a:t>the </a:t>
            </a:r>
            <a:r>
              <a:rPr sz="8700" b="1" spc="114" dirty="0">
                <a:solidFill>
                  <a:srgbClr val="FFFFFF"/>
                </a:solidFill>
                <a:latin typeface="Palatino Linotype"/>
                <a:cs typeface="Palatino Linotype"/>
              </a:rPr>
              <a:t>Power</a:t>
            </a:r>
            <a:r>
              <a:rPr sz="8700" b="1" spc="-4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8700" b="1" dirty="0">
                <a:solidFill>
                  <a:srgbClr val="FFFFFF"/>
                </a:solidFill>
                <a:latin typeface="Palatino Linotype"/>
                <a:cs typeface="Palatino Linotype"/>
              </a:rPr>
              <a:t>of</a:t>
            </a:r>
            <a:r>
              <a:rPr sz="8700" b="1" spc="-2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870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Staff </a:t>
            </a:r>
            <a:r>
              <a:rPr sz="8700" b="1" spc="160" dirty="0">
                <a:solidFill>
                  <a:srgbClr val="FFFFFF"/>
                </a:solidFill>
                <a:latin typeface="Palatino Linotype"/>
                <a:cs typeface="Palatino Linotype"/>
              </a:rPr>
              <a:t>Support!</a:t>
            </a:r>
            <a:endParaRPr sz="8700">
              <a:latin typeface="Palatino Linotype"/>
              <a:cs typeface="Palatino Linotyp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9" y="1143000"/>
            <a:ext cx="5122069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000000">
            <a:off x="8181791" y="3279340"/>
            <a:ext cx="2051805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875" dirty="0">
                <a:latin typeface="Calibri"/>
                <a:cs typeface="Calibri"/>
              </a:rPr>
              <a:t>Q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 rot="21180000">
            <a:off x="9495479" y="3081911"/>
            <a:ext cx="1892545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845" dirty="0">
                <a:latin typeface="Calibri"/>
                <a:cs typeface="Calibri"/>
              </a:rPr>
              <a:t>u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21420000">
            <a:off x="10586332" y="2981153"/>
            <a:ext cx="1864386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664" dirty="0">
                <a:latin typeface="Calibri"/>
                <a:cs typeface="Calibri"/>
              </a:rPr>
              <a:t>e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21540000">
            <a:off x="11596979" y="2934470"/>
            <a:ext cx="1774266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745" dirty="0">
                <a:latin typeface="Calibri"/>
                <a:cs typeface="Calibri"/>
              </a:rPr>
              <a:t>s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12439101" y="2934739"/>
            <a:ext cx="1705246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175" dirty="0">
                <a:latin typeface="Calibri"/>
                <a:cs typeface="Calibri"/>
              </a:rPr>
              <a:t>t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20000">
            <a:off x="13090405" y="2959356"/>
            <a:ext cx="1638967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25"/>
              </a:lnSpc>
            </a:pPr>
            <a:r>
              <a:rPr sz="12200" b="1" spc="760" dirty="0">
                <a:latin typeface="Calibri"/>
                <a:cs typeface="Calibri"/>
              </a:rPr>
              <a:t>i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300000">
            <a:off x="13765191" y="3015382"/>
            <a:ext cx="1873198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525" dirty="0">
                <a:latin typeface="Calibri"/>
                <a:cs typeface="Calibri"/>
              </a:rPr>
              <a:t>o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480000">
            <a:off x="14847981" y="3150324"/>
            <a:ext cx="1903475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20"/>
              </a:lnSpc>
            </a:pPr>
            <a:r>
              <a:rPr sz="12200" b="1" spc="1914" dirty="0">
                <a:latin typeface="Calibri"/>
                <a:cs typeface="Calibri"/>
              </a:rPr>
              <a:t>n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660000">
            <a:off x="15904341" y="3323439"/>
            <a:ext cx="1778878" cy="155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35"/>
              </a:lnSpc>
            </a:pPr>
            <a:r>
              <a:rPr sz="12200" b="1" spc="1745" dirty="0">
                <a:latin typeface="Calibri"/>
                <a:cs typeface="Calibri"/>
              </a:rPr>
              <a:t>s</a:t>
            </a:r>
            <a:endParaRPr sz="1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73935" y="5322725"/>
            <a:ext cx="3100705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250" b="1" spc="1415" dirty="0">
                <a:latin typeface="Calibri"/>
                <a:cs typeface="Calibri"/>
              </a:rPr>
              <a:t>???</a:t>
            </a:r>
            <a:endParaRPr sz="14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8926" y="8465213"/>
            <a:ext cx="722439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50" b="1" spc="225" dirty="0">
                <a:latin typeface="Calibri"/>
                <a:cs typeface="Calibri"/>
              </a:rPr>
              <a:t>Thanks!!</a:t>
            </a:r>
            <a:endParaRPr sz="2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850" b="1" spc="330" dirty="0">
                <a:latin typeface="Calibri"/>
                <a:cs typeface="Calibri"/>
              </a:rPr>
              <a:t>any</a:t>
            </a:r>
            <a:r>
              <a:rPr sz="2850" b="1" spc="150" dirty="0">
                <a:latin typeface="Calibri"/>
                <a:cs typeface="Calibri"/>
              </a:rPr>
              <a:t> </a:t>
            </a:r>
            <a:r>
              <a:rPr sz="2850" b="1" spc="275" dirty="0">
                <a:latin typeface="Calibri"/>
                <a:cs typeface="Calibri"/>
              </a:rPr>
              <a:t>further</a:t>
            </a:r>
            <a:r>
              <a:rPr sz="2850" b="1" spc="155" dirty="0">
                <a:latin typeface="Calibri"/>
                <a:cs typeface="Calibri"/>
              </a:rPr>
              <a:t> </a:t>
            </a:r>
            <a:r>
              <a:rPr sz="2850" b="1" spc="235" dirty="0">
                <a:latin typeface="Calibri"/>
                <a:cs typeface="Calibri"/>
              </a:rPr>
              <a:t>info</a:t>
            </a:r>
            <a:r>
              <a:rPr sz="2850" b="1" spc="155" dirty="0">
                <a:latin typeface="Calibri"/>
                <a:cs typeface="Calibri"/>
              </a:rPr>
              <a:t> </a:t>
            </a:r>
            <a:r>
              <a:rPr sz="2850" b="1" spc="215" dirty="0">
                <a:latin typeface="Calibri"/>
                <a:cs typeface="Calibri"/>
              </a:rPr>
              <a:t>-</a:t>
            </a:r>
            <a:r>
              <a:rPr sz="2850" b="1" spc="155" dirty="0">
                <a:latin typeface="Calibri"/>
                <a:cs typeface="Calibri"/>
              </a:rPr>
              <a:t> </a:t>
            </a:r>
            <a:r>
              <a:rPr sz="2850" b="1" spc="270" dirty="0">
                <a:latin typeface="Calibri"/>
                <a:cs typeface="Calibri"/>
                <a:hlinkClick r:id="rId3"/>
              </a:rPr>
              <a:t>nicola.hain@nhs.scot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0261" y="2477261"/>
            <a:ext cx="6438901" cy="53383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4965" y="440882"/>
            <a:ext cx="3760470" cy="1078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900" spc="-10" dirty="0">
                <a:latin typeface="Gill Sans MT"/>
                <a:cs typeface="Gill Sans MT"/>
              </a:rPr>
              <a:t>Statistics</a:t>
            </a:r>
            <a:endParaRPr sz="6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1750" y="1720850"/>
            <a:ext cx="9099550" cy="796455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spc="-10" dirty="0">
                <a:latin typeface="Lucida Sans"/>
                <a:cs typeface="Lucida Sans"/>
              </a:rPr>
              <a:t>788,638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spc="-10" dirty="0">
                <a:latin typeface="Lucida Sans"/>
                <a:cs typeface="Lucida Sans"/>
              </a:rPr>
              <a:t>Nurses/midwives on NMC register</a:t>
            </a:r>
          </a:p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spc="-10" dirty="0">
                <a:latin typeface="Lucida Sans"/>
                <a:cs typeface="Lucida Sans"/>
              </a:rPr>
              <a:t>41,716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spc="-10" dirty="0">
                <a:latin typeface="Lucida Sans"/>
                <a:cs typeface="Lucida Sans"/>
              </a:rPr>
              <a:t>Midwives in the UK</a:t>
            </a:r>
          </a:p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201%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Increase in student midwives (2012-2022)</a:t>
            </a:r>
          </a:p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26,000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Nurses and midwives left the register last year</a:t>
            </a:r>
          </a:p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Up to10%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NQMs leave in first year</a:t>
            </a:r>
          </a:p>
          <a:p>
            <a:pPr marL="469900" marR="5080" indent="-457200">
              <a:lnSpc>
                <a:spcPts val="428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13%</a:t>
            </a:r>
          </a:p>
          <a:p>
            <a:pPr marL="12700" marR="5080">
              <a:lnSpc>
                <a:spcPts val="4280"/>
              </a:lnSpc>
              <a:spcBef>
                <a:spcPts val="204"/>
              </a:spcBef>
              <a:tabLst>
                <a:tab pos="2105660" algn="l"/>
                <a:tab pos="3810000" algn="l"/>
                <a:tab pos="4953000" algn="l"/>
                <a:tab pos="7256780" algn="l"/>
                <a:tab pos="8110855" algn="l"/>
              </a:tabLst>
            </a:pPr>
            <a:r>
              <a:rPr lang="en-US" sz="3200" dirty="0">
                <a:latin typeface="Lucida Sans"/>
                <a:cs typeface="Lucida Sans"/>
              </a:rPr>
              <a:t>Of midwives left due to lack of support from colleagues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an object">
            <a:extLst>
              <a:ext uri="{FF2B5EF4-FFF2-40B4-BE49-F238E27FC236}">
                <a16:creationId xmlns:a16="http://schemas.microsoft.com/office/drawing/2014/main" id="{CD041A06-EA0A-C180-84DF-16A79ADB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350" y="622300"/>
            <a:ext cx="17913350" cy="9099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022085-73EC-368D-1A95-988FF011AE35}"/>
              </a:ext>
            </a:extLst>
          </p:cNvPr>
          <p:cNvSpPr txBox="1"/>
          <p:nvPr/>
        </p:nvSpPr>
        <p:spPr>
          <a:xfrm>
            <a:off x="387350" y="5784850"/>
            <a:ext cx="17913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laspacciatricedilibri.blogspot.com/2019/12/recensione-la-ragazza-nella-torre-di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575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8000" y="1126110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0"/>
              </a:spcBef>
            </a:pPr>
            <a:r>
              <a:rPr sz="6800" spc="63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endParaRPr sz="6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82" y="1127201"/>
            <a:ext cx="8391525" cy="7800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11576" y="3234441"/>
            <a:ext cx="6597015" cy="466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350" spc="-60" dirty="0">
                <a:latin typeface="Tahoma"/>
                <a:cs typeface="Tahoma"/>
              </a:rPr>
              <a:t>Happier</a:t>
            </a:r>
            <a:r>
              <a:rPr sz="4350" spc="-235" dirty="0">
                <a:latin typeface="Tahoma"/>
                <a:cs typeface="Tahoma"/>
              </a:rPr>
              <a:t> </a:t>
            </a:r>
            <a:r>
              <a:rPr sz="4350" spc="-20" dirty="0">
                <a:latin typeface="Tahoma"/>
                <a:cs typeface="Tahoma"/>
              </a:rPr>
              <a:t>staff</a:t>
            </a:r>
            <a:endParaRPr sz="4350">
              <a:latin typeface="Tahoma"/>
              <a:cs typeface="Tahoma"/>
            </a:endParaRPr>
          </a:p>
          <a:p>
            <a:pPr marL="140335" marR="132715" algn="ctr">
              <a:lnSpc>
                <a:spcPct val="199700"/>
              </a:lnSpc>
            </a:pPr>
            <a:r>
              <a:rPr sz="4350" spc="-60" dirty="0">
                <a:latin typeface="Tahoma"/>
                <a:cs typeface="Tahoma"/>
              </a:rPr>
              <a:t>Happier</a:t>
            </a:r>
            <a:r>
              <a:rPr sz="4350" spc="-200" dirty="0">
                <a:latin typeface="Tahoma"/>
                <a:cs typeface="Tahoma"/>
              </a:rPr>
              <a:t> </a:t>
            </a:r>
            <a:r>
              <a:rPr sz="4350" dirty="0">
                <a:latin typeface="Tahoma"/>
                <a:cs typeface="Tahoma"/>
              </a:rPr>
              <a:t>work</a:t>
            </a:r>
            <a:r>
              <a:rPr sz="4350" spc="-195" dirty="0">
                <a:latin typeface="Tahoma"/>
                <a:cs typeface="Tahoma"/>
              </a:rPr>
              <a:t> </a:t>
            </a:r>
            <a:r>
              <a:rPr sz="4350" spc="-50" dirty="0">
                <a:latin typeface="Tahoma"/>
                <a:cs typeface="Tahoma"/>
              </a:rPr>
              <a:t>environment </a:t>
            </a:r>
            <a:r>
              <a:rPr sz="4350" dirty="0">
                <a:latin typeface="Tahoma"/>
                <a:cs typeface="Tahoma"/>
              </a:rPr>
              <a:t>Staff</a:t>
            </a:r>
            <a:r>
              <a:rPr sz="4350" spc="-290" dirty="0">
                <a:latin typeface="Tahoma"/>
                <a:cs typeface="Tahoma"/>
              </a:rPr>
              <a:t> </a:t>
            </a:r>
            <a:r>
              <a:rPr sz="4350" spc="-10" dirty="0">
                <a:latin typeface="Tahoma"/>
                <a:cs typeface="Tahoma"/>
              </a:rPr>
              <a:t>retention</a:t>
            </a:r>
            <a:endParaRPr sz="4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4350" spc="-85" dirty="0">
                <a:latin typeface="Tahoma"/>
                <a:cs typeface="Tahoma"/>
              </a:rPr>
              <a:t>More</a:t>
            </a:r>
            <a:r>
              <a:rPr sz="4350" spc="-204" dirty="0">
                <a:latin typeface="Tahoma"/>
                <a:cs typeface="Tahoma"/>
              </a:rPr>
              <a:t> </a:t>
            </a:r>
            <a:r>
              <a:rPr sz="4350" spc="-135" dirty="0">
                <a:latin typeface="Tahoma"/>
                <a:cs typeface="Tahoma"/>
              </a:rPr>
              <a:t>experienced</a:t>
            </a:r>
            <a:r>
              <a:rPr sz="4350" spc="-204" dirty="0">
                <a:latin typeface="Tahoma"/>
                <a:cs typeface="Tahoma"/>
              </a:rPr>
              <a:t> </a:t>
            </a:r>
            <a:r>
              <a:rPr sz="4350" spc="-30" dirty="0">
                <a:latin typeface="Tahoma"/>
                <a:cs typeface="Tahoma"/>
              </a:rPr>
              <a:t>workforce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8000" y="1126110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500"/>
              </a:spcBef>
            </a:pPr>
            <a:r>
              <a:rPr sz="6800" b="0" spc="240" dirty="0">
                <a:solidFill>
                  <a:srgbClr val="FFFFFF"/>
                </a:solidFill>
                <a:latin typeface="Century Gothic"/>
                <a:cs typeface="Century Gothic"/>
              </a:rPr>
              <a:t>NQM's</a:t>
            </a:r>
            <a:r>
              <a:rPr sz="6800" b="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800" b="0" spc="285" dirty="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r>
              <a:rPr sz="6800" b="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800" b="0" spc="385" dirty="0">
                <a:solidFill>
                  <a:srgbClr val="FFFFFF"/>
                </a:solidFill>
                <a:latin typeface="Century Gothic"/>
                <a:cs typeface="Century Gothic"/>
              </a:rPr>
              <a:t>Hub</a:t>
            </a:r>
            <a:endParaRPr sz="6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3489276"/>
            <a:ext cx="161925" cy="16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54246" y="3202638"/>
            <a:ext cx="8164830" cy="5554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145" dirty="0">
                <a:latin typeface="Century Gothic"/>
                <a:cs typeface="Century Gothic"/>
              </a:rPr>
              <a:t>NQM's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spc="185" dirty="0">
                <a:latin typeface="Century Gothic"/>
                <a:cs typeface="Century Gothic"/>
              </a:rPr>
              <a:t>support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spc="210" dirty="0">
                <a:latin typeface="Century Gothic"/>
                <a:cs typeface="Century Gothic"/>
              </a:rPr>
              <a:t>system</a:t>
            </a:r>
            <a:endParaRPr sz="4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4000" spc="265" dirty="0">
                <a:latin typeface="Century Gothic"/>
                <a:cs typeface="Century Gothic"/>
              </a:rPr>
              <a:t>Find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145" dirty="0">
                <a:latin typeface="Century Gothic"/>
                <a:cs typeface="Century Gothic"/>
              </a:rPr>
              <a:t>out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85" dirty="0">
                <a:latin typeface="Century Gothic"/>
                <a:cs typeface="Century Gothic"/>
              </a:rPr>
              <a:t>what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185" dirty="0">
                <a:latin typeface="Century Gothic"/>
                <a:cs typeface="Century Gothic"/>
              </a:rPr>
              <a:t>support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-40" dirty="0">
                <a:latin typeface="Century Gothic"/>
                <a:cs typeface="Century Gothic"/>
              </a:rPr>
              <a:t>available </a:t>
            </a:r>
            <a:r>
              <a:rPr sz="4000" spc="160" dirty="0">
                <a:latin typeface="Century Gothic"/>
                <a:cs typeface="Century Gothic"/>
              </a:rPr>
              <a:t>Monthly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170" dirty="0">
                <a:latin typeface="Century Gothic"/>
                <a:cs typeface="Century Gothic"/>
              </a:rPr>
              <a:t>meetings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4000" spc="75" dirty="0">
                <a:latin typeface="Century Gothic"/>
                <a:cs typeface="Century Gothic"/>
              </a:rPr>
              <a:t>Guest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spc="75" dirty="0">
                <a:latin typeface="Century Gothic"/>
                <a:cs typeface="Century Gothic"/>
              </a:rPr>
              <a:t>speakers</a:t>
            </a:r>
            <a:endParaRPr sz="4000">
              <a:latin typeface="Century Gothic"/>
              <a:cs typeface="Century Gothic"/>
            </a:endParaRPr>
          </a:p>
          <a:p>
            <a:pPr marL="12700" marR="473075">
              <a:lnSpc>
                <a:spcPts val="4880"/>
              </a:lnSpc>
              <a:spcBef>
                <a:spcPts val="95"/>
              </a:spcBef>
            </a:pPr>
            <a:r>
              <a:rPr sz="4000" dirty="0">
                <a:latin typeface="Century Gothic"/>
                <a:cs typeface="Century Gothic"/>
              </a:rPr>
              <a:t>Make</a:t>
            </a:r>
            <a:r>
              <a:rPr sz="4000" spc="10" dirty="0">
                <a:latin typeface="Century Gothic"/>
                <a:cs typeface="Century Gothic"/>
              </a:rPr>
              <a:t> </a:t>
            </a:r>
            <a:r>
              <a:rPr sz="4000" spc="185" dirty="0">
                <a:latin typeface="Century Gothic"/>
                <a:cs typeface="Century Gothic"/>
              </a:rPr>
              <a:t>support</a:t>
            </a:r>
            <a:r>
              <a:rPr sz="4000" spc="1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easier</a:t>
            </a:r>
            <a:r>
              <a:rPr sz="4000" spc="10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to</a:t>
            </a:r>
            <a:r>
              <a:rPr sz="4000" spc="15" dirty="0">
                <a:latin typeface="Century Gothic"/>
                <a:cs typeface="Century Gothic"/>
              </a:rPr>
              <a:t> </a:t>
            </a:r>
            <a:r>
              <a:rPr sz="4000" spc="-30" dirty="0">
                <a:latin typeface="Century Gothic"/>
                <a:cs typeface="Century Gothic"/>
              </a:rPr>
              <a:t>access </a:t>
            </a:r>
            <a:r>
              <a:rPr sz="4000" dirty="0">
                <a:latin typeface="Century Gothic"/>
                <a:cs typeface="Century Gothic"/>
              </a:rPr>
              <a:t>Clinical</a:t>
            </a:r>
            <a:r>
              <a:rPr sz="4000" spc="220" dirty="0">
                <a:latin typeface="Century Gothic"/>
                <a:cs typeface="Century Gothic"/>
              </a:rPr>
              <a:t> </a:t>
            </a:r>
            <a:r>
              <a:rPr sz="4000" spc="170" dirty="0">
                <a:latin typeface="Century Gothic"/>
                <a:cs typeface="Century Gothic"/>
              </a:rPr>
              <a:t>supervision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ts val="4620"/>
              </a:lnSpc>
            </a:pPr>
            <a:r>
              <a:rPr sz="4000" spc="190" dirty="0">
                <a:latin typeface="Century Gothic"/>
                <a:cs typeface="Century Gothic"/>
              </a:rPr>
              <a:t>Buddy</a:t>
            </a:r>
            <a:r>
              <a:rPr sz="4000" spc="-55" dirty="0">
                <a:latin typeface="Century Gothic"/>
                <a:cs typeface="Century Gothic"/>
              </a:rPr>
              <a:t> </a:t>
            </a:r>
            <a:r>
              <a:rPr sz="4000" spc="210" dirty="0">
                <a:latin typeface="Century Gothic"/>
                <a:cs typeface="Century Gothic"/>
              </a:rPr>
              <a:t>system</a:t>
            </a:r>
            <a:endParaRPr sz="4000">
              <a:latin typeface="Century Gothic"/>
              <a:cs typeface="Century Gothic"/>
            </a:endParaRPr>
          </a:p>
          <a:p>
            <a:pPr marL="12700" marR="2832100">
              <a:lnSpc>
                <a:spcPct val="100000"/>
              </a:lnSpc>
              <a:spcBef>
                <a:spcPts val="75"/>
              </a:spcBef>
            </a:pPr>
            <a:r>
              <a:rPr sz="4000" spc="275" dirty="0">
                <a:latin typeface="Century Gothic"/>
                <a:cs typeface="Century Gothic"/>
              </a:rPr>
              <a:t>Fluid</a:t>
            </a:r>
            <a:r>
              <a:rPr sz="4000" spc="-50" dirty="0">
                <a:latin typeface="Century Gothic"/>
                <a:cs typeface="Century Gothic"/>
              </a:rPr>
              <a:t> </a:t>
            </a:r>
            <a:r>
              <a:rPr sz="4000" spc="185" dirty="0">
                <a:latin typeface="Century Gothic"/>
                <a:cs typeface="Century Gothic"/>
              </a:rPr>
              <a:t>support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100" dirty="0">
                <a:latin typeface="Century Gothic"/>
                <a:cs typeface="Century Gothic"/>
              </a:rPr>
              <a:t>group </a:t>
            </a:r>
            <a:r>
              <a:rPr sz="4000" spc="60" dirty="0">
                <a:latin typeface="Century Gothic"/>
                <a:cs typeface="Century Gothic"/>
              </a:rPr>
              <a:t>Optional</a:t>
            </a:r>
            <a:r>
              <a:rPr sz="4000" spc="-55" dirty="0">
                <a:latin typeface="Century Gothic"/>
                <a:cs typeface="Century Gothic"/>
              </a:rPr>
              <a:t> </a:t>
            </a:r>
            <a:r>
              <a:rPr sz="4000" spc="-35" dirty="0">
                <a:latin typeface="Century Gothic"/>
                <a:cs typeface="Century Gothic"/>
              </a:rPr>
              <a:t>attendance</a:t>
            </a:r>
            <a:endParaRPr sz="40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4108401"/>
            <a:ext cx="161925" cy="161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4718001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5337126"/>
            <a:ext cx="161925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5946726"/>
            <a:ext cx="161925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6565851"/>
            <a:ext cx="161925" cy="1619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7175451"/>
            <a:ext cx="161925" cy="1619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56" y="7794576"/>
            <a:ext cx="161925" cy="161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56" y="8404177"/>
            <a:ext cx="161925" cy="161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003" y="549426"/>
            <a:ext cx="5965190" cy="1624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0"/>
              </a:spcBef>
            </a:pPr>
            <a:r>
              <a:rPr sz="5250" dirty="0"/>
              <a:t>Empowering</a:t>
            </a:r>
            <a:r>
              <a:rPr sz="5250" spc="-225" dirty="0"/>
              <a:t> </a:t>
            </a:r>
            <a:r>
              <a:rPr sz="5250" spc="-10" dirty="0"/>
              <a:t>Staff </a:t>
            </a:r>
            <a:r>
              <a:rPr sz="5250" dirty="0"/>
              <a:t>through</a:t>
            </a:r>
            <a:r>
              <a:rPr sz="5250" spc="110" dirty="0"/>
              <a:t> </a:t>
            </a:r>
            <a:r>
              <a:rPr sz="5250" spc="-95" dirty="0"/>
              <a:t>knowledge</a:t>
            </a:r>
            <a:endParaRPr sz="5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9143851" cy="102868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2997984"/>
            <a:ext cx="161925" cy="16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5983" y="2711345"/>
            <a:ext cx="6967855" cy="6783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395" dirty="0">
                <a:latin typeface="Century Gothic"/>
                <a:cs typeface="Century Gothic"/>
              </a:rPr>
              <a:t>VBRP</a:t>
            </a:r>
            <a:endParaRPr sz="4000">
              <a:latin typeface="Century Gothic"/>
              <a:cs typeface="Century Gothic"/>
            </a:endParaRPr>
          </a:p>
          <a:p>
            <a:pPr marL="12700" marR="3583304">
              <a:lnSpc>
                <a:spcPct val="100000"/>
              </a:lnSpc>
              <a:spcBef>
                <a:spcPts val="75"/>
              </a:spcBef>
            </a:pPr>
            <a:r>
              <a:rPr sz="4000" spc="200" dirty="0">
                <a:latin typeface="Century Gothic"/>
                <a:cs typeface="Century Gothic"/>
              </a:rPr>
              <a:t>Spiritual</a:t>
            </a:r>
            <a:r>
              <a:rPr sz="4000" spc="-35" dirty="0">
                <a:latin typeface="Century Gothic"/>
                <a:cs typeface="Century Gothic"/>
              </a:rPr>
              <a:t> </a:t>
            </a:r>
            <a:r>
              <a:rPr sz="4000" spc="-105" dirty="0">
                <a:latin typeface="Century Gothic"/>
                <a:cs typeface="Century Gothic"/>
              </a:rPr>
              <a:t>care </a:t>
            </a:r>
            <a:r>
              <a:rPr sz="4000" spc="455" dirty="0">
                <a:latin typeface="Century Gothic"/>
                <a:cs typeface="Century Gothic"/>
              </a:rPr>
              <a:t>FFYF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4000" spc="60" dirty="0">
                <a:latin typeface="Century Gothic"/>
                <a:cs typeface="Century Gothic"/>
              </a:rPr>
              <a:t>RCM</a:t>
            </a:r>
            <a:endParaRPr sz="4000">
              <a:latin typeface="Century Gothic"/>
              <a:cs typeface="Century Gothic"/>
            </a:endParaRPr>
          </a:p>
          <a:p>
            <a:pPr marL="12700" marR="641350">
              <a:lnSpc>
                <a:spcPts val="4880"/>
              </a:lnSpc>
              <a:spcBef>
                <a:spcPts val="95"/>
              </a:spcBef>
            </a:pPr>
            <a:r>
              <a:rPr sz="4000" spc="250" dirty="0">
                <a:latin typeface="Century Gothic"/>
                <a:cs typeface="Century Gothic"/>
              </a:rPr>
              <a:t>OHSAS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50" dirty="0">
                <a:latin typeface="Century Gothic"/>
                <a:cs typeface="Century Gothic"/>
              </a:rPr>
              <a:t>wellbeing/physio </a:t>
            </a:r>
            <a:r>
              <a:rPr sz="4000" spc="509" dirty="0">
                <a:latin typeface="Century Gothic"/>
                <a:cs typeface="Century Gothic"/>
              </a:rPr>
              <a:t>PEF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ts val="4620"/>
              </a:lnSpc>
            </a:pPr>
            <a:r>
              <a:rPr sz="4000" spc="-10" dirty="0">
                <a:latin typeface="Century Gothic"/>
                <a:cs typeface="Century Gothic"/>
              </a:rPr>
              <a:t>Facebook</a:t>
            </a:r>
            <a:r>
              <a:rPr sz="4000" spc="-229" dirty="0">
                <a:latin typeface="Century Gothic"/>
                <a:cs typeface="Century Gothic"/>
              </a:rPr>
              <a:t> </a:t>
            </a:r>
            <a:r>
              <a:rPr sz="4000" spc="100" dirty="0">
                <a:latin typeface="Century Gothic"/>
                <a:cs typeface="Century Gothic"/>
              </a:rPr>
              <a:t>group</a:t>
            </a:r>
            <a:endParaRPr sz="4000">
              <a:latin typeface="Century Gothic"/>
              <a:cs typeface="Century Gothic"/>
            </a:endParaRPr>
          </a:p>
          <a:p>
            <a:pPr marL="12700" marR="5080">
              <a:lnSpc>
                <a:spcPct val="100499"/>
              </a:lnSpc>
              <a:spcBef>
                <a:spcPts val="50"/>
              </a:spcBef>
            </a:pPr>
            <a:r>
              <a:rPr sz="4000" dirty="0">
                <a:latin typeface="Century Gothic"/>
                <a:cs typeface="Century Gothic"/>
              </a:rPr>
              <a:t>Head</a:t>
            </a:r>
            <a:r>
              <a:rPr sz="4000" spc="-9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of</a:t>
            </a:r>
            <a:r>
              <a:rPr sz="4000" spc="-95" dirty="0">
                <a:latin typeface="Century Gothic"/>
                <a:cs typeface="Century Gothic"/>
              </a:rPr>
              <a:t> </a:t>
            </a:r>
            <a:r>
              <a:rPr sz="4000" spc="70" dirty="0">
                <a:latin typeface="Century Gothic"/>
                <a:cs typeface="Century Gothic"/>
              </a:rPr>
              <a:t>patient</a:t>
            </a:r>
            <a:r>
              <a:rPr sz="4000" spc="-95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experience </a:t>
            </a:r>
            <a:r>
              <a:rPr sz="4000" dirty="0">
                <a:latin typeface="Century Gothic"/>
                <a:cs typeface="Century Gothic"/>
              </a:rPr>
              <a:t>Clinical</a:t>
            </a:r>
            <a:r>
              <a:rPr sz="4000" spc="95" dirty="0">
                <a:latin typeface="Century Gothic"/>
                <a:cs typeface="Century Gothic"/>
              </a:rPr>
              <a:t> </a:t>
            </a:r>
            <a:r>
              <a:rPr sz="4000" dirty="0">
                <a:latin typeface="Century Gothic"/>
                <a:cs typeface="Century Gothic"/>
              </a:rPr>
              <a:t>education</a:t>
            </a:r>
            <a:r>
              <a:rPr sz="4000" spc="95" dirty="0">
                <a:latin typeface="Century Gothic"/>
                <a:cs typeface="Century Gothic"/>
              </a:rPr>
              <a:t> </a:t>
            </a:r>
            <a:r>
              <a:rPr sz="4000" spc="150" dirty="0">
                <a:latin typeface="Century Gothic"/>
                <a:cs typeface="Century Gothic"/>
              </a:rPr>
              <a:t>midwife </a:t>
            </a:r>
            <a:r>
              <a:rPr sz="4000" dirty="0">
                <a:latin typeface="Century Gothic"/>
                <a:cs typeface="Century Gothic"/>
              </a:rPr>
              <a:t>Clinical</a:t>
            </a:r>
            <a:r>
              <a:rPr sz="4000" spc="220" dirty="0">
                <a:latin typeface="Century Gothic"/>
                <a:cs typeface="Century Gothic"/>
              </a:rPr>
              <a:t> </a:t>
            </a:r>
            <a:r>
              <a:rPr sz="4000" spc="170" dirty="0">
                <a:latin typeface="Century Gothic"/>
                <a:cs typeface="Century Gothic"/>
              </a:rPr>
              <a:t>supervision </a:t>
            </a:r>
            <a:r>
              <a:rPr sz="4000" spc="195" dirty="0">
                <a:latin typeface="Century Gothic"/>
                <a:cs typeface="Century Gothic"/>
              </a:rPr>
              <a:t>Support</a:t>
            </a:r>
            <a:r>
              <a:rPr sz="4000" spc="-55" dirty="0">
                <a:latin typeface="Century Gothic"/>
                <a:cs typeface="Century Gothic"/>
              </a:rPr>
              <a:t> </a:t>
            </a:r>
            <a:r>
              <a:rPr sz="4000" spc="175" dirty="0">
                <a:latin typeface="Century Gothic"/>
                <a:cs typeface="Century Gothic"/>
              </a:rPr>
              <a:t>hub</a:t>
            </a:r>
            <a:r>
              <a:rPr sz="4000" spc="-55" dirty="0">
                <a:latin typeface="Century Gothic"/>
                <a:cs typeface="Century Gothic"/>
              </a:rPr>
              <a:t> </a:t>
            </a:r>
            <a:r>
              <a:rPr sz="4000" spc="40" dirty="0">
                <a:latin typeface="Century Gothic"/>
                <a:cs typeface="Century Gothic"/>
              </a:rPr>
              <a:t>facilitator</a:t>
            </a:r>
            <a:endParaRPr sz="40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3617109"/>
            <a:ext cx="161925" cy="161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4226709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4845834"/>
            <a:ext cx="161925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5455434"/>
            <a:ext cx="161925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6074559"/>
            <a:ext cx="161925" cy="1619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6684159"/>
            <a:ext cx="161925" cy="1619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7303284"/>
            <a:ext cx="161925" cy="161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093" y="7912885"/>
            <a:ext cx="161925" cy="161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8532009"/>
            <a:ext cx="161925" cy="1619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093" y="9141609"/>
            <a:ext cx="161925" cy="161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496" y="2314989"/>
            <a:ext cx="1055370" cy="525145"/>
          </a:xfrm>
          <a:custGeom>
            <a:avLst/>
            <a:gdLst/>
            <a:ahLst/>
            <a:cxnLst/>
            <a:rect l="l" t="t" r="r" b="b"/>
            <a:pathLst>
              <a:path w="1055370" h="525144">
                <a:moveTo>
                  <a:pt x="45127" y="1153"/>
                </a:moveTo>
                <a:lnTo>
                  <a:pt x="31764" y="865"/>
                </a:lnTo>
                <a:lnTo>
                  <a:pt x="19788" y="576"/>
                </a:lnTo>
                <a:lnTo>
                  <a:pt x="9200" y="288"/>
                </a:lnTo>
                <a:lnTo>
                  <a:pt x="0" y="0"/>
                </a:lnTo>
                <a:lnTo>
                  <a:pt x="0" y="11822"/>
                </a:lnTo>
                <a:lnTo>
                  <a:pt x="37005" y="23500"/>
                </a:lnTo>
                <a:lnTo>
                  <a:pt x="41955" y="62572"/>
                </a:lnTo>
                <a:lnTo>
                  <a:pt x="41955" y="355541"/>
                </a:lnTo>
                <a:lnTo>
                  <a:pt x="37005" y="394516"/>
                </a:lnTo>
                <a:lnTo>
                  <a:pt x="0" y="406291"/>
                </a:lnTo>
                <a:lnTo>
                  <a:pt x="0" y="418114"/>
                </a:lnTo>
                <a:lnTo>
                  <a:pt x="51327" y="416960"/>
                </a:lnTo>
                <a:lnTo>
                  <a:pt x="92066" y="416419"/>
                </a:lnTo>
                <a:lnTo>
                  <a:pt x="105681" y="416383"/>
                </a:lnTo>
                <a:lnTo>
                  <a:pt x="123731" y="416419"/>
                </a:lnTo>
                <a:lnTo>
                  <a:pt x="174742" y="416960"/>
                </a:lnTo>
                <a:lnTo>
                  <a:pt x="216509" y="417825"/>
                </a:lnTo>
                <a:lnTo>
                  <a:pt x="227367" y="418114"/>
                </a:lnTo>
                <a:lnTo>
                  <a:pt x="227367" y="404561"/>
                </a:lnTo>
                <a:lnTo>
                  <a:pt x="185988" y="401101"/>
                </a:lnTo>
                <a:lnTo>
                  <a:pt x="162082" y="360965"/>
                </a:lnTo>
                <a:lnTo>
                  <a:pt x="161766" y="349629"/>
                </a:lnTo>
                <a:lnTo>
                  <a:pt x="161766" y="249282"/>
                </a:lnTo>
                <a:lnTo>
                  <a:pt x="183681" y="249282"/>
                </a:lnTo>
                <a:lnTo>
                  <a:pt x="210778" y="248507"/>
                </a:lnTo>
                <a:lnTo>
                  <a:pt x="257563" y="242307"/>
                </a:lnTo>
                <a:lnTo>
                  <a:pt x="294725" y="230224"/>
                </a:lnTo>
                <a:lnTo>
                  <a:pt x="335356" y="204731"/>
                </a:lnTo>
                <a:lnTo>
                  <a:pt x="360307" y="172940"/>
                </a:lnTo>
                <a:lnTo>
                  <a:pt x="373869" y="127659"/>
                </a:lnTo>
                <a:lnTo>
                  <a:pt x="374428" y="116927"/>
                </a:lnTo>
                <a:lnTo>
                  <a:pt x="371670" y="92444"/>
                </a:lnTo>
                <a:lnTo>
                  <a:pt x="349611" y="50561"/>
                </a:lnTo>
                <a:lnTo>
                  <a:pt x="305466" y="18905"/>
                </a:lnTo>
                <a:lnTo>
                  <a:pt x="238640" y="2613"/>
                </a:lnTo>
                <a:lnTo>
                  <a:pt x="196657" y="576"/>
                </a:lnTo>
                <a:lnTo>
                  <a:pt x="190034" y="612"/>
                </a:lnTo>
                <a:lnTo>
                  <a:pt x="181410" y="720"/>
                </a:lnTo>
                <a:lnTo>
                  <a:pt x="170786" y="901"/>
                </a:lnTo>
                <a:lnTo>
                  <a:pt x="158162" y="1153"/>
                </a:lnTo>
                <a:lnTo>
                  <a:pt x="144456" y="1405"/>
                </a:lnTo>
                <a:lnTo>
                  <a:pt x="130444" y="1585"/>
                </a:lnTo>
                <a:lnTo>
                  <a:pt x="116125" y="1694"/>
                </a:lnTo>
                <a:lnTo>
                  <a:pt x="101500" y="1730"/>
                </a:lnTo>
                <a:lnTo>
                  <a:pt x="87380" y="1694"/>
                </a:lnTo>
                <a:lnTo>
                  <a:pt x="73278" y="1585"/>
                </a:lnTo>
                <a:lnTo>
                  <a:pt x="59193" y="1405"/>
                </a:lnTo>
                <a:lnTo>
                  <a:pt x="45127" y="1153"/>
                </a:lnTo>
                <a:close/>
              </a:path>
              <a:path w="1055370" h="525144">
                <a:moveTo>
                  <a:pt x="161766" y="237459"/>
                </a:moveTo>
                <a:lnTo>
                  <a:pt x="161766" y="62572"/>
                </a:lnTo>
                <a:lnTo>
                  <a:pt x="162136" y="48515"/>
                </a:lnTo>
                <a:lnTo>
                  <a:pt x="184492" y="12453"/>
                </a:lnTo>
                <a:lnTo>
                  <a:pt x="193630" y="11822"/>
                </a:lnTo>
                <a:lnTo>
                  <a:pt x="208110" y="13561"/>
                </a:lnTo>
                <a:lnTo>
                  <a:pt x="237604" y="39648"/>
                </a:lnTo>
                <a:lnTo>
                  <a:pt x="249498" y="97148"/>
                </a:lnTo>
                <a:lnTo>
                  <a:pt x="250291" y="123415"/>
                </a:lnTo>
                <a:lnTo>
                  <a:pt x="249940" y="138220"/>
                </a:lnTo>
                <a:lnTo>
                  <a:pt x="244668" y="179500"/>
                </a:lnTo>
                <a:lnTo>
                  <a:pt x="223474" y="221456"/>
                </a:lnTo>
                <a:lnTo>
                  <a:pt x="177770" y="237459"/>
                </a:lnTo>
                <a:lnTo>
                  <a:pt x="161766" y="237459"/>
                </a:lnTo>
                <a:close/>
              </a:path>
              <a:path w="1055370" h="525144">
                <a:moveTo>
                  <a:pt x="622595" y="119090"/>
                </a:moveTo>
                <a:lnTo>
                  <a:pt x="604897" y="112214"/>
                </a:lnTo>
                <a:lnTo>
                  <a:pt x="585686" y="107303"/>
                </a:lnTo>
                <a:lnTo>
                  <a:pt x="564960" y="104357"/>
                </a:lnTo>
                <a:lnTo>
                  <a:pt x="542721" y="103375"/>
                </a:lnTo>
                <a:lnTo>
                  <a:pt x="520644" y="104357"/>
                </a:lnTo>
                <a:lnTo>
                  <a:pt x="480707" y="112214"/>
                </a:lnTo>
                <a:lnTo>
                  <a:pt x="432498" y="139635"/>
                </a:lnTo>
                <a:lnTo>
                  <a:pt x="401526" y="189313"/>
                </a:lnTo>
                <a:lnTo>
                  <a:pt x="392083" y="236820"/>
                </a:lnTo>
                <a:lnTo>
                  <a:pt x="390902" y="265141"/>
                </a:lnTo>
                <a:lnTo>
                  <a:pt x="392083" y="293472"/>
                </a:lnTo>
                <a:lnTo>
                  <a:pt x="401526" y="341051"/>
                </a:lnTo>
                <a:lnTo>
                  <a:pt x="420188" y="376717"/>
                </a:lnTo>
                <a:lnTo>
                  <a:pt x="462847" y="411049"/>
                </a:lnTo>
                <a:lnTo>
                  <a:pt x="499972" y="422511"/>
                </a:lnTo>
                <a:lnTo>
                  <a:pt x="542721" y="426332"/>
                </a:lnTo>
                <a:lnTo>
                  <a:pt x="564960" y="425376"/>
                </a:lnTo>
                <a:lnTo>
                  <a:pt x="604897" y="417735"/>
                </a:lnTo>
                <a:lnTo>
                  <a:pt x="652836" y="390648"/>
                </a:lnTo>
                <a:lnTo>
                  <a:pt x="683771" y="341051"/>
                </a:lnTo>
                <a:lnTo>
                  <a:pt x="693215" y="293472"/>
                </a:lnTo>
                <a:lnTo>
                  <a:pt x="694395" y="265141"/>
                </a:lnTo>
                <a:lnTo>
                  <a:pt x="693215" y="236820"/>
                </a:lnTo>
                <a:lnTo>
                  <a:pt x="683771" y="189313"/>
                </a:lnTo>
                <a:lnTo>
                  <a:pt x="665118" y="153638"/>
                </a:lnTo>
                <a:lnTo>
                  <a:pt x="622595" y="119090"/>
                </a:lnTo>
                <a:close/>
              </a:path>
              <a:path w="1055370" h="525144">
                <a:moveTo>
                  <a:pt x="513165" y="150665"/>
                </a:moveTo>
                <a:lnTo>
                  <a:pt x="519445" y="135148"/>
                </a:lnTo>
                <a:lnTo>
                  <a:pt x="526465" y="124064"/>
                </a:lnTo>
                <a:lnTo>
                  <a:pt x="534224" y="117414"/>
                </a:lnTo>
                <a:lnTo>
                  <a:pt x="542721" y="115197"/>
                </a:lnTo>
                <a:lnTo>
                  <a:pt x="551209" y="117414"/>
                </a:lnTo>
                <a:lnTo>
                  <a:pt x="572133" y="150665"/>
                </a:lnTo>
                <a:lnTo>
                  <a:pt x="581000" y="196946"/>
                </a:lnTo>
                <a:lnTo>
                  <a:pt x="583956" y="265141"/>
                </a:lnTo>
                <a:lnTo>
                  <a:pt x="583217" y="301970"/>
                </a:lnTo>
                <a:lnTo>
                  <a:pt x="577306" y="359136"/>
                </a:lnTo>
                <a:lnTo>
                  <a:pt x="558941" y="405750"/>
                </a:lnTo>
                <a:lnTo>
                  <a:pt x="542721" y="414509"/>
                </a:lnTo>
                <a:lnTo>
                  <a:pt x="534224" y="412319"/>
                </a:lnTo>
                <a:lnTo>
                  <a:pt x="513165" y="379474"/>
                </a:lnTo>
                <a:lnTo>
                  <a:pt x="504298" y="333301"/>
                </a:lnTo>
                <a:lnTo>
                  <a:pt x="501342" y="265141"/>
                </a:lnTo>
                <a:lnTo>
                  <a:pt x="502081" y="228304"/>
                </a:lnTo>
                <a:lnTo>
                  <a:pt x="504298" y="196946"/>
                </a:lnTo>
                <a:lnTo>
                  <a:pt x="507992" y="171066"/>
                </a:lnTo>
                <a:lnTo>
                  <a:pt x="513165" y="150665"/>
                </a:lnTo>
                <a:close/>
              </a:path>
              <a:path w="1055370" h="525144">
                <a:moveTo>
                  <a:pt x="1025758" y="139707"/>
                </a:moveTo>
                <a:lnTo>
                  <a:pt x="1010096" y="123812"/>
                </a:lnTo>
                <a:lnTo>
                  <a:pt x="992669" y="112458"/>
                </a:lnTo>
                <a:lnTo>
                  <a:pt x="973475" y="105645"/>
                </a:lnTo>
                <a:lnTo>
                  <a:pt x="952516" y="103375"/>
                </a:lnTo>
                <a:lnTo>
                  <a:pt x="937891" y="104059"/>
                </a:lnTo>
                <a:lnTo>
                  <a:pt x="899314" y="114332"/>
                </a:lnTo>
                <a:lnTo>
                  <a:pt x="862693" y="147637"/>
                </a:lnTo>
                <a:lnTo>
                  <a:pt x="862693" y="105681"/>
                </a:lnTo>
                <a:lnTo>
                  <a:pt x="815115" y="112025"/>
                </a:lnTo>
                <a:lnTo>
                  <a:pt x="774511" y="113918"/>
                </a:lnTo>
                <a:lnTo>
                  <a:pt x="760039" y="114044"/>
                </a:lnTo>
                <a:lnTo>
                  <a:pt x="751100" y="113927"/>
                </a:lnTo>
                <a:lnTo>
                  <a:pt x="742017" y="113575"/>
                </a:lnTo>
                <a:lnTo>
                  <a:pt x="732790" y="112989"/>
                </a:lnTo>
                <a:lnTo>
                  <a:pt x="723418" y="112169"/>
                </a:lnTo>
                <a:lnTo>
                  <a:pt x="723418" y="124569"/>
                </a:lnTo>
                <a:lnTo>
                  <a:pt x="754668" y="153440"/>
                </a:lnTo>
                <a:lnTo>
                  <a:pt x="756435" y="176617"/>
                </a:lnTo>
                <a:lnTo>
                  <a:pt x="756435" y="470017"/>
                </a:lnTo>
                <a:lnTo>
                  <a:pt x="744720" y="507521"/>
                </a:lnTo>
                <a:lnTo>
                  <a:pt x="723418" y="512550"/>
                </a:lnTo>
                <a:lnTo>
                  <a:pt x="723418" y="524949"/>
                </a:lnTo>
                <a:lnTo>
                  <a:pt x="769735" y="523129"/>
                </a:lnTo>
                <a:lnTo>
                  <a:pt x="804878" y="522642"/>
                </a:lnTo>
                <a:lnTo>
                  <a:pt x="821170" y="522696"/>
                </a:lnTo>
                <a:lnTo>
                  <a:pt x="867451" y="523507"/>
                </a:lnTo>
                <a:lnTo>
                  <a:pt x="913588" y="524949"/>
                </a:lnTo>
                <a:lnTo>
                  <a:pt x="913588" y="512550"/>
                </a:lnTo>
                <a:lnTo>
                  <a:pt x="876246" y="502746"/>
                </a:lnTo>
                <a:lnTo>
                  <a:pt x="862693" y="464106"/>
                </a:lnTo>
                <a:lnTo>
                  <a:pt x="862693" y="415294"/>
                </a:lnTo>
                <a:lnTo>
                  <a:pt x="867772" y="418193"/>
                </a:lnTo>
                <a:lnTo>
                  <a:pt x="873394" y="420382"/>
                </a:lnTo>
                <a:lnTo>
                  <a:pt x="917625" y="426332"/>
                </a:lnTo>
                <a:lnTo>
                  <a:pt x="935854" y="425358"/>
                </a:lnTo>
                <a:lnTo>
                  <a:pt x="986109" y="410760"/>
                </a:lnTo>
                <a:lnTo>
                  <a:pt x="1026199" y="374455"/>
                </a:lnTo>
                <a:lnTo>
                  <a:pt x="1044690" y="335743"/>
                </a:lnTo>
                <a:lnTo>
                  <a:pt x="1054134" y="283191"/>
                </a:lnTo>
                <a:lnTo>
                  <a:pt x="1055314" y="251589"/>
                </a:lnTo>
                <a:lnTo>
                  <a:pt x="1053467" y="216265"/>
                </a:lnTo>
                <a:lnTo>
                  <a:pt x="1047925" y="185844"/>
                </a:lnTo>
                <a:lnTo>
                  <a:pt x="1038689" y="160325"/>
                </a:lnTo>
                <a:lnTo>
                  <a:pt x="1025758" y="139707"/>
                </a:lnTo>
                <a:close/>
              </a:path>
              <a:path w="1055370" h="525144">
                <a:moveTo>
                  <a:pt x="862693" y="403968"/>
                </a:moveTo>
                <a:lnTo>
                  <a:pt x="862693" y="176617"/>
                </a:lnTo>
                <a:lnTo>
                  <a:pt x="863504" y="167615"/>
                </a:lnTo>
                <a:lnTo>
                  <a:pt x="889618" y="137040"/>
                </a:lnTo>
                <a:lnTo>
                  <a:pt x="905226" y="134084"/>
                </a:lnTo>
                <a:lnTo>
                  <a:pt x="912723" y="134084"/>
                </a:lnTo>
                <a:lnTo>
                  <a:pt x="936647" y="171156"/>
                </a:lnTo>
                <a:lnTo>
                  <a:pt x="943541" y="218680"/>
                </a:lnTo>
                <a:lnTo>
                  <a:pt x="944874" y="265141"/>
                </a:lnTo>
                <a:lnTo>
                  <a:pt x="944487" y="288075"/>
                </a:lnTo>
                <a:lnTo>
                  <a:pt x="941387" y="327940"/>
                </a:lnTo>
                <a:lnTo>
                  <a:pt x="930601" y="372770"/>
                </a:lnTo>
                <a:lnTo>
                  <a:pt x="903171" y="404633"/>
                </a:lnTo>
                <a:lnTo>
                  <a:pt x="883455" y="408598"/>
                </a:lnTo>
                <a:lnTo>
                  <a:pt x="878264" y="408598"/>
                </a:lnTo>
                <a:lnTo>
                  <a:pt x="862693" y="403968"/>
                </a:lnTo>
                <a:close/>
              </a:path>
            </a:pathLst>
          </a:custGeom>
          <a:ln w="59054">
            <a:solidFill>
              <a:srgbClr val="869E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6843" y="2418364"/>
            <a:ext cx="703580" cy="421640"/>
          </a:xfrm>
          <a:custGeom>
            <a:avLst/>
            <a:gdLst/>
            <a:ahLst/>
            <a:cxnLst/>
            <a:rect l="l" t="t" r="r" b="b"/>
            <a:pathLst>
              <a:path w="703579" h="421639">
                <a:moveTo>
                  <a:pt x="317189" y="250435"/>
                </a:moveTo>
                <a:lnTo>
                  <a:pt x="317189" y="1730"/>
                </a:lnTo>
                <a:lnTo>
                  <a:pt x="305998" y="3685"/>
                </a:lnTo>
                <a:lnTo>
                  <a:pt x="294337" y="5370"/>
                </a:lnTo>
                <a:lnTo>
                  <a:pt x="242974" y="9443"/>
                </a:lnTo>
                <a:lnTo>
                  <a:pt x="214391" y="9948"/>
                </a:lnTo>
                <a:lnTo>
                  <a:pt x="205452" y="9840"/>
                </a:lnTo>
                <a:lnTo>
                  <a:pt x="196369" y="9515"/>
                </a:lnTo>
                <a:lnTo>
                  <a:pt x="187141" y="8975"/>
                </a:lnTo>
                <a:lnTo>
                  <a:pt x="177770" y="8218"/>
                </a:lnTo>
                <a:lnTo>
                  <a:pt x="177770" y="20617"/>
                </a:lnTo>
                <a:lnTo>
                  <a:pt x="209020" y="49488"/>
                </a:lnTo>
                <a:lnTo>
                  <a:pt x="210787" y="72665"/>
                </a:lnTo>
                <a:lnTo>
                  <a:pt x="210787" y="249714"/>
                </a:lnTo>
                <a:lnTo>
                  <a:pt x="191097" y="285434"/>
                </a:lnTo>
                <a:lnTo>
                  <a:pt x="168254" y="292247"/>
                </a:lnTo>
                <a:lnTo>
                  <a:pt x="161622" y="292247"/>
                </a:lnTo>
                <a:lnTo>
                  <a:pt x="139419" y="263315"/>
                </a:lnTo>
                <a:lnTo>
                  <a:pt x="139419" y="255049"/>
                </a:lnTo>
                <a:lnTo>
                  <a:pt x="139419" y="1730"/>
                </a:lnTo>
                <a:lnTo>
                  <a:pt x="91840" y="7929"/>
                </a:lnTo>
                <a:lnTo>
                  <a:pt x="51155" y="9822"/>
                </a:lnTo>
                <a:lnTo>
                  <a:pt x="36620" y="9948"/>
                </a:lnTo>
                <a:lnTo>
                  <a:pt x="27681" y="9840"/>
                </a:lnTo>
                <a:lnTo>
                  <a:pt x="18598" y="9515"/>
                </a:lnTo>
                <a:lnTo>
                  <a:pt x="9371" y="8975"/>
                </a:lnTo>
                <a:lnTo>
                  <a:pt x="0" y="8218"/>
                </a:lnTo>
                <a:lnTo>
                  <a:pt x="0" y="20617"/>
                </a:lnTo>
                <a:lnTo>
                  <a:pt x="31250" y="49488"/>
                </a:lnTo>
                <a:lnTo>
                  <a:pt x="33016" y="72665"/>
                </a:lnTo>
                <a:lnTo>
                  <a:pt x="33016" y="223186"/>
                </a:lnTo>
                <a:lnTo>
                  <a:pt x="33277" y="237477"/>
                </a:lnTo>
                <a:lnTo>
                  <a:pt x="39576" y="279478"/>
                </a:lnTo>
                <a:lnTo>
                  <a:pt x="66772" y="312594"/>
                </a:lnTo>
                <a:lnTo>
                  <a:pt x="104086" y="322533"/>
                </a:lnTo>
                <a:lnTo>
                  <a:pt x="116927" y="322957"/>
                </a:lnTo>
                <a:lnTo>
                  <a:pt x="132363" y="322317"/>
                </a:lnTo>
                <a:lnTo>
                  <a:pt x="172724" y="312720"/>
                </a:lnTo>
                <a:lnTo>
                  <a:pt x="203109" y="289688"/>
                </a:lnTo>
                <a:lnTo>
                  <a:pt x="210787" y="278694"/>
                </a:lnTo>
                <a:lnTo>
                  <a:pt x="210787" y="321226"/>
                </a:lnTo>
                <a:lnTo>
                  <a:pt x="258653" y="314738"/>
                </a:lnTo>
                <a:lnTo>
                  <a:pt x="299068" y="313116"/>
                </a:lnTo>
                <a:lnTo>
                  <a:pt x="313585" y="313008"/>
                </a:lnTo>
                <a:lnTo>
                  <a:pt x="322740" y="313116"/>
                </a:lnTo>
                <a:lnTo>
                  <a:pt x="331895" y="313441"/>
                </a:lnTo>
                <a:lnTo>
                  <a:pt x="341051" y="313981"/>
                </a:lnTo>
                <a:lnTo>
                  <a:pt x="350206" y="314738"/>
                </a:lnTo>
                <a:lnTo>
                  <a:pt x="350206" y="302339"/>
                </a:lnTo>
                <a:lnTo>
                  <a:pt x="319028" y="273504"/>
                </a:lnTo>
                <a:lnTo>
                  <a:pt x="317649" y="262835"/>
                </a:lnTo>
                <a:lnTo>
                  <a:pt x="317189" y="250435"/>
                </a:lnTo>
                <a:close/>
              </a:path>
              <a:path w="703579" h="421639">
                <a:moveTo>
                  <a:pt x="673843" y="36332"/>
                </a:moveTo>
                <a:lnTo>
                  <a:pt x="658181" y="20437"/>
                </a:lnTo>
                <a:lnTo>
                  <a:pt x="640754" y="9083"/>
                </a:lnTo>
                <a:lnTo>
                  <a:pt x="621560" y="2270"/>
                </a:lnTo>
                <a:lnTo>
                  <a:pt x="600601" y="0"/>
                </a:lnTo>
                <a:lnTo>
                  <a:pt x="585976" y="684"/>
                </a:lnTo>
                <a:lnTo>
                  <a:pt x="547399" y="10957"/>
                </a:lnTo>
                <a:lnTo>
                  <a:pt x="510778" y="44262"/>
                </a:lnTo>
                <a:lnTo>
                  <a:pt x="510778" y="2306"/>
                </a:lnTo>
                <a:lnTo>
                  <a:pt x="463200" y="8650"/>
                </a:lnTo>
                <a:lnTo>
                  <a:pt x="422596" y="10542"/>
                </a:lnTo>
                <a:lnTo>
                  <a:pt x="408124" y="10669"/>
                </a:lnTo>
                <a:lnTo>
                  <a:pt x="399185" y="10551"/>
                </a:lnTo>
                <a:lnTo>
                  <a:pt x="390102" y="10200"/>
                </a:lnTo>
                <a:lnTo>
                  <a:pt x="380874" y="9614"/>
                </a:lnTo>
                <a:lnTo>
                  <a:pt x="371503" y="8794"/>
                </a:lnTo>
                <a:lnTo>
                  <a:pt x="371503" y="21194"/>
                </a:lnTo>
                <a:lnTo>
                  <a:pt x="402753" y="50065"/>
                </a:lnTo>
                <a:lnTo>
                  <a:pt x="404519" y="73242"/>
                </a:lnTo>
                <a:lnTo>
                  <a:pt x="404519" y="366642"/>
                </a:lnTo>
                <a:lnTo>
                  <a:pt x="392805" y="404146"/>
                </a:lnTo>
                <a:lnTo>
                  <a:pt x="371503" y="409175"/>
                </a:lnTo>
                <a:lnTo>
                  <a:pt x="371503" y="421574"/>
                </a:lnTo>
                <a:lnTo>
                  <a:pt x="417820" y="419754"/>
                </a:lnTo>
                <a:lnTo>
                  <a:pt x="452963" y="419267"/>
                </a:lnTo>
                <a:lnTo>
                  <a:pt x="469255" y="419321"/>
                </a:lnTo>
                <a:lnTo>
                  <a:pt x="515536" y="420132"/>
                </a:lnTo>
                <a:lnTo>
                  <a:pt x="561673" y="421574"/>
                </a:lnTo>
                <a:lnTo>
                  <a:pt x="561673" y="409175"/>
                </a:lnTo>
                <a:lnTo>
                  <a:pt x="524331" y="399370"/>
                </a:lnTo>
                <a:lnTo>
                  <a:pt x="510778" y="360731"/>
                </a:lnTo>
                <a:lnTo>
                  <a:pt x="510778" y="311919"/>
                </a:lnTo>
                <a:lnTo>
                  <a:pt x="515857" y="314817"/>
                </a:lnTo>
                <a:lnTo>
                  <a:pt x="521480" y="317007"/>
                </a:lnTo>
                <a:lnTo>
                  <a:pt x="565710" y="322957"/>
                </a:lnTo>
                <a:lnTo>
                  <a:pt x="583939" y="321983"/>
                </a:lnTo>
                <a:lnTo>
                  <a:pt x="634194" y="307385"/>
                </a:lnTo>
                <a:lnTo>
                  <a:pt x="674284" y="271080"/>
                </a:lnTo>
                <a:lnTo>
                  <a:pt x="692775" y="232368"/>
                </a:lnTo>
                <a:lnTo>
                  <a:pt x="702218" y="179816"/>
                </a:lnTo>
                <a:lnTo>
                  <a:pt x="703399" y="148214"/>
                </a:lnTo>
                <a:lnTo>
                  <a:pt x="701552" y="112890"/>
                </a:lnTo>
                <a:lnTo>
                  <a:pt x="696010" y="82469"/>
                </a:lnTo>
                <a:lnTo>
                  <a:pt x="686774" y="56950"/>
                </a:lnTo>
                <a:lnTo>
                  <a:pt x="673843" y="36332"/>
                </a:lnTo>
                <a:close/>
              </a:path>
              <a:path w="703579" h="421639">
                <a:moveTo>
                  <a:pt x="510778" y="300592"/>
                </a:moveTo>
                <a:lnTo>
                  <a:pt x="510778" y="73242"/>
                </a:lnTo>
                <a:lnTo>
                  <a:pt x="511589" y="64239"/>
                </a:lnTo>
                <a:lnTo>
                  <a:pt x="537703" y="33665"/>
                </a:lnTo>
                <a:lnTo>
                  <a:pt x="553310" y="30709"/>
                </a:lnTo>
                <a:lnTo>
                  <a:pt x="560808" y="30709"/>
                </a:lnTo>
                <a:lnTo>
                  <a:pt x="584732" y="67781"/>
                </a:lnTo>
                <a:lnTo>
                  <a:pt x="591626" y="115305"/>
                </a:lnTo>
                <a:lnTo>
                  <a:pt x="592959" y="161766"/>
                </a:lnTo>
                <a:lnTo>
                  <a:pt x="592572" y="184700"/>
                </a:lnTo>
                <a:lnTo>
                  <a:pt x="589472" y="224565"/>
                </a:lnTo>
                <a:lnTo>
                  <a:pt x="578686" y="269395"/>
                </a:lnTo>
                <a:lnTo>
                  <a:pt x="551256" y="301258"/>
                </a:lnTo>
                <a:lnTo>
                  <a:pt x="531540" y="305223"/>
                </a:lnTo>
                <a:lnTo>
                  <a:pt x="526349" y="305223"/>
                </a:lnTo>
                <a:lnTo>
                  <a:pt x="510778" y="300592"/>
                </a:lnTo>
                <a:close/>
              </a:path>
            </a:pathLst>
          </a:custGeom>
          <a:ln w="59054">
            <a:solidFill>
              <a:srgbClr val="869E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328" y="2241776"/>
            <a:ext cx="2334346" cy="5290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Pop</a:t>
            </a:r>
            <a:r>
              <a:rPr spc="-110" dirty="0"/>
              <a:t> </a:t>
            </a:r>
            <a:r>
              <a:rPr dirty="0"/>
              <a:t>up</a:t>
            </a:r>
            <a:r>
              <a:rPr spc="-110" dirty="0"/>
              <a:t> </a:t>
            </a:r>
            <a:r>
              <a:rPr spc="65" dirty="0"/>
              <a:t>sessions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3683145"/>
            <a:ext cx="161925" cy="1619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5964" y="3396506"/>
            <a:ext cx="6941184" cy="43262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410970">
              <a:lnSpc>
                <a:spcPct val="101600"/>
              </a:lnSpc>
              <a:spcBef>
                <a:spcPts val="55"/>
              </a:spcBef>
            </a:pPr>
            <a:r>
              <a:rPr sz="4000" spc="405" dirty="0">
                <a:latin typeface="Calibri"/>
                <a:cs typeface="Calibri"/>
              </a:rPr>
              <a:t>Payslip</a:t>
            </a:r>
            <a:r>
              <a:rPr sz="4000" spc="175" dirty="0">
                <a:latin typeface="Calibri"/>
                <a:cs typeface="Calibri"/>
              </a:rPr>
              <a:t> </a:t>
            </a:r>
            <a:r>
              <a:rPr sz="4000" spc="345" dirty="0">
                <a:latin typeface="Calibri"/>
                <a:cs typeface="Calibri"/>
              </a:rPr>
              <a:t>interpretation </a:t>
            </a:r>
            <a:r>
              <a:rPr sz="4000" spc="660" dirty="0">
                <a:latin typeface="Calibri"/>
                <a:cs typeface="Calibri"/>
              </a:rPr>
              <a:t>HMRC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380" dirty="0">
                <a:latin typeface="Calibri"/>
                <a:cs typeface="Calibri"/>
              </a:rPr>
              <a:t>tax</a:t>
            </a:r>
            <a:r>
              <a:rPr sz="4000" spc="160" dirty="0">
                <a:latin typeface="Calibri"/>
                <a:cs typeface="Calibri"/>
              </a:rPr>
              <a:t> </a:t>
            </a:r>
            <a:r>
              <a:rPr sz="4000" spc="235" dirty="0">
                <a:latin typeface="Calibri"/>
                <a:cs typeface="Calibri"/>
              </a:rPr>
              <a:t>relief</a:t>
            </a:r>
            <a:endParaRPr sz="4000">
              <a:latin typeface="Calibri"/>
              <a:cs typeface="Calibri"/>
            </a:endParaRPr>
          </a:p>
          <a:p>
            <a:pPr marL="12700" marR="3161665">
              <a:lnSpc>
                <a:spcPts val="4880"/>
              </a:lnSpc>
              <a:spcBef>
                <a:spcPts val="95"/>
              </a:spcBef>
            </a:pPr>
            <a:r>
              <a:rPr sz="4000" spc="340" dirty="0">
                <a:latin typeface="Calibri"/>
                <a:cs typeface="Calibri"/>
              </a:rPr>
              <a:t>Skills</a:t>
            </a:r>
            <a:r>
              <a:rPr sz="4000" spc="160" dirty="0">
                <a:latin typeface="Calibri"/>
                <a:cs typeface="Calibri"/>
              </a:rPr>
              <a:t> </a:t>
            </a:r>
            <a:r>
              <a:rPr sz="4000" spc="565" dirty="0">
                <a:latin typeface="Calibri"/>
                <a:cs typeface="Calibri"/>
              </a:rPr>
              <a:t>and</a:t>
            </a:r>
            <a:r>
              <a:rPr sz="4000" spc="165" dirty="0">
                <a:latin typeface="Calibri"/>
                <a:cs typeface="Calibri"/>
              </a:rPr>
              <a:t> </a:t>
            </a:r>
            <a:r>
              <a:rPr sz="4000" spc="270" dirty="0">
                <a:latin typeface="Calibri"/>
                <a:cs typeface="Calibri"/>
              </a:rPr>
              <a:t>drills </a:t>
            </a:r>
            <a:r>
              <a:rPr sz="4000" spc="335" dirty="0">
                <a:latin typeface="Calibri"/>
                <a:cs typeface="Calibri"/>
              </a:rPr>
              <a:t>Self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365" dirty="0">
                <a:latin typeface="Calibri"/>
                <a:cs typeface="Calibri"/>
              </a:rPr>
              <a:t>rostering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620"/>
              </a:lnSpc>
            </a:pPr>
            <a:r>
              <a:rPr sz="4000" spc="515" dirty="0">
                <a:latin typeface="Calibri"/>
                <a:cs typeface="Calibri"/>
              </a:rPr>
              <a:t>Requesting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480" dirty="0">
                <a:latin typeface="Calibri"/>
                <a:cs typeface="Calibri"/>
              </a:rPr>
              <a:t>annual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325" dirty="0">
                <a:latin typeface="Calibri"/>
                <a:cs typeface="Calibri"/>
              </a:rPr>
              <a:t>leave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4000" spc="475" dirty="0">
                <a:latin typeface="Calibri"/>
                <a:cs typeface="Calibri"/>
              </a:rPr>
              <a:t>Access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305" dirty="0">
                <a:latin typeface="Calibri"/>
                <a:cs typeface="Calibri"/>
              </a:rPr>
              <a:t>to</a:t>
            </a:r>
            <a:r>
              <a:rPr sz="4000" spc="160" dirty="0">
                <a:latin typeface="Calibri"/>
                <a:cs typeface="Calibri"/>
              </a:rPr>
              <a:t> </a:t>
            </a:r>
            <a:r>
              <a:rPr sz="4000" spc="455" dirty="0">
                <a:latin typeface="Calibri"/>
                <a:cs typeface="Calibri"/>
              </a:rPr>
              <a:t>study</a:t>
            </a:r>
            <a:r>
              <a:rPr sz="4000" spc="155" dirty="0">
                <a:latin typeface="Calibri"/>
                <a:cs typeface="Calibri"/>
              </a:rPr>
              <a:t> </a:t>
            </a:r>
            <a:r>
              <a:rPr sz="4000" spc="355" dirty="0">
                <a:latin typeface="Calibri"/>
                <a:cs typeface="Calibri"/>
              </a:rPr>
              <a:t>days/forms </a:t>
            </a:r>
            <a:r>
              <a:rPr sz="4000" spc="390" dirty="0">
                <a:latin typeface="Calibri"/>
                <a:cs typeface="Calibri"/>
              </a:rPr>
              <a:t>Revalidation</a:t>
            </a:r>
            <a:r>
              <a:rPr sz="4000" spc="195" dirty="0">
                <a:latin typeface="Calibri"/>
                <a:cs typeface="Calibri"/>
              </a:rPr>
              <a:t> </a:t>
            </a:r>
            <a:r>
              <a:rPr sz="4000" spc="450" dirty="0">
                <a:latin typeface="Calibri"/>
                <a:cs typeface="Calibri"/>
              </a:rPr>
              <a:t>workshops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4302270"/>
            <a:ext cx="161925" cy="161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4911870"/>
            <a:ext cx="161925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5530995"/>
            <a:ext cx="161925" cy="1619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6140595"/>
            <a:ext cx="161925" cy="161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6759720"/>
            <a:ext cx="161925" cy="161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73" y="7369320"/>
            <a:ext cx="161925" cy="161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8000" y="1126110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0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3350"/>
              </a:spcBef>
            </a:pPr>
            <a:r>
              <a:rPr sz="4400" spc="-15" dirty="0">
                <a:solidFill>
                  <a:srgbClr val="FFFFFF"/>
                </a:solidFill>
              </a:rPr>
              <a:t>NQM's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477515" y="372399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49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7515" y="432406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49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7515" y="492414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37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7515" y="552421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37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7515" y="612429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37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7515" y="732444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875" y="66751"/>
                </a:moveTo>
                <a:lnTo>
                  <a:pt x="128231" y="27851"/>
                </a:lnTo>
                <a:lnTo>
                  <a:pt x="94449" y="3644"/>
                </a:lnTo>
                <a:lnTo>
                  <a:pt x="76136" y="0"/>
                </a:lnTo>
                <a:lnTo>
                  <a:pt x="66751" y="0"/>
                </a:lnTo>
                <a:lnTo>
                  <a:pt x="27851" y="14643"/>
                </a:lnTo>
                <a:lnTo>
                  <a:pt x="3644" y="48437"/>
                </a:lnTo>
                <a:lnTo>
                  <a:pt x="0" y="66751"/>
                </a:lnTo>
                <a:lnTo>
                  <a:pt x="0" y="76123"/>
                </a:lnTo>
                <a:lnTo>
                  <a:pt x="14643" y="115023"/>
                </a:lnTo>
                <a:lnTo>
                  <a:pt x="48437" y="139230"/>
                </a:lnTo>
                <a:lnTo>
                  <a:pt x="66751" y="142875"/>
                </a:lnTo>
                <a:lnTo>
                  <a:pt x="76136" y="142875"/>
                </a:lnTo>
                <a:lnTo>
                  <a:pt x="115023" y="128231"/>
                </a:lnTo>
                <a:lnTo>
                  <a:pt x="139230" y="94437"/>
                </a:lnTo>
                <a:lnTo>
                  <a:pt x="142875" y="76123"/>
                </a:lnTo>
                <a:lnTo>
                  <a:pt x="142875" y="71437"/>
                </a:lnTo>
                <a:lnTo>
                  <a:pt x="142875" y="6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07723" y="3406490"/>
            <a:ext cx="6271260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3730">
              <a:lnSpc>
                <a:spcPct val="117500"/>
              </a:lnSpc>
              <a:spcBef>
                <a:spcPts val="95"/>
              </a:spcBef>
            </a:pPr>
            <a:r>
              <a:rPr sz="3350" spc="275" dirty="0">
                <a:latin typeface="Calibri"/>
                <a:cs typeface="Calibri"/>
              </a:rPr>
              <a:t>3rd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280" dirty="0">
                <a:latin typeface="Calibri"/>
                <a:cs typeface="Calibri"/>
              </a:rPr>
              <a:t>year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380" dirty="0">
                <a:latin typeface="Calibri"/>
                <a:cs typeface="Calibri"/>
              </a:rPr>
              <a:t>student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434" dirty="0">
                <a:latin typeface="Calibri"/>
                <a:cs typeface="Calibri"/>
              </a:rPr>
              <a:t>open</a:t>
            </a:r>
            <a:r>
              <a:rPr sz="3350" spc="140" dirty="0">
                <a:latin typeface="Calibri"/>
                <a:cs typeface="Calibri"/>
              </a:rPr>
              <a:t> </a:t>
            </a:r>
            <a:r>
              <a:rPr sz="3350" spc="360" dirty="0">
                <a:latin typeface="Calibri"/>
                <a:cs typeface="Calibri"/>
              </a:rPr>
              <a:t>day </a:t>
            </a:r>
            <a:r>
              <a:rPr sz="3350" spc="280" dirty="0">
                <a:latin typeface="Calibri"/>
                <a:cs typeface="Calibri"/>
              </a:rPr>
              <a:t>Tour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229" dirty="0">
                <a:latin typeface="Calibri"/>
                <a:cs typeface="Calibri"/>
              </a:rPr>
              <a:t>of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310" dirty="0">
                <a:latin typeface="Calibri"/>
                <a:cs typeface="Calibri"/>
              </a:rPr>
              <a:t>hospital </a:t>
            </a:r>
            <a:r>
              <a:rPr sz="3350" spc="370" dirty="0">
                <a:latin typeface="Calibri"/>
                <a:cs typeface="Calibri"/>
              </a:rPr>
              <a:t>Introduced</a:t>
            </a:r>
            <a:r>
              <a:rPr sz="3350" spc="140" dirty="0">
                <a:latin typeface="Calibri"/>
                <a:cs typeface="Calibri"/>
              </a:rPr>
              <a:t> </a:t>
            </a:r>
            <a:r>
              <a:rPr sz="3350" spc="260" dirty="0">
                <a:latin typeface="Calibri"/>
                <a:cs typeface="Calibri"/>
              </a:rPr>
              <a:t>to</a:t>
            </a:r>
            <a:r>
              <a:rPr sz="3350" spc="140" dirty="0">
                <a:latin typeface="Calibri"/>
                <a:cs typeface="Calibri"/>
              </a:rPr>
              <a:t> </a:t>
            </a:r>
            <a:r>
              <a:rPr sz="3350" spc="320" dirty="0">
                <a:latin typeface="Calibri"/>
                <a:cs typeface="Calibri"/>
              </a:rPr>
              <a:t>leads </a:t>
            </a:r>
            <a:r>
              <a:rPr sz="3350" spc="305" dirty="0">
                <a:latin typeface="Calibri"/>
                <a:cs typeface="Calibri"/>
              </a:rPr>
              <a:t>Interview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380" dirty="0">
                <a:latin typeface="Calibri"/>
                <a:cs typeface="Calibri"/>
              </a:rPr>
              <a:t>prep</a:t>
            </a:r>
            <a:r>
              <a:rPr sz="3350" spc="140" dirty="0">
                <a:latin typeface="Calibri"/>
                <a:cs typeface="Calibri"/>
              </a:rPr>
              <a:t> </a:t>
            </a:r>
            <a:r>
              <a:rPr sz="3350" spc="325" dirty="0">
                <a:latin typeface="Calibri"/>
                <a:cs typeface="Calibri"/>
              </a:rPr>
              <a:t>session</a:t>
            </a:r>
            <a:endParaRPr sz="3350">
              <a:latin typeface="Calibri"/>
              <a:cs typeface="Calibri"/>
            </a:endParaRPr>
          </a:p>
          <a:p>
            <a:pPr marL="12700" marR="375285">
              <a:lnSpc>
                <a:spcPct val="117500"/>
              </a:lnSpc>
            </a:pPr>
            <a:r>
              <a:rPr sz="3350" spc="409" dirty="0">
                <a:latin typeface="Calibri"/>
                <a:cs typeface="Calibri"/>
              </a:rPr>
              <a:t>Support</a:t>
            </a:r>
            <a:r>
              <a:rPr sz="3350" spc="130" dirty="0">
                <a:latin typeface="Calibri"/>
                <a:cs typeface="Calibri"/>
              </a:rPr>
              <a:t> </a:t>
            </a:r>
            <a:r>
              <a:rPr sz="3350" spc="330" dirty="0">
                <a:latin typeface="Calibri"/>
                <a:cs typeface="Calibri"/>
              </a:rPr>
              <a:t>network/induction </a:t>
            </a:r>
            <a:r>
              <a:rPr sz="3350" spc="345" dirty="0">
                <a:latin typeface="Calibri"/>
                <a:cs typeface="Calibri"/>
              </a:rPr>
              <a:t>explained</a:t>
            </a:r>
            <a:endParaRPr sz="335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5"/>
              </a:spcBef>
            </a:pPr>
            <a:r>
              <a:rPr sz="3350" spc="310" dirty="0">
                <a:latin typeface="Calibri"/>
                <a:cs typeface="Calibri"/>
              </a:rPr>
              <a:t>Early</a:t>
            </a:r>
            <a:r>
              <a:rPr sz="3350" spc="130" dirty="0">
                <a:latin typeface="Calibri"/>
                <a:cs typeface="Calibri"/>
              </a:rPr>
              <a:t> </a:t>
            </a:r>
            <a:r>
              <a:rPr sz="3350" spc="290" dirty="0">
                <a:latin typeface="Calibri"/>
                <a:cs typeface="Calibri"/>
              </a:rPr>
              <a:t>lines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229" dirty="0">
                <a:latin typeface="Calibri"/>
                <a:cs typeface="Calibri"/>
              </a:rPr>
              <a:t>of</a:t>
            </a:r>
            <a:r>
              <a:rPr sz="3350" spc="135" dirty="0">
                <a:latin typeface="Calibri"/>
                <a:cs typeface="Calibri"/>
              </a:rPr>
              <a:t> </a:t>
            </a:r>
            <a:r>
              <a:rPr sz="3350" spc="434" dirty="0">
                <a:latin typeface="Calibri"/>
                <a:cs typeface="Calibri"/>
              </a:rPr>
              <a:t>communication </a:t>
            </a:r>
            <a:r>
              <a:rPr sz="3350" spc="335" dirty="0">
                <a:latin typeface="Calibri"/>
                <a:cs typeface="Calibri"/>
              </a:rPr>
              <a:t>established</a:t>
            </a:r>
            <a:endParaRPr sz="33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006" y="1766375"/>
            <a:ext cx="6734175" cy="6086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8000" y="1126110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17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0"/>
              </a:spcBef>
            </a:pPr>
            <a:r>
              <a:rPr sz="6800" b="0" spc="120" dirty="0">
                <a:solidFill>
                  <a:srgbClr val="FFFFFF"/>
                </a:solidFill>
                <a:latin typeface="Century Gothic"/>
                <a:cs typeface="Century Gothic"/>
              </a:rPr>
              <a:t>Evaluation</a:t>
            </a:r>
            <a:endParaRPr sz="68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40" y="2327881"/>
            <a:ext cx="8239125" cy="6086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3288748"/>
            <a:ext cx="142875" cy="1428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  <a:tabLst>
                <a:tab pos="1536700" algn="l"/>
                <a:tab pos="4130040" algn="l"/>
                <a:tab pos="6725284" algn="l"/>
              </a:tabLst>
            </a:pPr>
            <a:r>
              <a:rPr spc="114" dirty="0"/>
              <a:t>NQM's</a:t>
            </a:r>
            <a:r>
              <a:rPr spc="-25" dirty="0"/>
              <a:t> </a:t>
            </a:r>
            <a:r>
              <a:rPr spc="225" dirty="0"/>
              <a:t>in</a:t>
            </a:r>
            <a:r>
              <a:rPr spc="-25" dirty="0"/>
              <a:t> </a:t>
            </a:r>
            <a:r>
              <a:rPr dirty="0"/>
              <a:t>general</a:t>
            </a:r>
            <a:r>
              <a:rPr spc="-20" dirty="0"/>
              <a:t> </a:t>
            </a:r>
            <a:r>
              <a:rPr spc="90" dirty="0"/>
              <a:t>felt</a:t>
            </a:r>
            <a:r>
              <a:rPr spc="-25" dirty="0"/>
              <a:t> </a:t>
            </a:r>
            <a:r>
              <a:rPr spc="100" dirty="0"/>
              <a:t>well</a:t>
            </a:r>
            <a:r>
              <a:rPr spc="-25" dirty="0"/>
              <a:t> </a:t>
            </a:r>
            <a:r>
              <a:rPr spc="75" dirty="0"/>
              <a:t>supported </a:t>
            </a:r>
            <a:r>
              <a:rPr spc="-20" dirty="0"/>
              <a:t>More</a:t>
            </a:r>
            <a:r>
              <a:rPr dirty="0"/>
              <a:t>	</a:t>
            </a:r>
            <a:r>
              <a:rPr spc="60" dirty="0"/>
              <a:t>confident</a:t>
            </a:r>
            <a:r>
              <a:rPr dirty="0"/>
              <a:t>	</a:t>
            </a:r>
            <a:r>
              <a:rPr spc="-10" dirty="0"/>
              <a:t>accessing</a:t>
            </a:r>
            <a:r>
              <a:rPr dirty="0"/>
              <a:t>	</a:t>
            </a:r>
            <a:r>
              <a:rPr spc="135" dirty="0"/>
              <a:t>support </a:t>
            </a:r>
            <a:r>
              <a:rPr spc="65" dirty="0"/>
              <a:t>services</a:t>
            </a:r>
          </a:p>
          <a:p>
            <a:pPr marL="12700" marR="5080">
              <a:lnSpc>
                <a:spcPct val="99800"/>
              </a:lnSpc>
              <a:spcBef>
                <a:spcPts val="40"/>
              </a:spcBef>
              <a:tabLst>
                <a:tab pos="1910714" algn="l"/>
                <a:tab pos="3914775" algn="l"/>
                <a:tab pos="6453505" algn="l"/>
                <a:tab pos="7341870" algn="l"/>
              </a:tabLst>
            </a:pPr>
            <a:r>
              <a:rPr spc="135" dirty="0"/>
              <a:t>Early</a:t>
            </a:r>
            <a:r>
              <a:rPr spc="-70" dirty="0"/>
              <a:t> </a:t>
            </a:r>
            <a:r>
              <a:rPr spc="-65" dirty="0"/>
              <a:t>access </a:t>
            </a:r>
            <a:r>
              <a:rPr spc="90" dirty="0"/>
              <a:t>means</a:t>
            </a:r>
            <a:r>
              <a:rPr spc="-70" dirty="0"/>
              <a:t> </a:t>
            </a:r>
            <a:r>
              <a:rPr spc="190" dirty="0"/>
              <a:t>less</a:t>
            </a:r>
            <a:r>
              <a:rPr spc="-65" dirty="0"/>
              <a:t> </a:t>
            </a:r>
            <a:r>
              <a:rPr spc="150" dirty="0"/>
              <a:t>sick</a:t>
            </a:r>
            <a:r>
              <a:rPr spc="-70" dirty="0"/>
              <a:t> </a:t>
            </a:r>
            <a:r>
              <a:rPr spc="-10" dirty="0"/>
              <a:t>leave </a:t>
            </a:r>
            <a:r>
              <a:rPr spc="155" dirty="0"/>
              <a:t>Buddy</a:t>
            </a:r>
            <a:r>
              <a:rPr dirty="0"/>
              <a:t>	</a:t>
            </a:r>
            <a:r>
              <a:rPr spc="170" dirty="0"/>
              <a:t>system</a:t>
            </a:r>
            <a:r>
              <a:rPr dirty="0"/>
              <a:t>	</a:t>
            </a:r>
            <a:r>
              <a:rPr spc="70" dirty="0"/>
              <a:t>voluntary</a:t>
            </a:r>
            <a:r>
              <a:rPr dirty="0"/>
              <a:t>	</a:t>
            </a:r>
            <a:r>
              <a:rPr spc="90" dirty="0"/>
              <a:t>so</a:t>
            </a:r>
            <a:r>
              <a:rPr dirty="0"/>
              <a:t>	</a:t>
            </a:r>
            <a:r>
              <a:rPr spc="-65" dirty="0"/>
              <a:t>good </a:t>
            </a:r>
            <a:r>
              <a:rPr spc="145" dirty="0"/>
              <a:t>support</a:t>
            </a:r>
            <a:r>
              <a:rPr spc="-40" dirty="0"/>
              <a:t> </a:t>
            </a:r>
            <a:r>
              <a:rPr spc="125" dirty="0"/>
              <a:t>network</a:t>
            </a:r>
            <a:r>
              <a:rPr spc="-35" dirty="0"/>
              <a:t> </a:t>
            </a:r>
            <a:r>
              <a:rPr spc="170" dirty="0"/>
              <a:t>built</a:t>
            </a:r>
          </a:p>
          <a:p>
            <a:pPr marL="12700" marR="198120" indent="119380">
              <a:lnSpc>
                <a:spcPct val="99800"/>
              </a:lnSpc>
              <a:spcBef>
                <a:spcPts val="40"/>
              </a:spcBef>
            </a:pPr>
            <a:r>
              <a:rPr dirty="0"/>
              <a:t>Develop</a:t>
            </a:r>
            <a:r>
              <a:rPr spc="-110" dirty="0"/>
              <a:t> </a:t>
            </a:r>
            <a:r>
              <a:rPr spc="-60" dirty="0"/>
              <a:t>confidence/able</a:t>
            </a:r>
            <a:r>
              <a:rPr spc="-10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135" dirty="0"/>
              <a:t>support </a:t>
            </a:r>
            <a:r>
              <a:rPr dirty="0"/>
              <a:t>Revalidation</a:t>
            </a:r>
            <a:r>
              <a:rPr spc="155" dirty="0"/>
              <a:t> </a:t>
            </a:r>
            <a:r>
              <a:rPr spc="190" dirty="0"/>
              <a:t>less</a:t>
            </a:r>
            <a:r>
              <a:rPr spc="155" dirty="0"/>
              <a:t> </a:t>
            </a:r>
            <a:r>
              <a:rPr spc="85" dirty="0"/>
              <a:t>daunting </a:t>
            </a:r>
            <a:r>
              <a:rPr spc="110" dirty="0"/>
              <a:t>Retention</a:t>
            </a:r>
            <a:r>
              <a:rPr spc="-25" dirty="0"/>
              <a:t> </a:t>
            </a:r>
            <a:r>
              <a:rPr spc="-10" dirty="0"/>
              <a:t>47/48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3841198"/>
            <a:ext cx="142875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4936573"/>
            <a:ext cx="142875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5479498"/>
            <a:ext cx="142875" cy="142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6584398"/>
            <a:ext cx="142875" cy="1428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7127323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9280" y="7679773"/>
            <a:ext cx="142875" cy="142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F4C3732A5D304BACC8CF2826A7B99E" ma:contentTypeVersion="24" ma:contentTypeDescription="Create a new document." ma:contentTypeScope="" ma:versionID="2ff6911c032cd888d981c44dfb83b13f">
  <xsd:schema xmlns:xsd="http://www.w3.org/2001/XMLSchema" xmlns:xs="http://www.w3.org/2001/XMLSchema" xmlns:p="http://schemas.microsoft.com/office/2006/metadata/properties" xmlns:ns2="ea8b0867-b51d-4823-85b2-7cf832b55c34" xmlns:ns3="de9ecac4-445a-4d30-8de3-4d3cefaefbe0" targetNamespace="http://schemas.microsoft.com/office/2006/metadata/properties" ma:root="true" ma:fieldsID="80aa52cb3fd549d6f02c27574c13f90b" ns2:_="" ns3:_="">
    <xsd:import namespace="ea8b0867-b51d-4823-85b2-7cf832b55c34"/>
    <xsd:import namespace="de9ecac4-445a-4d30-8de3-4d3cefaef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lass" minOccurs="0"/>
                <xsd:element ref="ns2:Year" minOccurs="0"/>
                <xsd:element ref="ns2:Network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Responded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b0867-b51d-4823-85b2-7cf832b55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Class" ma:index="17" nillable="true" ma:displayName="Category" ma:default="Briefings" ma:format="Dropdown" ma:internalName="Class" ma:readOnly="false">
      <xsd:simpleType>
        <xsd:restriction base="dms:Choice">
          <xsd:enumeration value="Awards"/>
          <xsd:enumeration value="Briefings"/>
          <xsd:enumeration value="Budget"/>
          <xsd:enumeration value="Choir"/>
          <xsd:enumeration value="Delegate List"/>
          <xsd:enumeration value="Evaluations"/>
          <xsd:enumeration value="Exhibition"/>
          <xsd:enumeration value="Florist"/>
          <xsd:enumeration value="Guest List"/>
          <xsd:enumeration value="Media"/>
          <xsd:enumeration value="Parks and Greenspace"/>
          <xsd:enumeration value="Photographer"/>
          <xsd:enumeration value="Planning Group"/>
          <xsd:enumeration value="Podcasts"/>
          <xsd:enumeration value="Posters"/>
          <xsd:enumeration value="Presentations"/>
          <xsd:enumeration value="Programme"/>
          <xsd:enumeration value="Reception"/>
          <xsd:enumeration value="St Giles' Cathedral"/>
          <xsd:enumeration value="Scottish Government Event"/>
          <xsd:enumeration value="Speakers"/>
          <xsd:enumeration value="Statement Writing"/>
          <xsd:enumeration value="Thank You"/>
          <xsd:enumeration value="Tapestry"/>
          <xsd:enumeration value="Venue &amp; Catering"/>
        </xsd:restriction>
      </xsd:simpleType>
    </xsd:element>
    <xsd:element name="Year" ma:index="18" nillable="true" ma:displayName="Year" ma:default="2019" ma:format="Dropdown" ma:internalName="Year" ma:readOnly="false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+2022"/>
        </xsd:restriction>
      </xsd:simpleType>
    </xsd:element>
    <xsd:element name="Network" ma:index="19" nillable="true" ma:displayName="Network" ma:default="First Five Years Forum" ma:format="Dropdown" ma:internalName="Network" ma:readOnly="false">
      <xsd:simpleType>
        <xsd:restriction base="dms:Choice">
          <xsd:enumeration value="First Five Years Forum"/>
          <xsd:enumeration value="Perinatal Mental Health"/>
          <xsd:enumeration value="Midwife led units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9be131-e051-4104-a245-9491c2d763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ponded" ma:index="27" ma:displayName="Responded" ma:default="0" ma:format="Dropdown" ma:internalName="Responded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9" nillable="true" ma:displayName="Notes" ma:description="LRD booklets July 2023 list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cac4-445a-4d30-8de3-4d3cefaefbe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04f8e0c-3201-42f6-8787-8ec66456e217}" ma:internalName="TaxCatchAll" ma:showField="CatchAllData" ma:web="de9ecac4-445a-4d30-8de3-4d3cefaef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ea8b0867-b51d-4823-85b2-7cf832b55c34">Briefings</Class>
    <Network xmlns="ea8b0867-b51d-4823-85b2-7cf832b55c34">First Five Years Forum</Network>
    <Responded xmlns="ea8b0867-b51d-4823-85b2-7cf832b55c34">0</Responded>
    <Notes xmlns="ea8b0867-b51d-4823-85b2-7cf832b55c34" xsi:nil="true"/>
    <Year xmlns="ea8b0867-b51d-4823-85b2-7cf832b55c34">2019</Year>
    <lcf76f155ced4ddcb4097134ff3c332f xmlns="ea8b0867-b51d-4823-85b2-7cf832b55c34">
      <Terms xmlns="http://schemas.microsoft.com/office/infopath/2007/PartnerControls"/>
    </lcf76f155ced4ddcb4097134ff3c332f>
    <TaxCatchAll xmlns="de9ecac4-445a-4d30-8de3-4d3cefaefbe0" xsi:nil="true"/>
  </documentManagement>
</p:properties>
</file>

<file path=customXml/itemProps1.xml><?xml version="1.0" encoding="utf-8"?>
<ds:datastoreItem xmlns:ds="http://schemas.openxmlformats.org/officeDocument/2006/customXml" ds:itemID="{09C72E01-733B-4019-AAF8-BB80C56C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b0867-b51d-4823-85b2-7cf832b55c34"/>
    <ds:schemaRef ds:uri="de9ecac4-445a-4d30-8de3-4d3cefae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31A718-8B60-4E50-B776-71F914E6F5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DF9A3E-0547-4374-AE66-AFF7E2AF881A}">
  <ds:schemaRefs>
    <ds:schemaRef ds:uri="de9ecac4-445a-4d30-8de3-4d3cefaefbe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a8b0867-b51d-4823-85b2-7cf832b55c3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257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Gill Sans MT</vt:lpstr>
      <vt:lpstr>Lucida Sans</vt:lpstr>
      <vt:lpstr>Palatino Linotype</vt:lpstr>
      <vt:lpstr>Tahoma</vt:lpstr>
      <vt:lpstr>Office Theme</vt:lpstr>
      <vt:lpstr>PowerPoint Presentation</vt:lpstr>
      <vt:lpstr>Statistics</vt:lpstr>
      <vt:lpstr>PowerPoint Presentation</vt:lpstr>
      <vt:lpstr>Goal</vt:lpstr>
      <vt:lpstr>NQM's support Hub</vt:lpstr>
      <vt:lpstr>Empowering Staff through knowledge</vt:lpstr>
      <vt:lpstr>Pop up sessions</vt:lpstr>
      <vt:lpstr>NQM's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Sharon Allison</cp:lastModifiedBy>
  <cp:revision>3</cp:revision>
  <dcterms:created xsi:type="dcterms:W3CDTF">2023-11-02T19:11:06Z</dcterms:created>
  <dcterms:modified xsi:type="dcterms:W3CDTF">2023-11-16T15:19:55Z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0x0101006EF4C3732A5D304BACC8CF2826A7B99E</vt:lpwstr>
  </property>
  <property fmtid="{D5CDD505-2E9C-101B-9397-08002B2CF9AE}" pid="3" name="MediaServiceImageTags">
    <vt:lpwstr/>
  </property>
</Properties>
</file>