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61" r:id="rId5"/>
    <p:sldId id="296" r:id="rId6"/>
    <p:sldId id="297" r:id="rId7"/>
    <p:sldId id="286" r:id="rId8"/>
    <p:sldId id="285" r:id="rId9"/>
    <p:sldId id="287" r:id="rId10"/>
    <p:sldId id="288" r:id="rId11"/>
    <p:sldId id="282" r:id="rId12"/>
    <p:sldId id="299" r:id="rId13"/>
    <p:sldId id="301" r:id="rId14"/>
    <p:sldId id="302" r:id="rId15"/>
    <p:sldId id="298"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60C72B-3688-405D-AD2D-B442E5653EFF}">
          <p14:sldIdLst>
            <p14:sldId id="261"/>
            <p14:sldId id="296"/>
            <p14:sldId id="297"/>
          </p14:sldIdLst>
        </p14:section>
        <p14:section name="Untitled Section" id="{8849DA07-9064-4A06-8BCB-32E1CF9C5CA2}">
          <p14:sldIdLst>
            <p14:sldId id="286"/>
            <p14:sldId id="285"/>
            <p14:sldId id="287"/>
            <p14:sldId id="288"/>
            <p14:sldId id="282"/>
            <p14:sldId id="299"/>
            <p14:sldId id="301"/>
            <p14:sldId id="302"/>
            <p14:sldId id="298"/>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8AC4"/>
    <a:srgbClr val="9999FF"/>
    <a:srgbClr val="FFB099"/>
    <a:srgbClr val="FF8D1C"/>
    <a:srgbClr val="EB952D"/>
    <a:srgbClr val="EE6B42"/>
    <a:srgbClr val="371488"/>
    <a:srgbClr val="EB4E3D"/>
    <a:srgbClr val="E65343"/>
    <a:srgbClr val="BD4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077D9-B8F2-C842-1CF3-57327AF33A9D}" v="187" dt="2023-01-27T12:33:13.571"/>
    <p1510:client id="{6F9C78BE-E78A-B9C4-859A-890D96BEB48C}" v="112" dt="2023-01-27T12:59:31.943"/>
    <p1510:client id="{9BE1D892-CDDD-4109-ACE8-A8FACE8EC176}" v="6" dt="2023-01-27T13:10:05.764"/>
    <p1510:client id="{FB80CAD3-F791-4202-B796-B72AEB0F9C68}" v="385" dt="2023-01-27T11:28:35.310"/>
    <p1510:client id="{FC6A798E-4ADF-45A7-BF88-8CF7B9A57F5D}" v="18" dt="2023-02-06T09:43:47.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5231" autoAdjust="0"/>
  </p:normalViewPr>
  <p:slideViewPr>
    <p:cSldViewPr snapToGrid="0">
      <p:cViewPr varScale="1">
        <p:scale>
          <a:sx n="108" d="100"/>
          <a:sy n="108" d="100"/>
        </p:scale>
        <p:origin x="5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Mitchell" userId="S::jackie.mitchell@rcm.org.uk::fc052e71-5bd9-46dd-9f81-8eb2bb75b147" providerId="AD" clId="Web-{FC6A798E-4ADF-45A7-BF88-8CF7B9A57F5D}"/>
    <pc:docChg chg="modSld">
      <pc:chgData name="Jackie Mitchell" userId="S::jackie.mitchell@rcm.org.uk::fc052e71-5bd9-46dd-9f81-8eb2bb75b147" providerId="AD" clId="Web-{FC6A798E-4ADF-45A7-BF88-8CF7B9A57F5D}" dt="2023-02-06T09:43:04.918" v="13"/>
      <pc:docMkLst>
        <pc:docMk/>
      </pc:docMkLst>
      <pc:sldChg chg="modSp">
        <pc:chgData name="Jackie Mitchell" userId="S::jackie.mitchell@rcm.org.uk::fc052e71-5bd9-46dd-9f81-8eb2bb75b147" providerId="AD" clId="Web-{FC6A798E-4ADF-45A7-BF88-8CF7B9A57F5D}" dt="2023-02-06T09:39:51.304" v="7" actId="20577"/>
        <pc:sldMkLst>
          <pc:docMk/>
          <pc:sldMk cId="323376863" sldId="287"/>
        </pc:sldMkLst>
        <pc:spChg chg="mod">
          <ac:chgData name="Jackie Mitchell" userId="S::jackie.mitchell@rcm.org.uk::fc052e71-5bd9-46dd-9f81-8eb2bb75b147" providerId="AD" clId="Web-{FC6A798E-4ADF-45A7-BF88-8CF7B9A57F5D}" dt="2023-02-06T09:39:51.304" v="7" actId="20577"/>
          <ac:spMkLst>
            <pc:docMk/>
            <pc:sldMk cId="323376863" sldId="287"/>
            <ac:spMk id="5" creationId="{5AB60010-49D4-43F3-BB6F-8269E48B9D25}"/>
          </ac:spMkLst>
        </pc:spChg>
      </pc:sldChg>
      <pc:sldChg chg="modSp">
        <pc:chgData name="Jackie Mitchell" userId="S::jackie.mitchell@rcm.org.uk::fc052e71-5bd9-46dd-9f81-8eb2bb75b147" providerId="AD" clId="Web-{FC6A798E-4ADF-45A7-BF88-8CF7B9A57F5D}" dt="2023-02-06T09:37:40.598" v="3"/>
        <pc:sldMkLst>
          <pc:docMk/>
          <pc:sldMk cId="4199846695" sldId="297"/>
        </pc:sldMkLst>
        <pc:graphicFrameChg chg="mod modGraphic">
          <ac:chgData name="Jackie Mitchell" userId="S::jackie.mitchell@rcm.org.uk::fc052e71-5bd9-46dd-9f81-8eb2bb75b147" providerId="AD" clId="Web-{FC6A798E-4ADF-45A7-BF88-8CF7B9A57F5D}" dt="2023-02-06T09:37:40.598" v="3"/>
          <ac:graphicFrameMkLst>
            <pc:docMk/>
            <pc:sldMk cId="4199846695" sldId="297"/>
            <ac:graphicFrameMk id="5" creationId="{281F79FA-32CD-6AA0-EF03-EA583F2A2B04}"/>
          </ac:graphicFrameMkLst>
        </pc:graphicFrameChg>
      </pc:sldChg>
      <pc:sldChg chg="modSp">
        <pc:chgData name="Jackie Mitchell" userId="S::jackie.mitchell@rcm.org.uk::fc052e71-5bd9-46dd-9f81-8eb2bb75b147" providerId="AD" clId="Web-{FC6A798E-4ADF-45A7-BF88-8CF7B9A57F5D}" dt="2023-02-06T09:43:04.918" v="13"/>
        <pc:sldMkLst>
          <pc:docMk/>
          <pc:sldMk cId="2921994023" sldId="302"/>
        </pc:sldMkLst>
        <pc:graphicFrameChg chg="mod modGraphic">
          <ac:chgData name="Jackie Mitchell" userId="S::jackie.mitchell@rcm.org.uk::fc052e71-5bd9-46dd-9f81-8eb2bb75b147" providerId="AD" clId="Web-{FC6A798E-4ADF-45A7-BF88-8CF7B9A57F5D}" dt="2023-02-06T09:43:04.918" v="13"/>
          <ac:graphicFrameMkLst>
            <pc:docMk/>
            <pc:sldMk cId="2921994023" sldId="302"/>
            <ac:graphicFrameMk id="11" creationId="{34DF91C2-B91C-DFEE-80D5-21186698E314}"/>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3B699-180F-43B1-AE68-E8146A0BB1A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45E4B1-F7A6-4770-B357-EB32535678C2}">
      <dgm:prSet custT="1"/>
      <dgm:spPr/>
      <dgm:t>
        <a:bodyPr/>
        <a:lstStyle/>
        <a:p>
          <a:pPr>
            <a:lnSpc>
              <a:spcPct val="100000"/>
            </a:lnSpc>
          </a:pPr>
          <a:r>
            <a:rPr lang="en-GB" sz="2400" b="1" i="0" dirty="0">
              <a:solidFill>
                <a:schemeClr val="accent1">
                  <a:lumMod val="75000"/>
                </a:schemeClr>
              </a:solidFill>
              <a:latin typeface="Arial" panose="020B0604020202020204" pitchFamily="34" charset="0"/>
              <a:cs typeface="Arial" panose="020B0604020202020204" pitchFamily="34" charset="0"/>
            </a:rPr>
            <a:t>S</a:t>
          </a:r>
          <a:r>
            <a:rPr lang="en-GB" sz="2400" b="0" i="0" dirty="0">
              <a:solidFill>
                <a:schemeClr val="accent1">
                  <a:lumMod val="75000"/>
                </a:schemeClr>
              </a:solidFill>
              <a:latin typeface="Arial" panose="020B0604020202020204" pitchFamily="34" charset="0"/>
              <a:cs typeface="Arial" panose="020B0604020202020204" pitchFamily="34" charset="0"/>
            </a:rPr>
            <a:t>pecific – well-defined and clear</a:t>
          </a:r>
          <a:endParaRPr lang="en-US" sz="2400" b="0" dirty="0">
            <a:solidFill>
              <a:schemeClr val="accent1">
                <a:lumMod val="75000"/>
              </a:schemeClr>
            </a:solidFill>
            <a:latin typeface="Arial" panose="020B0604020202020204" pitchFamily="34" charset="0"/>
            <a:cs typeface="Arial" panose="020B0604020202020204" pitchFamily="34" charset="0"/>
          </a:endParaRPr>
        </a:p>
      </dgm:t>
    </dgm:pt>
    <dgm:pt modelId="{1391D164-3B74-4B95-AFF3-34BF2610C3D7}" type="parTrans" cxnId="{3FDC4E62-0ABD-4185-87AB-EF154CB90ED8}">
      <dgm:prSet/>
      <dgm:spPr/>
      <dgm:t>
        <a:bodyPr/>
        <a:lstStyle/>
        <a:p>
          <a:endParaRPr lang="en-US" sz="2400">
            <a:latin typeface="Arial" panose="020B0604020202020204" pitchFamily="34" charset="0"/>
            <a:cs typeface="Arial" panose="020B0604020202020204" pitchFamily="34" charset="0"/>
          </a:endParaRPr>
        </a:p>
      </dgm:t>
    </dgm:pt>
    <dgm:pt modelId="{164AB481-F324-4DD2-B2C2-37B0FCDFDB87}" type="sibTrans" cxnId="{3FDC4E62-0ABD-4185-87AB-EF154CB90ED8}">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CDAD338F-8FCE-402A-ADDA-FCCD18AA8E69}">
      <dgm:prSet custT="1"/>
      <dgm:spPr/>
      <dgm:t>
        <a:bodyPr/>
        <a:lstStyle/>
        <a:p>
          <a:pPr>
            <a:lnSpc>
              <a:spcPct val="100000"/>
            </a:lnSpc>
          </a:pPr>
          <a:r>
            <a:rPr lang="en-GB" sz="2400" b="1" i="0" dirty="0">
              <a:solidFill>
                <a:schemeClr val="accent1">
                  <a:lumMod val="75000"/>
                </a:schemeClr>
              </a:solidFill>
              <a:latin typeface="Arial" panose="020B0604020202020204" pitchFamily="34" charset="0"/>
              <a:cs typeface="Arial" panose="020B0604020202020204" pitchFamily="34" charset="0"/>
            </a:rPr>
            <a:t>M</a:t>
          </a:r>
          <a:r>
            <a:rPr lang="en-GB" sz="2400" b="0" i="0" dirty="0">
              <a:solidFill>
                <a:schemeClr val="accent1">
                  <a:lumMod val="75000"/>
                </a:schemeClr>
              </a:solidFill>
              <a:latin typeface="Arial" panose="020B0604020202020204" pitchFamily="34" charset="0"/>
              <a:cs typeface="Arial" panose="020B0604020202020204" pitchFamily="34" charset="0"/>
            </a:rPr>
            <a:t>easurable – include measurable indicators to track progress  </a:t>
          </a:r>
          <a:endParaRPr lang="en-US" sz="2400" dirty="0">
            <a:solidFill>
              <a:schemeClr val="accent1">
                <a:lumMod val="75000"/>
              </a:schemeClr>
            </a:solidFill>
            <a:latin typeface="Arial" panose="020B0604020202020204" pitchFamily="34" charset="0"/>
            <a:cs typeface="Arial" panose="020B0604020202020204" pitchFamily="34" charset="0"/>
          </a:endParaRPr>
        </a:p>
      </dgm:t>
    </dgm:pt>
    <dgm:pt modelId="{F851AEC6-5B71-46DC-AECE-29BBBD1C8FE8}" type="parTrans" cxnId="{01D0F40A-981C-4543-8BE8-94298B2952BB}">
      <dgm:prSet/>
      <dgm:spPr/>
      <dgm:t>
        <a:bodyPr/>
        <a:lstStyle/>
        <a:p>
          <a:endParaRPr lang="en-US" sz="2400">
            <a:latin typeface="Arial" panose="020B0604020202020204" pitchFamily="34" charset="0"/>
            <a:cs typeface="Arial" panose="020B0604020202020204" pitchFamily="34" charset="0"/>
          </a:endParaRPr>
        </a:p>
      </dgm:t>
    </dgm:pt>
    <dgm:pt modelId="{B1511B6A-7A52-4300-B0D5-50A77C979782}" type="sibTrans" cxnId="{01D0F40A-981C-4543-8BE8-94298B2952BB}">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E2A98066-43E1-4C0F-A334-55C25ECDD76E}">
      <dgm:prSet custT="1"/>
      <dgm:spPr/>
      <dgm:t>
        <a:bodyPr/>
        <a:lstStyle/>
        <a:p>
          <a:pPr>
            <a:lnSpc>
              <a:spcPct val="100000"/>
            </a:lnSpc>
          </a:pPr>
          <a:r>
            <a:rPr lang="en-GB" sz="2400" b="1" i="0" dirty="0">
              <a:solidFill>
                <a:schemeClr val="accent1">
                  <a:lumMod val="75000"/>
                </a:schemeClr>
              </a:solidFill>
              <a:latin typeface="Arial" panose="020B0604020202020204" pitchFamily="34" charset="0"/>
              <a:cs typeface="Arial" panose="020B0604020202020204" pitchFamily="34" charset="0"/>
            </a:rPr>
            <a:t>A</a:t>
          </a:r>
          <a:r>
            <a:rPr lang="en-GB" sz="2400" b="0" i="0" dirty="0">
              <a:solidFill>
                <a:schemeClr val="accent1">
                  <a:lumMod val="75000"/>
                </a:schemeClr>
              </a:solidFill>
              <a:latin typeface="Arial" panose="020B0604020202020204" pitchFamily="34" charset="0"/>
              <a:cs typeface="Arial" panose="020B0604020202020204" pitchFamily="34" charset="0"/>
            </a:rPr>
            <a:t>ttainable – realistic and achievable within the budget time  resources, </a:t>
          </a:r>
          <a:r>
            <a:rPr lang="en-GB" sz="2400" dirty="0">
              <a:solidFill>
                <a:schemeClr val="accent1">
                  <a:lumMod val="75000"/>
                </a:schemeClr>
              </a:solidFill>
              <a:latin typeface="Arial" panose="020B0604020202020204" pitchFamily="34" charset="0"/>
              <a:cs typeface="Arial" panose="020B0604020202020204" pitchFamily="34" charset="0"/>
            </a:rPr>
            <a:t>&amp; </a:t>
          </a:r>
          <a:r>
            <a:rPr lang="en-GB" sz="2400" b="0" i="0" dirty="0">
              <a:solidFill>
                <a:schemeClr val="accent1">
                  <a:lumMod val="75000"/>
                </a:schemeClr>
              </a:solidFill>
              <a:latin typeface="Arial" panose="020B0604020202020204" pitchFamily="34" charset="0"/>
              <a:cs typeface="Arial" panose="020B0604020202020204" pitchFamily="34" charset="0"/>
            </a:rPr>
            <a:t>experience available</a:t>
          </a:r>
          <a:r>
            <a:rPr lang="en-GB" sz="2400" b="0" i="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0E3FE672-E662-4892-8604-5D10E5323801}" type="parTrans" cxnId="{B55BD946-6208-4627-9C00-EE056E8BCBED}">
      <dgm:prSet/>
      <dgm:spPr/>
      <dgm:t>
        <a:bodyPr/>
        <a:lstStyle/>
        <a:p>
          <a:endParaRPr lang="en-US" sz="2400">
            <a:latin typeface="Arial" panose="020B0604020202020204" pitchFamily="34" charset="0"/>
            <a:cs typeface="Arial" panose="020B0604020202020204" pitchFamily="34" charset="0"/>
          </a:endParaRPr>
        </a:p>
      </dgm:t>
    </dgm:pt>
    <dgm:pt modelId="{656B63AB-D0C6-4FA5-9FB8-46130A2E438D}" type="sibTrans" cxnId="{B55BD946-6208-4627-9C00-EE056E8BCBED}">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D7109C3F-89FB-4471-83AC-342EB1EEBE95}">
      <dgm:prSet custT="1"/>
      <dgm:spPr/>
      <dgm:t>
        <a:bodyPr/>
        <a:lstStyle/>
        <a:p>
          <a:pPr>
            <a:lnSpc>
              <a:spcPct val="100000"/>
            </a:lnSpc>
          </a:pPr>
          <a:r>
            <a:rPr lang="en-GB" sz="2400" b="1" i="0" dirty="0">
              <a:solidFill>
                <a:schemeClr val="accent1">
                  <a:lumMod val="75000"/>
                </a:schemeClr>
              </a:solidFill>
              <a:latin typeface="Arial" panose="020B0604020202020204" pitchFamily="34" charset="0"/>
              <a:cs typeface="Arial" panose="020B0604020202020204" pitchFamily="34" charset="0"/>
            </a:rPr>
            <a:t>R</a:t>
          </a:r>
          <a:r>
            <a:rPr lang="en-GB" sz="2400" b="0" i="0" dirty="0">
              <a:solidFill>
                <a:schemeClr val="accent1">
                  <a:lumMod val="75000"/>
                </a:schemeClr>
              </a:solidFill>
              <a:latin typeface="Arial" panose="020B0604020202020204" pitchFamily="34" charset="0"/>
              <a:cs typeface="Arial" panose="020B0604020202020204" pitchFamily="34" charset="0"/>
            </a:rPr>
            <a:t>elevant – align with your other goals </a:t>
          </a:r>
          <a:endParaRPr lang="en-US" sz="2400" dirty="0">
            <a:solidFill>
              <a:schemeClr val="accent1">
                <a:lumMod val="75000"/>
              </a:schemeClr>
            </a:solidFill>
            <a:latin typeface="Arial" panose="020B0604020202020204" pitchFamily="34" charset="0"/>
            <a:cs typeface="Arial" panose="020B0604020202020204" pitchFamily="34" charset="0"/>
          </a:endParaRPr>
        </a:p>
      </dgm:t>
    </dgm:pt>
    <dgm:pt modelId="{0A3B83B1-E7BC-47E3-BFB9-AA0DDFACECAA}" type="parTrans" cxnId="{21AB141D-71CB-4788-94BB-F2208FF8A19A}">
      <dgm:prSet/>
      <dgm:spPr/>
      <dgm:t>
        <a:bodyPr/>
        <a:lstStyle/>
        <a:p>
          <a:endParaRPr lang="en-US" sz="2400">
            <a:latin typeface="Arial" panose="020B0604020202020204" pitchFamily="34" charset="0"/>
            <a:cs typeface="Arial" panose="020B0604020202020204" pitchFamily="34" charset="0"/>
          </a:endParaRPr>
        </a:p>
      </dgm:t>
    </dgm:pt>
    <dgm:pt modelId="{BA89558C-A9B2-4447-B3B4-951AAE567C07}" type="sibTrans" cxnId="{21AB141D-71CB-4788-94BB-F2208FF8A19A}">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150E6FD4-BB59-46E0-87BE-BB56827847DE}">
      <dgm:prSet custT="1"/>
      <dgm:spPr/>
      <dgm:t>
        <a:bodyPr/>
        <a:lstStyle/>
        <a:p>
          <a:pPr>
            <a:lnSpc>
              <a:spcPct val="100000"/>
            </a:lnSpc>
          </a:pPr>
          <a:r>
            <a:rPr lang="en-GB" sz="2400" b="1" i="0" dirty="0">
              <a:solidFill>
                <a:schemeClr val="accent1">
                  <a:lumMod val="75000"/>
                </a:schemeClr>
              </a:solidFill>
              <a:latin typeface="Arial" panose="020B0604020202020204" pitchFamily="34" charset="0"/>
              <a:cs typeface="Arial" panose="020B0604020202020204" pitchFamily="34" charset="0"/>
            </a:rPr>
            <a:t>T</a:t>
          </a:r>
          <a:r>
            <a:rPr lang="en-GB" sz="2400" b="0" i="0" dirty="0">
              <a:solidFill>
                <a:schemeClr val="accent1">
                  <a:lumMod val="75000"/>
                </a:schemeClr>
              </a:solidFill>
              <a:latin typeface="Arial" panose="020B0604020202020204" pitchFamily="34" charset="0"/>
              <a:cs typeface="Arial" panose="020B0604020202020204" pitchFamily="34" charset="0"/>
            </a:rPr>
            <a:t>imely – has a finishing date </a:t>
          </a:r>
          <a:endParaRPr lang="en-US" sz="2400" dirty="0">
            <a:solidFill>
              <a:schemeClr val="accent1">
                <a:lumMod val="75000"/>
              </a:schemeClr>
            </a:solidFill>
            <a:latin typeface="Arial" panose="020B0604020202020204" pitchFamily="34" charset="0"/>
            <a:cs typeface="Arial" panose="020B0604020202020204" pitchFamily="34" charset="0"/>
          </a:endParaRPr>
        </a:p>
      </dgm:t>
    </dgm:pt>
    <dgm:pt modelId="{075ED9D6-326F-4029-A8BB-F4C41521249A}" type="parTrans" cxnId="{8FBE4B89-8C98-4F35-8568-9FB8C8A3BBA7}">
      <dgm:prSet/>
      <dgm:spPr/>
      <dgm:t>
        <a:bodyPr/>
        <a:lstStyle/>
        <a:p>
          <a:endParaRPr lang="en-US" sz="2400">
            <a:latin typeface="Arial" panose="020B0604020202020204" pitchFamily="34" charset="0"/>
            <a:cs typeface="Arial" panose="020B0604020202020204" pitchFamily="34" charset="0"/>
          </a:endParaRPr>
        </a:p>
      </dgm:t>
    </dgm:pt>
    <dgm:pt modelId="{DD5D8EBB-08AF-42EA-9613-6A778588B350}" type="sibTrans" cxnId="{8FBE4B89-8C98-4F35-8568-9FB8C8A3BBA7}">
      <dgm:prSet/>
      <dgm:spPr/>
      <dgm:t>
        <a:bodyPr/>
        <a:lstStyle/>
        <a:p>
          <a:endParaRPr lang="en-US" sz="2400">
            <a:latin typeface="Arial" panose="020B0604020202020204" pitchFamily="34" charset="0"/>
            <a:cs typeface="Arial" panose="020B0604020202020204" pitchFamily="34" charset="0"/>
          </a:endParaRPr>
        </a:p>
      </dgm:t>
    </dgm:pt>
    <dgm:pt modelId="{EEBC69EC-0E12-4AB9-AE96-624BC8C7163C}" type="pres">
      <dgm:prSet presAssocID="{ADB3B699-180F-43B1-AE68-E8146A0BB1A7}" presName="root" presStyleCnt="0">
        <dgm:presLayoutVars>
          <dgm:dir/>
          <dgm:resizeHandles val="exact"/>
        </dgm:presLayoutVars>
      </dgm:prSet>
      <dgm:spPr/>
    </dgm:pt>
    <dgm:pt modelId="{6D2E5F7F-4E5E-42E2-AC01-AB522485E155}" type="pres">
      <dgm:prSet presAssocID="{2C45E4B1-F7A6-4770-B357-EB32535678C2}" presName="compNode" presStyleCnt="0"/>
      <dgm:spPr/>
    </dgm:pt>
    <dgm:pt modelId="{48868796-C1BB-4C7B-A4F2-3344A1B53506}" type="pres">
      <dgm:prSet presAssocID="{2C45E4B1-F7A6-4770-B357-EB32535678C2}" presName="bgRect" presStyleLbl="bgShp" presStyleIdx="0" presStyleCnt="5"/>
      <dgm:spPr/>
    </dgm:pt>
    <dgm:pt modelId="{6CD7AAC2-EF46-4A75-B80E-64629A95FA3F}" type="pres">
      <dgm:prSet presAssocID="{2C45E4B1-F7A6-4770-B357-EB32535678C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97ED150-46A2-40C6-AAE4-E31312A1A6AB}" type="pres">
      <dgm:prSet presAssocID="{2C45E4B1-F7A6-4770-B357-EB32535678C2}" presName="spaceRect" presStyleCnt="0"/>
      <dgm:spPr/>
    </dgm:pt>
    <dgm:pt modelId="{9726B1E1-2354-44AE-854E-A424A56F6026}" type="pres">
      <dgm:prSet presAssocID="{2C45E4B1-F7A6-4770-B357-EB32535678C2}" presName="parTx" presStyleLbl="revTx" presStyleIdx="0" presStyleCnt="5">
        <dgm:presLayoutVars>
          <dgm:chMax val="0"/>
          <dgm:chPref val="0"/>
        </dgm:presLayoutVars>
      </dgm:prSet>
      <dgm:spPr/>
    </dgm:pt>
    <dgm:pt modelId="{2BF9CB75-0380-456B-AE99-0A80547D97DA}" type="pres">
      <dgm:prSet presAssocID="{164AB481-F324-4DD2-B2C2-37B0FCDFDB87}" presName="sibTrans" presStyleCnt="0"/>
      <dgm:spPr/>
    </dgm:pt>
    <dgm:pt modelId="{C7D13D18-9EC1-4B51-BE7C-F2411C2243E5}" type="pres">
      <dgm:prSet presAssocID="{CDAD338F-8FCE-402A-ADDA-FCCD18AA8E69}" presName="compNode" presStyleCnt="0"/>
      <dgm:spPr/>
    </dgm:pt>
    <dgm:pt modelId="{AAA3B208-9719-43DA-9AFC-9C2899CA4B1D}" type="pres">
      <dgm:prSet presAssocID="{CDAD338F-8FCE-402A-ADDA-FCCD18AA8E69}" presName="bgRect" presStyleLbl="bgShp" presStyleIdx="1" presStyleCnt="5"/>
      <dgm:spPr/>
    </dgm:pt>
    <dgm:pt modelId="{9464B3A2-2609-451F-A4A6-C697D7AD4907}" type="pres">
      <dgm:prSet presAssocID="{CDAD338F-8FCE-402A-ADDA-FCCD18AA8E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CEB4705C-1B07-4935-8E19-CAE896374CF9}" type="pres">
      <dgm:prSet presAssocID="{CDAD338F-8FCE-402A-ADDA-FCCD18AA8E69}" presName="spaceRect" presStyleCnt="0"/>
      <dgm:spPr/>
    </dgm:pt>
    <dgm:pt modelId="{BD03AEAE-4DC0-4CD8-B68C-DECE8DF19AFA}" type="pres">
      <dgm:prSet presAssocID="{CDAD338F-8FCE-402A-ADDA-FCCD18AA8E69}" presName="parTx" presStyleLbl="revTx" presStyleIdx="1" presStyleCnt="5">
        <dgm:presLayoutVars>
          <dgm:chMax val="0"/>
          <dgm:chPref val="0"/>
        </dgm:presLayoutVars>
      </dgm:prSet>
      <dgm:spPr/>
    </dgm:pt>
    <dgm:pt modelId="{D18580F5-0723-45BB-9C46-310A9F1260A4}" type="pres">
      <dgm:prSet presAssocID="{B1511B6A-7A52-4300-B0D5-50A77C979782}" presName="sibTrans" presStyleCnt="0"/>
      <dgm:spPr/>
    </dgm:pt>
    <dgm:pt modelId="{B207B1E7-B77A-45A3-8B7E-EDB5ECE4CE38}" type="pres">
      <dgm:prSet presAssocID="{E2A98066-43E1-4C0F-A334-55C25ECDD76E}" presName="compNode" presStyleCnt="0"/>
      <dgm:spPr/>
    </dgm:pt>
    <dgm:pt modelId="{1A4ED0AF-FE4B-4C62-ADE1-59E2A0FC63E6}" type="pres">
      <dgm:prSet presAssocID="{E2A98066-43E1-4C0F-A334-55C25ECDD76E}" presName="bgRect" presStyleLbl="bgShp" presStyleIdx="2" presStyleCnt="5" custLinFactNeighborY="11482"/>
      <dgm:spPr/>
    </dgm:pt>
    <dgm:pt modelId="{63EC7A1C-9293-4673-8B8B-95BA2A08AE59}" type="pres">
      <dgm:prSet presAssocID="{E2A98066-43E1-4C0F-A334-55C25ECDD76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45A263D-1477-449E-9F46-0E528405D5A1}" type="pres">
      <dgm:prSet presAssocID="{E2A98066-43E1-4C0F-A334-55C25ECDD76E}" presName="spaceRect" presStyleCnt="0"/>
      <dgm:spPr/>
    </dgm:pt>
    <dgm:pt modelId="{6A69B8AF-D3B1-4A8E-9950-B27ABC921D43}" type="pres">
      <dgm:prSet presAssocID="{E2A98066-43E1-4C0F-A334-55C25ECDD76E}" presName="parTx" presStyleLbl="revTx" presStyleIdx="2" presStyleCnt="5">
        <dgm:presLayoutVars>
          <dgm:chMax val="0"/>
          <dgm:chPref val="0"/>
        </dgm:presLayoutVars>
      </dgm:prSet>
      <dgm:spPr/>
    </dgm:pt>
    <dgm:pt modelId="{640BAE18-6257-4BBA-913C-2B016869ED44}" type="pres">
      <dgm:prSet presAssocID="{656B63AB-D0C6-4FA5-9FB8-46130A2E438D}" presName="sibTrans" presStyleCnt="0"/>
      <dgm:spPr/>
    </dgm:pt>
    <dgm:pt modelId="{710D1A00-49EE-4790-A006-9E0CB35792F5}" type="pres">
      <dgm:prSet presAssocID="{D7109C3F-89FB-4471-83AC-342EB1EEBE95}" presName="compNode" presStyleCnt="0"/>
      <dgm:spPr/>
    </dgm:pt>
    <dgm:pt modelId="{53C38A75-B8E7-44C5-AF1B-026966B40979}" type="pres">
      <dgm:prSet presAssocID="{D7109C3F-89FB-4471-83AC-342EB1EEBE95}" presName="bgRect" presStyleLbl="bgShp" presStyleIdx="3" presStyleCnt="5"/>
      <dgm:spPr/>
    </dgm:pt>
    <dgm:pt modelId="{81B799E9-54D3-4853-ABA3-9C26EB86AEA0}" type="pres">
      <dgm:prSet presAssocID="{D7109C3F-89FB-4471-83AC-342EB1EEBE9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ext>
      </dgm:extLst>
    </dgm:pt>
    <dgm:pt modelId="{5E8F9A34-DB86-4FD5-ADD5-03D604F549BC}" type="pres">
      <dgm:prSet presAssocID="{D7109C3F-89FB-4471-83AC-342EB1EEBE95}" presName="spaceRect" presStyleCnt="0"/>
      <dgm:spPr/>
    </dgm:pt>
    <dgm:pt modelId="{42125D4C-880D-470A-8C9A-6DD773E5CE1F}" type="pres">
      <dgm:prSet presAssocID="{D7109C3F-89FB-4471-83AC-342EB1EEBE95}" presName="parTx" presStyleLbl="revTx" presStyleIdx="3" presStyleCnt="5">
        <dgm:presLayoutVars>
          <dgm:chMax val="0"/>
          <dgm:chPref val="0"/>
        </dgm:presLayoutVars>
      </dgm:prSet>
      <dgm:spPr/>
    </dgm:pt>
    <dgm:pt modelId="{1AC2B6EA-AE73-4680-BD67-E46B9BF7F630}" type="pres">
      <dgm:prSet presAssocID="{BA89558C-A9B2-4447-B3B4-951AAE567C07}" presName="sibTrans" presStyleCnt="0"/>
      <dgm:spPr/>
    </dgm:pt>
    <dgm:pt modelId="{A9970C58-6E0A-409C-BF22-72506523D5BD}" type="pres">
      <dgm:prSet presAssocID="{150E6FD4-BB59-46E0-87BE-BB56827847DE}" presName="compNode" presStyleCnt="0"/>
      <dgm:spPr/>
    </dgm:pt>
    <dgm:pt modelId="{46B427C5-098B-4C57-8465-56EE07EE0F25}" type="pres">
      <dgm:prSet presAssocID="{150E6FD4-BB59-46E0-87BE-BB56827847DE}" presName="bgRect" presStyleLbl="bgShp" presStyleIdx="4" presStyleCnt="5" custLinFactNeighborX="-12174" custLinFactNeighborY="-6032"/>
      <dgm:spPr/>
    </dgm:pt>
    <dgm:pt modelId="{D221D0CD-C3F5-4159-8485-0862B54D28D2}" type="pres">
      <dgm:prSet presAssocID="{150E6FD4-BB59-46E0-87BE-BB56827847D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8516078A-E79D-4DF6-BC9A-52F71C9456FE}" type="pres">
      <dgm:prSet presAssocID="{150E6FD4-BB59-46E0-87BE-BB56827847DE}" presName="spaceRect" presStyleCnt="0"/>
      <dgm:spPr/>
    </dgm:pt>
    <dgm:pt modelId="{15329F4E-1BBB-43AC-B2CC-1A6FA7452EA9}" type="pres">
      <dgm:prSet presAssocID="{150E6FD4-BB59-46E0-87BE-BB56827847DE}" presName="parTx" presStyleLbl="revTx" presStyleIdx="4" presStyleCnt="5">
        <dgm:presLayoutVars>
          <dgm:chMax val="0"/>
          <dgm:chPref val="0"/>
        </dgm:presLayoutVars>
      </dgm:prSet>
      <dgm:spPr/>
    </dgm:pt>
  </dgm:ptLst>
  <dgm:cxnLst>
    <dgm:cxn modelId="{DD47B305-D1B4-450D-A470-FED5A88CB81D}" type="presOf" srcId="{150E6FD4-BB59-46E0-87BE-BB56827847DE}" destId="{15329F4E-1BBB-43AC-B2CC-1A6FA7452EA9}" srcOrd="0" destOrd="0" presId="urn:microsoft.com/office/officeart/2018/2/layout/IconVerticalSolidList"/>
    <dgm:cxn modelId="{01D0F40A-981C-4543-8BE8-94298B2952BB}" srcId="{ADB3B699-180F-43B1-AE68-E8146A0BB1A7}" destId="{CDAD338F-8FCE-402A-ADDA-FCCD18AA8E69}" srcOrd="1" destOrd="0" parTransId="{F851AEC6-5B71-46DC-AECE-29BBBD1C8FE8}" sibTransId="{B1511B6A-7A52-4300-B0D5-50A77C979782}"/>
    <dgm:cxn modelId="{21AB141D-71CB-4788-94BB-F2208FF8A19A}" srcId="{ADB3B699-180F-43B1-AE68-E8146A0BB1A7}" destId="{D7109C3F-89FB-4471-83AC-342EB1EEBE95}" srcOrd="3" destOrd="0" parTransId="{0A3B83B1-E7BC-47E3-BFB9-AA0DDFACECAA}" sibTransId="{BA89558C-A9B2-4447-B3B4-951AAE567C07}"/>
    <dgm:cxn modelId="{E22F0731-AB4F-4CA0-8626-E6FE15FD10B8}" type="presOf" srcId="{D7109C3F-89FB-4471-83AC-342EB1EEBE95}" destId="{42125D4C-880D-470A-8C9A-6DD773E5CE1F}" srcOrd="0" destOrd="0" presId="urn:microsoft.com/office/officeart/2018/2/layout/IconVerticalSolidList"/>
    <dgm:cxn modelId="{D21BC43A-08A5-47E0-9285-32BB817D1834}" type="presOf" srcId="{2C45E4B1-F7A6-4770-B357-EB32535678C2}" destId="{9726B1E1-2354-44AE-854E-A424A56F6026}" srcOrd="0" destOrd="0" presId="urn:microsoft.com/office/officeart/2018/2/layout/IconVerticalSolidList"/>
    <dgm:cxn modelId="{3FDC4E62-0ABD-4185-87AB-EF154CB90ED8}" srcId="{ADB3B699-180F-43B1-AE68-E8146A0BB1A7}" destId="{2C45E4B1-F7A6-4770-B357-EB32535678C2}" srcOrd="0" destOrd="0" parTransId="{1391D164-3B74-4B95-AFF3-34BF2610C3D7}" sibTransId="{164AB481-F324-4DD2-B2C2-37B0FCDFDB87}"/>
    <dgm:cxn modelId="{B55BD946-6208-4627-9C00-EE056E8BCBED}" srcId="{ADB3B699-180F-43B1-AE68-E8146A0BB1A7}" destId="{E2A98066-43E1-4C0F-A334-55C25ECDD76E}" srcOrd="2" destOrd="0" parTransId="{0E3FE672-E662-4892-8604-5D10E5323801}" sibTransId="{656B63AB-D0C6-4FA5-9FB8-46130A2E438D}"/>
    <dgm:cxn modelId="{8FBE4B89-8C98-4F35-8568-9FB8C8A3BBA7}" srcId="{ADB3B699-180F-43B1-AE68-E8146A0BB1A7}" destId="{150E6FD4-BB59-46E0-87BE-BB56827847DE}" srcOrd="4" destOrd="0" parTransId="{075ED9D6-326F-4029-A8BB-F4C41521249A}" sibTransId="{DD5D8EBB-08AF-42EA-9613-6A778588B350}"/>
    <dgm:cxn modelId="{C9D48B92-9AB0-4AA1-B897-D37BB04C73C5}" type="presOf" srcId="{ADB3B699-180F-43B1-AE68-E8146A0BB1A7}" destId="{EEBC69EC-0E12-4AB9-AE96-624BC8C7163C}" srcOrd="0" destOrd="0" presId="urn:microsoft.com/office/officeart/2018/2/layout/IconVerticalSolidList"/>
    <dgm:cxn modelId="{FCEDF993-9D1C-4EE8-B51B-8B241E1759A4}" type="presOf" srcId="{E2A98066-43E1-4C0F-A334-55C25ECDD76E}" destId="{6A69B8AF-D3B1-4A8E-9950-B27ABC921D43}" srcOrd="0" destOrd="0" presId="urn:microsoft.com/office/officeart/2018/2/layout/IconVerticalSolidList"/>
    <dgm:cxn modelId="{BB2D57CE-8C07-42C8-9554-21C401E4176F}" type="presOf" srcId="{CDAD338F-8FCE-402A-ADDA-FCCD18AA8E69}" destId="{BD03AEAE-4DC0-4CD8-B68C-DECE8DF19AFA}" srcOrd="0" destOrd="0" presId="urn:microsoft.com/office/officeart/2018/2/layout/IconVerticalSolidList"/>
    <dgm:cxn modelId="{CA3F79BA-B1E8-44F5-86FB-8B382D9694B8}" type="presParOf" srcId="{EEBC69EC-0E12-4AB9-AE96-624BC8C7163C}" destId="{6D2E5F7F-4E5E-42E2-AC01-AB522485E155}" srcOrd="0" destOrd="0" presId="urn:microsoft.com/office/officeart/2018/2/layout/IconVerticalSolidList"/>
    <dgm:cxn modelId="{93A5D314-E0C6-4398-AF95-AA85E08D6250}" type="presParOf" srcId="{6D2E5F7F-4E5E-42E2-AC01-AB522485E155}" destId="{48868796-C1BB-4C7B-A4F2-3344A1B53506}" srcOrd="0" destOrd="0" presId="urn:microsoft.com/office/officeart/2018/2/layout/IconVerticalSolidList"/>
    <dgm:cxn modelId="{56570A16-C335-4511-9757-F585685C77D6}" type="presParOf" srcId="{6D2E5F7F-4E5E-42E2-AC01-AB522485E155}" destId="{6CD7AAC2-EF46-4A75-B80E-64629A95FA3F}" srcOrd="1" destOrd="0" presId="urn:microsoft.com/office/officeart/2018/2/layout/IconVerticalSolidList"/>
    <dgm:cxn modelId="{2443ACBC-DA52-48BB-8770-0A166D738D3D}" type="presParOf" srcId="{6D2E5F7F-4E5E-42E2-AC01-AB522485E155}" destId="{A97ED150-46A2-40C6-AAE4-E31312A1A6AB}" srcOrd="2" destOrd="0" presId="urn:microsoft.com/office/officeart/2018/2/layout/IconVerticalSolidList"/>
    <dgm:cxn modelId="{9B4C1627-415F-4ABF-AB52-F45722846612}" type="presParOf" srcId="{6D2E5F7F-4E5E-42E2-AC01-AB522485E155}" destId="{9726B1E1-2354-44AE-854E-A424A56F6026}" srcOrd="3" destOrd="0" presId="urn:microsoft.com/office/officeart/2018/2/layout/IconVerticalSolidList"/>
    <dgm:cxn modelId="{332AF96D-4440-4CAD-B8E3-756942B93E0B}" type="presParOf" srcId="{EEBC69EC-0E12-4AB9-AE96-624BC8C7163C}" destId="{2BF9CB75-0380-456B-AE99-0A80547D97DA}" srcOrd="1" destOrd="0" presId="urn:microsoft.com/office/officeart/2018/2/layout/IconVerticalSolidList"/>
    <dgm:cxn modelId="{560319B4-C075-4051-ACEA-C7E7732EAAB4}" type="presParOf" srcId="{EEBC69EC-0E12-4AB9-AE96-624BC8C7163C}" destId="{C7D13D18-9EC1-4B51-BE7C-F2411C2243E5}" srcOrd="2" destOrd="0" presId="urn:microsoft.com/office/officeart/2018/2/layout/IconVerticalSolidList"/>
    <dgm:cxn modelId="{C45EFA4C-C7C1-4B1A-8915-943AA7DB7251}" type="presParOf" srcId="{C7D13D18-9EC1-4B51-BE7C-F2411C2243E5}" destId="{AAA3B208-9719-43DA-9AFC-9C2899CA4B1D}" srcOrd="0" destOrd="0" presId="urn:microsoft.com/office/officeart/2018/2/layout/IconVerticalSolidList"/>
    <dgm:cxn modelId="{8DA51900-9CD3-4EDF-AD85-4F7ACBEE3C7C}" type="presParOf" srcId="{C7D13D18-9EC1-4B51-BE7C-F2411C2243E5}" destId="{9464B3A2-2609-451F-A4A6-C697D7AD4907}" srcOrd="1" destOrd="0" presId="urn:microsoft.com/office/officeart/2018/2/layout/IconVerticalSolidList"/>
    <dgm:cxn modelId="{29078ECB-F3D8-4733-BA58-7C83E3C6AC6F}" type="presParOf" srcId="{C7D13D18-9EC1-4B51-BE7C-F2411C2243E5}" destId="{CEB4705C-1B07-4935-8E19-CAE896374CF9}" srcOrd="2" destOrd="0" presId="urn:microsoft.com/office/officeart/2018/2/layout/IconVerticalSolidList"/>
    <dgm:cxn modelId="{F25D1996-14B4-4F5F-BCE2-54C1D08D799B}" type="presParOf" srcId="{C7D13D18-9EC1-4B51-BE7C-F2411C2243E5}" destId="{BD03AEAE-4DC0-4CD8-B68C-DECE8DF19AFA}" srcOrd="3" destOrd="0" presId="urn:microsoft.com/office/officeart/2018/2/layout/IconVerticalSolidList"/>
    <dgm:cxn modelId="{1000B62C-0F47-4942-B250-00B423B22AAC}" type="presParOf" srcId="{EEBC69EC-0E12-4AB9-AE96-624BC8C7163C}" destId="{D18580F5-0723-45BB-9C46-310A9F1260A4}" srcOrd="3" destOrd="0" presId="urn:microsoft.com/office/officeart/2018/2/layout/IconVerticalSolidList"/>
    <dgm:cxn modelId="{59B30438-D00E-4345-B890-D77187830B9E}" type="presParOf" srcId="{EEBC69EC-0E12-4AB9-AE96-624BC8C7163C}" destId="{B207B1E7-B77A-45A3-8B7E-EDB5ECE4CE38}" srcOrd="4" destOrd="0" presId="urn:microsoft.com/office/officeart/2018/2/layout/IconVerticalSolidList"/>
    <dgm:cxn modelId="{69AAEF10-AA9A-4C4A-9021-BEC620B1F5A6}" type="presParOf" srcId="{B207B1E7-B77A-45A3-8B7E-EDB5ECE4CE38}" destId="{1A4ED0AF-FE4B-4C62-ADE1-59E2A0FC63E6}" srcOrd="0" destOrd="0" presId="urn:microsoft.com/office/officeart/2018/2/layout/IconVerticalSolidList"/>
    <dgm:cxn modelId="{E3A8F74B-3FD9-4AC4-8884-6FBAE5628959}" type="presParOf" srcId="{B207B1E7-B77A-45A3-8B7E-EDB5ECE4CE38}" destId="{63EC7A1C-9293-4673-8B8B-95BA2A08AE59}" srcOrd="1" destOrd="0" presId="urn:microsoft.com/office/officeart/2018/2/layout/IconVerticalSolidList"/>
    <dgm:cxn modelId="{767D5C46-045F-4ADB-B071-B06FEF4BDC69}" type="presParOf" srcId="{B207B1E7-B77A-45A3-8B7E-EDB5ECE4CE38}" destId="{045A263D-1477-449E-9F46-0E528405D5A1}" srcOrd="2" destOrd="0" presId="urn:microsoft.com/office/officeart/2018/2/layout/IconVerticalSolidList"/>
    <dgm:cxn modelId="{D55932AA-2D57-4C9B-982D-AF6F725CD59F}" type="presParOf" srcId="{B207B1E7-B77A-45A3-8B7E-EDB5ECE4CE38}" destId="{6A69B8AF-D3B1-4A8E-9950-B27ABC921D43}" srcOrd="3" destOrd="0" presId="urn:microsoft.com/office/officeart/2018/2/layout/IconVerticalSolidList"/>
    <dgm:cxn modelId="{6F95816D-FA5E-4775-84E2-F0E6464BDC8E}" type="presParOf" srcId="{EEBC69EC-0E12-4AB9-AE96-624BC8C7163C}" destId="{640BAE18-6257-4BBA-913C-2B016869ED44}" srcOrd="5" destOrd="0" presId="urn:microsoft.com/office/officeart/2018/2/layout/IconVerticalSolidList"/>
    <dgm:cxn modelId="{100C45F5-EDC0-474E-BDD8-4A3F47A6F132}" type="presParOf" srcId="{EEBC69EC-0E12-4AB9-AE96-624BC8C7163C}" destId="{710D1A00-49EE-4790-A006-9E0CB35792F5}" srcOrd="6" destOrd="0" presId="urn:microsoft.com/office/officeart/2018/2/layout/IconVerticalSolidList"/>
    <dgm:cxn modelId="{E7D6248E-536D-4757-96E2-42C40B41D66B}" type="presParOf" srcId="{710D1A00-49EE-4790-A006-9E0CB35792F5}" destId="{53C38A75-B8E7-44C5-AF1B-026966B40979}" srcOrd="0" destOrd="0" presId="urn:microsoft.com/office/officeart/2018/2/layout/IconVerticalSolidList"/>
    <dgm:cxn modelId="{CFE8071F-54CE-4AAD-9F70-9A11332F9F83}" type="presParOf" srcId="{710D1A00-49EE-4790-A006-9E0CB35792F5}" destId="{81B799E9-54D3-4853-ABA3-9C26EB86AEA0}" srcOrd="1" destOrd="0" presId="urn:microsoft.com/office/officeart/2018/2/layout/IconVerticalSolidList"/>
    <dgm:cxn modelId="{6E48FE8D-6946-4341-A75D-7C87A366E14E}" type="presParOf" srcId="{710D1A00-49EE-4790-A006-9E0CB35792F5}" destId="{5E8F9A34-DB86-4FD5-ADD5-03D604F549BC}" srcOrd="2" destOrd="0" presId="urn:microsoft.com/office/officeart/2018/2/layout/IconVerticalSolidList"/>
    <dgm:cxn modelId="{25B72AB5-FC85-4B75-B139-A4225096025C}" type="presParOf" srcId="{710D1A00-49EE-4790-A006-9E0CB35792F5}" destId="{42125D4C-880D-470A-8C9A-6DD773E5CE1F}" srcOrd="3" destOrd="0" presId="urn:microsoft.com/office/officeart/2018/2/layout/IconVerticalSolidList"/>
    <dgm:cxn modelId="{DC29BEBF-D1F2-4677-8F75-A0235D7C9561}" type="presParOf" srcId="{EEBC69EC-0E12-4AB9-AE96-624BC8C7163C}" destId="{1AC2B6EA-AE73-4680-BD67-E46B9BF7F630}" srcOrd="7" destOrd="0" presId="urn:microsoft.com/office/officeart/2018/2/layout/IconVerticalSolidList"/>
    <dgm:cxn modelId="{88DE4195-CE4C-4AAC-BF97-1D92A87B748A}" type="presParOf" srcId="{EEBC69EC-0E12-4AB9-AE96-624BC8C7163C}" destId="{A9970C58-6E0A-409C-BF22-72506523D5BD}" srcOrd="8" destOrd="0" presId="urn:microsoft.com/office/officeart/2018/2/layout/IconVerticalSolidList"/>
    <dgm:cxn modelId="{5438D5F7-3B71-4C40-9ED7-6B070A3ECF27}" type="presParOf" srcId="{A9970C58-6E0A-409C-BF22-72506523D5BD}" destId="{46B427C5-098B-4C57-8465-56EE07EE0F25}" srcOrd="0" destOrd="0" presId="urn:microsoft.com/office/officeart/2018/2/layout/IconVerticalSolidList"/>
    <dgm:cxn modelId="{3B71B8F3-2072-4BE0-87EC-9A0DA9FD6C79}" type="presParOf" srcId="{A9970C58-6E0A-409C-BF22-72506523D5BD}" destId="{D221D0CD-C3F5-4159-8485-0862B54D28D2}" srcOrd="1" destOrd="0" presId="urn:microsoft.com/office/officeart/2018/2/layout/IconVerticalSolidList"/>
    <dgm:cxn modelId="{027BD491-85A4-4280-9D48-F50B67330ED2}" type="presParOf" srcId="{A9970C58-6E0A-409C-BF22-72506523D5BD}" destId="{8516078A-E79D-4DF6-BC9A-52F71C9456FE}" srcOrd="2" destOrd="0" presId="urn:microsoft.com/office/officeart/2018/2/layout/IconVerticalSolidList"/>
    <dgm:cxn modelId="{27ADD15C-88BE-4957-AD38-3EC9F8B80A84}" type="presParOf" srcId="{A9970C58-6E0A-409C-BF22-72506523D5BD}" destId="{15329F4E-1BBB-43AC-B2CC-1A6FA7452EA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DADA6-D618-4381-9BDD-8E4E65BCAC6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41208C4-EE96-4597-84E7-6DEE08A5544B}">
      <dgm:prSet/>
      <dgm:spPr/>
      <dgm:t>
        <a:bodyPr/>
        <a:lstStyle/>
        <a:p>
          <a:pPr>
            <a:lnSpc>
              <a:spcPct val="100000"/>
            </a:lnSpc>
          </a:pPr>
          <a:r>
            <a:rPr lang="en-GB" b="0" i="0" dirty="0">
              <a:solidFill>
                <a:schemeClr val="accent1"/>
              </a:solidFill>
              <a:latin typeface="Arial" panose="020B0604020202020204" pitchFamily="34" charset="0"/>
              <a:cs typeface="Arial" panose="020B0604020202020204" pitchFamily="34" charset="0"/>
            </a:rPr>
            <a:t>Allocate some time to monitor and  evaluate the progress you’ve made with your team. </a:t>
          </a:r>
          <a:endParaRPr lang="en-US" dirty="0">
            <a:solidFill>
              <a:schemeClr val="accent1"/>
            </a:solidFill>
            <a:latin typeface="Arial" panose="020B0604020202020204" pitchFamily="34" charset="0"/>
            <a:cs typeface="Arial" panose="020B0604020202020204" pitchFamily="34" charset="0"/>
          </a:endParaRPr>
        </a:p>
      </dgm:t>
    </dgm:pt>
    <dgm:pt modelId="{5D96DC65-9AEF-43C5-939B-1CB284E7E127}" type="parTrans" cxnId="{5427011D-3F1B-4930-B2CA-267E4C3E8D4D}">
      <dgm:prSet/>
      <dgm:spPr/>
      <dgm:t>
        <a:bodyPr/>
        <a:lstStyle/>
        <a:p>
          <a:endParaRPr lang="en-US">
            <a:latin typeface="Arial" panose="020B0604020202020204" pitchFamily="34" charset="0"/>
            <a:cs typeface="Arial" panose="020B0604020202020204" pitchFamily="34" charset="0"/>
          </a:endParaRPr>
        </a:p>
      </dgm:t>
    </dgm:pt>
    <dgm:pt modelId="{E8023315-C0EB-4A6B-859D-6BCFB873443B}" type="sibTrans" cxnId="{5427011D-3F1B-4930-B2CA-267E4C3E8D4D}">
      <dgm:prSet/>
      <dgm:spPr/>
      <dgm:t>
        <a:bodyPr/>
        <a:lstStyle/>
        <a:p>
          <a:endParaRPr lang="en-US">
            <a:latin typeface="Arial" panose="020B0604020202020204" pitchFamily="34" charset="0"/>
            <a:cs typeface="Arial" panose="020B0604020202020204" pitchFamily="34" charset="0"/>
          </a:endParaRPr>
        </a:p>
      </dgm:t>
    </dgm:pt>
    <dgm:pt modelId="{71A0E961-170E-49EE-AB17-7A79825A6288}">
      <dgm:prSet/>
      <dgm:spPr/>
      <dgm:t>
        <a:bodyPr/>
        <a:lstStyle/>
        <a:p>
          <a:pPr>
            <a:lnSpc>
              <a:spcPct val="100000"/>
            </a:lnSpc>
          </a:pPr>
          <a:r>
            <a:rPr lang="en-GB" b="0" i="0" dirty="0">
              <a:solidFill>
                <a:schemeClr val="accent1"/>
              </a:solidFill>
              <a:latin typeface="Arial" panose="020B0604020202020204" pitchFamily="34" charset="0"/>
              <a:cs typeface="Arial" panose="020B0604020202020204" pitchFamily="34" charset="0"/>
            </a:rPr>
            <a:t>You can mark tasks that are completed as done on this final action plan, bringing attention to how you’ve progressed toward the goal.</a:t>
          </a:r>
          <a:endParaRPr lang="en-US" dirty="0">
            <a:solidFill>
              <a:schemeClr val="accent1"/>
            </a:solidFill>
            <a:latin typeface="Arial" panose="020B0604020202020204" pitchFamily="34" charset="0"/>
            <a:cs typeface="Arial" panose="020B0604020202020204" pitchFamily="34" charset="0"/>
          </a:endParaRPr>
        </a:p>
      </dgm:t>
    </dgm:pt>
    <dgm:pt modelId="{9D7C328F-116A-4C0B-8B66-74A9BB596372}" type="parTrans" cxnId="{073DD870-CCC8-44EE-BFEE-B2A36B23AAC2}">
      <dgm:prSet/>
      <dgm:spPr/>
      <dgm:t>
        <a:bodyPr/>
        <a:lstStyle/>
        <a:p>
          <a:endParaRPr lang="en-US">
            <a:latin typeface="Arial" panose="020B0604020202020204" pitchFamily="34" charset="0"/>
            <a:cs typeface="Arial" panose="020B0604020202020204" pitchFamily="34" charset="0"/>
          </a:endParaRPr>
        </a:p>
      </dgm:t>
    </dgm:pt>
    <dgm:pt modelId="{254FC2CD-F200-47DC-8192-DF74E0C44BA8}" type="sibTrans" cxnId="{073DD870-CCC8-44EE-BFEE-B2A36B23AAC2}">
      <dgm:prSet/>
      <dgm:spPr/>
      <dgm:t>
        <a:bodyPr/>
        <a:lstStyle/>
        <a:p>
          <a:endParaRPr lang="en-US">
            <a:latin typeface="Arial" panose="020B0604020202020204" pitchFamily="34" charset="0"/>
            <a:cs typeface="Arial" panose="020B0604020202020204" pitchFamily="34" charset="0"/>
          </a:endParaRPr>
        </a:p>
      </dgm:t>
    </dgm:pt>
    <dgm:pt modelId="{5277C636-5652-4604-96BB-8A06C13CEA2C}">
      <dgm:prSet/>
      <dgm:spPr/>
      <dgm:t>
        <a:bodyPr/>
        <a:lstStyle/>
        <a:p>
          <a:pPr>
            <a:lnSpc>
              <a:spcPct val="100000"/>
            </a:lnSpc>
          </a:pPr>
          <a:r>
            <a:rPr lang="en-GB" b="0" i="0" dirty="0">
              <a:solidFill>
                <a:schemeClr val="accent1"/>
              </a:solidFill>
              <a:latin typeface="Arial" panose="020B0604020202020204" pitchFamily="34" charset="0"/>
              <a:cs typeface="Arial" panose="020B0604020202020204" pitchFamily="34" charset="0"/>
            </a:rPr>
            <a:t>This will also bring out the tasks that are pending or delayed, in which case you need to figure out why and find suitable solutions. </a:t>
          </a:r>
          <a:endParaRPr lang="en-US" dirty="0">
            <a:solidFill>
              <a:schemeClr val="accent1"/>
            </a:solidFill>
            <a:latin typeface="Arial" panose="020B0604020202020204" pitchFamily="34" charset="0"/>
            <a:cs typeface="Arial" panose="020B0604020202020204" pitchFamily="34" charset="0"/>
          </a:endParaRPr>
        </a:p>
      </dgm:t>
    </dgm:pt>
    <dgm:pt modelId="{D22B79EC-57DB-4E82-A472-C563F4AC6D4F}" type="parTrans" cxnId="{50B1D36D-7314-40AD-9605-2CFCE69B3C52}">
      <dgm:prSet/>
      <dgm:spPr/>
      <dgm:t>
        <a:bodyPr/>
        <a:lstStyle/>
        <a:p>
          <a:endParaRPr lang="en-US">
            <a:latin typeface="Arial" panose="020B0604020202020204" pitchFamily="34" charset="0"/>
            <a:cs typeface="Arial" panose="020B0604020202020204" pitchFamily="34" charset="0"/>
          </a:endParaRPr>
        </a:p>
      </dgm:t>
    </dgm:pt>
    <dgm:pt modelId="{0BE20526-82E7-4A3C-89DA-11A299148627}" type="sibTrans" cxnId="{50B1D36D-7314-40AD-9605-2CFCE69B3C52}">
      <dgm:prSet/>
      <dgm:spPr/>
      <dgm:t>
        <a:bodyPr/>
        <a:lstStyle/>
        <a:p>
          <a:endParaRPr lang="en-US">
            <a:latin typeface="Arial" panose="020B0604020202020204" pitchFamily="34" charset="0"/>
            <a:cs typeface="Arial" panose="020B0604020202020204" pitchFamily="34" charset="0"/>
          </a:endParaRPr>
        </a:p>
      </dgm:t>
    </dgm:pt>
    <dgm:pt modelId="{9D9B751C-B089-43DB-962A-02BFE3397F6B}">
      <dgm:prSet/>
      <dgm:spPr/>
      <dgm:t>
        <a:bodyPr/>
        <a:lstStyle/>
        <a:p>
          <a:pPr>
            <a:lnSpc>
              <a:spcPct val="100000"/>
            </a:lnSpc>
          </a:pPr>
          <a:r>
            <a:rPr lang="en-GB" dirty="0">
              <a:solidFill>
                <a:schemeClr val="accent1"/>
              </a:solidFill>
              <a:latin typeface="Arial" panose="020B0604020202020204" pitchFamily="34" charset="0"/>
              <a:cs typeface="Arial" panose="020B0604020202020204" pitchFamily="34" charset="0"/>
            </a:rPr>
            <a:t>T</a:t>
          </a:r>
          <a:r>
            <a:rPr lang="en-GB" b="0" i="0" dirty="0">
              <a:solidFill>
                <a:schemeClr val="accent1"/>
              </a:solidFill>
              <a:latin typeface="Arial" panose="020B0604020202020204" pitchFamily="34" charset="0"/>
              <a:cs typeface="Arial" panose="020B0604020202020204" pitchFamily="34" charset="0"/>
            </a:rPr>
            <a:t>hen update the action plan accordingly. </a:t>
          </a:r>
          <a:endParaRPr lang="en-US" dirty="0">
            <a:solidFill>
              <a:schemeClr val="accent1"/>
            </a:solidFill>
            <a:latin typeface="Arial" panose="020B0604020202020204" pitchFamily="34" charset="0"/>
            <a:cs typeface="Arial" panose="020B0604020202020204" pitchFamily="34" charset="0"/>
          </a:endParaRPr>
        </a:p>
      </dgm:t>
    </dgm:pt>
    <dgm:pt modelId="{4330AE33-F061-4D33-8E40-96B1C63152D4}" type="parTrans" cxnId="{6CE7156C-87A0-4D78-B558-79E4DCD9C798}">
      <dgm:prSet/>
      <dgm:spPr/>
      <dgm:t>
        <a:bodyPr/>
        <a:lstStyle/>
        <a:p>
          <a:endParaRPr lang="en-US">
            <a:latin typeface="Arial" panose="020B0604020202020204" pitchFamily="34" charset="0"/>
            <a:cs typeface="Arial" panose="020B0604020202020204" pitchFamily="34" charset="0"/>
          </a:endParaRPr>
        </a:p>
      </dgm:t>
    </dgm:pt>
    <dgm:pt modelId="{5451097D-A546-4A43-9FE5-32F1F6CCD13E}" type="sibTrans" cxnId="{6CE7156C-87A0-4D78-B558-79E4DCD9C798}">
      <dgm:prSet/>
      <dgm:spPr/>
      <dgm:t>
        <a:bodyPr/>
        <a:lstStyle/>
        <a:p>
          <a:endParaRPr lang="en-US">
            <a:latin typeface="Arial" panose="020B0604020202020204" pitchFamily="34" charset="0"/>
            <a:cs typeface="Arial" panose="020B0604020202020204" pitchFamily="34" charset="0"/>
          </a:endParaRPr>
        </a:p>
      </dgm:t>
    </dgm:pt>
    <dgm:pt modelId="{0AF06D2D-1B26-4798-A81B-C6DCD69207C4}">
      <dgm:prSet/>
      <dgm:spPr/>
      <dgm:t>
        <a:bodyPr/>
        <a:lstStyle/>
        <a:p>
          <a:pPr>
            <a:lnSpc>
              <a:spcPct val="100000"/>
            </a:lnSpc>
          </a:pPr>
          <a:r>
            <a:rPr lang="en-GB" dirty="0">
              <a:solidFill>
                <a:schemeClr val="accent1"/>
              </a:solidFill>
              <a:latin typeface="Arial" panose="020B0604020202020204" pitchFamily="34" charset="0"/>
              <a:cs typeface="Arial" panose="020B0604020202020204" pitchFamily="34" charset="0"/>
            </a:rPr>
            <a:t>The plan can be very fluid and interchangeable – evolving depending upon issues.</a:t>
          </a:r>
          <a:endParaRPr lang="en-US" dirty="0">
            <a:solidFill>
              <a:schemeClr val="accent1"/>
            </a:solidFill>
            <a:latin typeface="Arial" panose="020B0604020202020204" pitchFamily="34" charset="0"/>
            <a:cs typeface="Arial" panose="020B0604020202020204" pitchFamily="34" charset="0"/>
          </a:endParaRPr>
        </a:p>
      </dgm:t>
    </dgm:pt>
    <dgm:pt modelId="{BF931A1D-DE1B-4E2E-917E-F016FBB9359A}" type="parTrans" cxnId="{5DBFF099-B962-44F8-90C7-B7C6027CD949}">
      <dgm:prSet/>
      <dgm:spPr/>
      <dgm:t>
        <a:bodyPr/>
        <a:lstStyle/>
        <a:p>
          <a:endParaRPr lang="en-US">
            <a:latin typeface="Arial" panose="020B0604020202020204" pitchFamily="34" charset="0"/>
            <a:cs typeface="Arial" panose="020B0604020202020204" pitchFamily="34" charset="0"/>
          </a:endParaRPr>
        </a:p>
      </dgm:t>
    </dgm:pt>
    <dgm:pt modelId="{0AA39810-5842-457B-AC2B-47EB9A9B9435}" type="sibTrans" cxnId="{5DBFF099-B962-44F8-90C7-B7C6027CD949}">
      <dgm:prSet/>
      <dgm:spPr/>
      <dgm:t>
        <a:bodyPr/>
        <a:lstStyle/>
        <a:p>
          <a:endParaRPr lang="en-US">
            <a:latin typeface="Arial" panose="020B0604020202020204" pitchFamily="34" charset="0"/>
            <a:cs typeface="Arial" panose="020B0604020202020204" pitchFamily="34" charset="0"/>
          </a:endParaRPr>
        </a:p>
      </dgm:t>
    </dgm:pt>
    <dgm:pt modelId="{0F289FB0-473E-437B-8C3A-3BA5896B535D}" type="pres">
      <dgm:prSet presAssocID="{1B7DADA6-D618-4381-9BDD-8E4E65BCAC63}" presName="vert0" presStyleCnt="0">
        <dgm:presLayoutVars>
          <dgm:dir/>
          <dgm:animOne val="branch"/>
          <dgm:animLvl val="lvl"/>
        </dgm:presLayoutVars>
      </dgm:prSet>
      <dgm:spPr/>
    </dgm:pt>
    <dgm:pt modelId="{A4F1F9DE-9449-4A82-BBB8-AF020B52AA14}" type="pres">
      <dgm:prSet presAssocID="{741208C4-EE96-4597-84E7-6DEE08A5544B}" presName="thickLine" presStyleLbl="alignNode1" presStyleIdx="0" presStyleCnt="5"/>
      <dgm:spPr/>
    </dgm:pt>
    <dgm:pt modelId="{5FD561BC-40D3-42B8-AC0A-CBB1E7B046D0}" type="pres">
      <dgm:prSet presAssocID="{741208C4-EE96-4597-84E7-6DEE08A5544B}" presName="horz1" presStyleCnt="0"/>
      <dgm:spPr/>
    </dgm:pt>
    <dgm:pt modelId="{530798B7-CD43-4911-A349-65A84843B957}" type="pres">
      <dgm:prSet presAssocID="{741208C4-EE96-4597-84E7-6DEE08A5544B}" presName="tx1" presStyleLbl="revTx" presStyleIdx="0" presStyleCnt="5"/>
      <dgm:spPr/>
    </dgm:pt>
    <dgm:pt modelId="{9C5BF7D6-6271-4A05-96C8-F35039EE8291}" type="pres">
      <dgm:prSet presAssocID="{741208C4-EE96-4597-84E7-6DEE08A5544B}" presName="vert1" presStyleCnt="0"/>
      <dgm:spPr/>
    </dgm:pt>
    <dgm:pt modelId="{222F1CC4-1082-4FF0-957C-22A25057E4E9}" type="pres">
      <dgm:prSet presAssocID="{71A0E961-170E-49EE-AB17-7A79825A6288}" presName="thickLine" presStyleLbl="alignNode1" presStyleIdx="1" presStyleCnt="5"/>
      <dgm:spPr/>
    </dgm:pt>
    <dgm:pt modelId="{B23FC508-219C-4B26-9359-38E6C6226540}" type="pres">
      <dgm:prSet presAssocID="{71A0E961-170E-49EE-AB17-7A79825A6288}" presName="horz1" presStyleCnt="0"/>
      <dgm:spPr/>
    </dgm:pt>
    <dgm:pt modelId="{DA174107-31AC-4785-92C2-A67261CE929E}" type="pres">
      <dgm:prSet presAssocID="{71A0E961-170E-49EE-AB17-7A79825A6288}" presName="tx1" presStyleLbl="revTx" presStyleIdx="1" presStyleCnt="5"/>
      <dgm:spPr/>
    </dgm:pt>
    <dgm:pt modelId="{41279585-3F78-4625-8D33-7591CEB56F63}" type="pres">
      <dgm:prSet presAssocID="{71A0E961-170E-49EE-AB17-7A79825A6288}" presName="vert1" presStyleCnt="0"/>
      <dgm:spPr/>
    </dgm:pt>
    <dgm:pt modelId="{5EA56502-3297-486C-927C-9EEC45BC5E87}" type="pres">
      <dgm:prSet presAssocID="{5277C636-5652-4604-96BB-8A06C13CEA2C}" presName="thickLine" presStyleLbl="alignNode1" presStyleIdx="2" presStyleCnt="5"/>
      <dgm:spPr/>
    </dgm:pt>
    <dgm:pt modelId="{DE056556-73C6-4EF0-9C93-D8E435D504BE}" type="pres">
      <dgm:prSet presAssocID="{5277C636-5652-4604-96BB-8A06C13CEA2C}" presName="horz1" presStyleCnt="0"/>
      <dgm:spPr/>
    </dgm:pt>
    <dgm:pt modelId="{93628A6B-62F5-4722-92E8-D8FAF6BF31D0}" type="pres">
      <dgm:prSet presAssocID="{5277C636-5652-4604-96BB-8A06C13CEA2C}" presName="tx1" presStyleLbl="revTx" presStyleIdx="2" presStyleCnt="5"/>
      <dgm:spPr/>
    </dgm:pt>
    <dgm:pt modelId="{818BF153-981C-4DF3-A814-F5D37F051F1C}" type="pres">
      <dgm:prSet presAssocID="{5277C636-5652-4604-96BB-8A06C13CEA2C}" presName="vert1" presStyleCnt="0"/>
      <dgm:spPr/>
    </dgm:pt>
    <dgm:pt modelId="{F8E0D7E2-A612-4162-8D8C-FC4EED8AC4D8}" type="pres">
      <dgm:prSet presAssocID="{9D9B751C-B089-43DB-962A-02BFE3397F6B}" presName="thickLine" presStyleLbl="alignNode1" presStyleIdx="3" presStyleCnt="5"/>
      <dgm:spPr/>
    </dgm:pt>
    <dgm:pt modelId="{FB918D1E-0651-482F-95FB-B92A1F4D7CFA}" type="pres">
      <dgm:prSet presAssocID="{9D9B751C-B089-43DB-962A-02BFE3397F6B}" presName="horz1" presStyleCnt="0"/>
      <dgm:spPr/>
    </dgm:pt>
    <dgm:pt modelId="{4CDA2F4C-C93D-42C8-8496-AB017A75D06B}" type="pres">
      <dgm:prSet presAssocID="{9D9B751C-B089-43DB-962A-02BFE3397F6B}" presName="tx1" presStyleLbl="revTx" presStyleIdx="3" presStyleCnt="5"/>
      <dgm:spPr/>
    </dgm:pt>
    <dgm:pt modelId="{6C6C51E8-2426-4162-A7F3-A46E1BACE3CE}" type="pres">
      <dgm:prSet presAssocID="{9D9B751C-B089-43DB-962A-02BFE3397F6B}" presName="vert1" presStyleCnt="0"/>
      <dgm:spPr/>
    </dgm:pt>
    <dgm:pt modelId="{ECBA710E-DCD5-4EC2-9095-2AC76391D152}" type="pres">
      <dgm:prSet presAssocID="{0AF06D2D-1B26-4798-A81B-C6DCD69207C4}" presName="thickLine" presStyleLbl="alignNode1" presStyleIdx="4" presStyleCnt="5"/>
      <dgm:spPr/>
    </dgm:pt>
    <dgm:pt modelId="{11CA230A-31B2-480D-A908-C5F5867C9A1A}" type="pres">
      <dgm:prSet presAssocID="{0AF06D2D-1B26-4798-A81B-C6DCD69207C4}" presName="horz1" presStyleCnt="0"/>
      <dgm:spPr/>
    </dgm:pt>
    <dgm:pt modelId="{D872F7D6-65EB-499A-B069-0836271F3C73}" type="pres">
      <dgm:prSet presAssocID="{0AF06D2D-1B26-4798-A81B-C6DCD69207C4}" presName="tx1" presStyleLbl="revTx" presStyleIdx="4" presStyleCnt="5"/>
      <dgm:spPr/>
    </dgm:pt>
    <dgm:pt modelId="{9E4A535E-EF69-4DD0-9600-F75E4681C590}" type="pres">
      <dgm:prSet presAssocID="{0AF06D2D-1B26-4798-A81B-C6DCD69207C4}" presName="vert1" presStyleCnt="0"/>
      <dgm:spPr/>
    </dgm:pt>
  </dgm:ptLst>
  <dgm:cxnLst>
    <dgm:cxn modelId="{5427011D-3F1B-4930-B2CA-267E4C3E8D4D}" srcId="{1B7DADA6-D618-4381-9BDD-8E4E65BCAC63}" destId="{741208C4-EE96-4597-84E7-6DEE08A5544B}" srcOrd="0" destOrd="0" parTransId="{5D96DC65-9AEF-43C5-939B-1CB284E7E127}" sibTransId="{E8023315-C0EB-4A6B-859D-6BCFB873443B}"/>
    <dgm:cxn modelId="{7C2BFC26-FC0D-4EA7-AE56-B039577E5E79}" type="presOf" srcId="{9D9B751C-B089-43DB-962A-02BFE3397F6B}" destId="{4CDA2F4C-C93D-42C8-8496-AB017A75D06B}" srcOrd="0" destOrd="0" presId="urn:microsoft.com/office/officeart/2008/layout/LinedList"/>
    <dgm:cxn modelId="{6CE7156C-87A0-4D78-B558-79E4DCD9C798}" srcId="{1B7DADA6-D618-4381-9BDD-8E4E65BCAC63}" destId="{9D9B751C-B089-43DB-962A-02BFE3397F6B}" srcOrd="3" destOrd="0" parTransId="{4330AE33-F061-4D33-8E40-96B1C63152D4}" sibTransId="{5451097D-A546-4A43-9FE5-32F1F6CCD13E}"/>
    <dgm:cxn modelId="{113BD36D-1EDD-4422-AA7E-CA400C572752}" type="presOf" srcId="{71A0E961-170E-49EE-AB17-7A79825A6288}" destId="{DA174107-31AC-4785-92C2-A67261CE929E}" srcOrd="0" destOrd="0" presId="urn:microsoft.com/office/officeart/2008/layout/LinedList"/>
    <dgm:cxn modelId="{50B1D36D-7314-40AD-9605-2CFCE69B3C52}" srcId="{1B7DADA6-D618-4381-9BDD-8E4E65BCAC63}" destId="{5277C636-5652-4604-96BB-8A06C13CEA2C}" srcOrd="2" destOrd="0" parTransId="{D22B79EC-57DB-4E82-A472-C563F4AC6D4F}" sibTransId="{0BE20526-82E7-4A3C-89DA-11A299148627}"/>
    <dgm:cxn modelId="{073DD870-CCC8-44EE-BFEE-B2A36B23AAC2}" srcId="{1B7DADA6-D618-4381-9BDD-8E4E65BCAC63}" destId="{71A0E961-170E-49EE-AB17-7A79825A6288}" srcOrd="1" destOrd="0" parTransId="{9D7C328F-116A-4C0B-8B66-74A9BB596372}" sibTransId="{254FC2CD-F200-47DC-8192-DF74E0C44BA8}"/>
    <dgm:cxn modelId="{C1F16F77-5A0A-4165-96DA-1514E51E23DC}" type="presOf" srcId="{5277C636-5652-4604-96BB-8A06C13CEA2C}" destId="{93628A6B-62F5-4722-92E8-D8FAF6BF31D0}" srcOrd="0" destOrd="0" presId="urn:microsoft.com/office/officeart/2008/layout/LinedList"/>
    <dgm:cxn modelId="{047DEC94-D59C-4C89-AD64-86D97E75B830}" type="presOf" srcId="{1B7DADA6-D618-4381-9BDD-8E4E65BCAC63}" destId="{0F289FB0-473E-437B-8C3A-3BA5896B535D}" srcOrd="0" destOrd="0" presId="urn:microsoft.com/office/officeart/2008/layout/LinedList"/>
    <dgm:cxn modelId="{5DBFF099-B962-44F8-90C7-B7C6027CD949}" srcId="{1B7DADA6-D618-4381-9BDD-8E4E65BCAC63}" destId="{0AF06D2D-1B26-4798-A81B-C6DCD69207C4}" srcOrd="4" destOrd="0" parTransId="{BF931A1D-DE1B-4E2E-917E-F016FBB9359A}" sibTransId="{0AA39810-5842-457B-AC2B-47EB9A9B9435}"/>
    <dgm:cxn modelId="{B845E0A6-FCE7-410D-8E7F-1685CCE979C2}" type="presOf" srcId="{741208C4-EE96-4597-84E7-6DEE08A5544B}" destId="{530798B7-CD43-4911-A349-65A84843B957}" srcOrd="0" destOrd="0" presId="urn:microsoft.com/office/officeart/2008/layout/LinedList"/>
    <dgm:cxn modelId="{128FE7E5-D9CE-4C3E-BDC1-990AFF15D753}" type="presOf" srcId="{0AF06D2D-1B26-4798-A81B-C6DCD69207C4}" destId="{D872F7D6-65EB-499A-B069-0836271F3C73}" srcOrd="0" destOrd="0" presId="urn:microsoft.com/office/officeart/2008/layout/LinedList"/>
    <dgm:cxn modelId="{A3E48CFE-C3F7-4F9A-A9F8-743F5AE999E0}" type="presParOf" srcId="{0F289FB0-473E-437B-8C3A-3BA5896B535D}" destId="{A4F1F9DE-9449-4A82-BBB8-AF020B52AA14}" srcOrd="0" destOrd="0" presId="urn:microsoft.com/office/officeart/2008/layout/LinedList"/>
    <dgm:cxn modelId="{E82778BE-12E0-430A-912D-B3D6BF5F9382}" type="presParOf" srcId="{0F289FB0-473E-437B-8C3A-3BA5896B535D}" destId="{5FD561BC-40D3-42B8-AC0A-CBB1E7B046D0}" srcOrd="1" destOrd="0" presId="urn:microsoft.com/office/officeart/2008/layout/LinedList"/>
    <dgm:cxn modelId="{E5B2871C-015A-4A94-BADE-250A00E16C7D}" type="presParOf" srcId="{5FD561BC-40D3-42B8-AC0A-CBB1E7B046D0}" destId="{530798B7-CD43-4911-A349-65A84843B957}" srcOrd="0" destOrd="0" presId="urn:microsoft.com/office/officeart/2008/layout/LinedList"/>
    <dgm:cxn modelId="{539DF8A9-6ECD-4202-9D0D-A1C3EB4E4D9B}" type="presParOf" srcId="{5FD561BC-40D3-42B8-AC0A-CBB1E7B046D0}" destId="{9C5BF7D6-6271-4A05-96C8-F35039EE8291}" srcOrd="1" destOrd="0" presId="urn:microsoft.com/office/officeart/2008/layout/LinedList"/>
    <dgm:cxn modelId="{881C942E-BD71-4446-BC21-8890E6EB0528}" type="presParOf" srcId="{0F289FB0-473E-437B-8C3A-3BA5896B535D}" destId="{222F1CC4-1082-4FF0-957C-22A25057E4E9}" srcOrd="2" destOrd="0" presId="urn:microsoft.com/office/officeart/2008/layout/LinedList"/>
    <dgm:cxn modelId="{9630BE91-9A6D-4D38-B400-E7669B74086C}" type="presParOf" srcId="{0F289FB0-473E-437B-8C3A-3BA5896B535D}" destId="{B23FC508-219C-4B26-9359-38E6C6226540}" srcOrd="3" destOrd="0" presId="urn:microsoft.com/office/officeart/2008/layout/LinedList"/>
    <dgm:cxn modelId="{5E385C43-9406-45BC-BC93-0F2E38CF1232}" type="presParOf" srcId="{B23FC508-219C-4B26-9359-38E6C6226540}" destId="{DA174107-31AC-4785-92C2-A67261CE929E}" srcOrd="0" destOrd="0" presId="urn:microsoft.com/office/officeart/2008/layout/LinedList"/>
    <dgm:cxn modelId="{126D3180-D824-491B-A2A0-E3CC6BE8DC73}" type="presParOf" srcId="{B23FC508-219C-4B26-9359-38E6C6226540}" destId="{41279585-3F78-4625-8D33-7591CEB56F63}" srcOrd="1" destOrd="0" presId="urn:microsoft.com/office/officeart/2008/layout/LinedList"/>
    <dgm:cxn modelId="{7071E3E9-A932-4F93-A447-0C2910A4139D}" type="presParOf" srcId="{0F289FB0-473E-437B-8C3A-3BA5896B535D}" destId="{5EA56502-3297-486C-927C-9EEC45BC5E87}" srcOrd="4" destOrd="0" presId="urn:microsoft.com/office/officeart/2008/layout/LinedList"/>
    <dgm:cxn modelId="{F1399816-B10E-4604-8422-41F4C79C1EDA}" type="presParOf" srcId="{0F289FB0-473E-437B-8C3A-3BA5896B535D}" destId="{DE056556-73C6-4EF0-9C93-D8E435D504BE}" srcOrd="5" destOrd="0" presId="urn:microsoft.com/office/officeart/2008/layout/LinedList"/>
    <dgm:cxn modelId="{CD5149D0-080C-465C-B010-E97511FCDE15}" type="presParOf" srcId="{DE056556-73C6-4EF0-9C93-D8E435D504BE}" destId="{93628A6B-62F5-4722-92E8-D8FAF6BF31D0}" srcOrd="0" destOrd="0" presId="urn:microsoft.com/office/officeart/2008/layout/LinedList"/>
    <dgm:cxn modelId="{367FEBA9-508D-4B55-BFD5-29889003A578}" type="presParOf" srcId="{DE056556-73C6-4EF0-9C93-D8E435D504BE}" destId="{818BF153-981C-4DF3-A814-F5D37F051F1C}" srcOrd="1" destOrd="0" presId="urn:microsoft.com/office/officeart/2008/layout/LinedList"/>
    <dgm:cxn modelId="{0E1EE782-2B12-4060-8D1B-AE74037690C8}" type="presParOf" srcId="{0F289FB0-473E-437B-8C3A-3BA5896B535D}" destId="{F8E0D7E2-A612-4162-8D8C-FC4EED8AC4D8}" srcOrd="6" destOrd="0" presId="urn:microsoft.com/office/officeart/2008/layout/LinedList"/>
    <dgm:cxn modelId="{8D8006D7-A508-4468-B781-039DA0819C0E}" type="presParOf" srcId="{0F289FB0-473E-437B-8C3A-3BA5896B535D}" destId="{FB918D1E-0651-482F-95FB-B92A1F4D7CFA}" srcOrd="7" destOrd="0" presId="urn:microsoft.com/office/officeart/2008/layout/LinedList"/>
    <dgm:cxn modelId="{8F80B1E4-EC28-4C1F-A69B-4D44CF24B7CA}" type="presParOf" srcId="{FB918D1E-0651-482F-95FB-B92A1F4D7CFA}" destId="{4CDA2F4C-C93D-42C8-8496-AB017A75D06B}" srcOrd="0" destOrd="0" presId="urn:microsoft.com/office/officeart/2008/layout/LinedList"/>
    <dgm:cxn modelId="{B620CAC0-9E56-4E93-92BD-8F7E506C635E}" type="presParOf" srcId="{FB918D1E-0651-482F-95FB-B92A1F4D7CFA}" destId="{6C6C51E8-2426-4162-A7F3-A46E1BACE3CE}" srcOrd="1" destOrd="0" presId="urn:microsoft.com/office/officeart/2008/layout/LinedList"/>
    <dgm:cxn modelId="{F7C74182-5336-4F18-88A5-BFB2044D688D}" type="presParOf" srcId="{0F289FB0-473E-437B-8C3A-3BA5896B535D}" destId="{ECBA710E-DCD5-4EC2-9095-2AC76391D152}" srcOrd="8" destOrd="0" presId="urn:microsoft.com/office/officeart/2008/layout/LinedList"/>
    <dgm:cxn modelId="{93D1DBC9-F415-46C6-8693-C7CA81544DAC}" type="presParOf" srcId="{0F289FB0-473E-437B-8C3A-3BA5896B535D}" destId="{11CA230A-31B2-480D-A908-C5F5867C9A1A}" srcOrd="9" destOrd="0" presId="urn:microsoft.com/office/officeart/2008/layout/LinedList"/>
    <dgm:cxn modelId="{77826B65-4E4E-44A8-9D33-7E15051501A3}" type="presParOf" srcId="{11CA230A-31B2-480D-A908-C5F5867C9A1A}" destId="{D872F7D6-65EB-499A-B069-0836271F3C73}" srcOrd="0" destOrd="0" presId="urn:microsoft.com/office/officeart/2008/layout/LinedList"/>
    <dgm:cxn modelId="{0D2084F7-EC16-4576-BCF1-927A9314B1BD}" type="presParOf" srcId="{11CA230A-31B2-480D-A908-C5F5867C9A1A}" destId="{9E4A535E-EF69-4DD0-9600-F75E4681C59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68796-C1BB-4C7B-A4F2-3344A1B53506}">
      <dsp:nvSpPr>
        <dsp:cNvPr id="0" name=""/>
        <dsp:cNvSpPr/>
      </dsp:nvSpPr>
      <dsp:spPr>
        <a:xfrm>
          <a:off x="0" y="6604"/>
          <a:ext cx="9937019" cy="8391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7AAC2-EF46-4A75-B80E-64629A95FA3F}">
      <dsp:nvSpPr>
        <dsp:cNvPr id="0" name=""/>
        <dsp:cNvSpPr/>
      </dsp:nvSpPr>
      <dsp:spPr>
        <a:xfrm>
          <a:off x="253841" y="195411"/>
          <a:ext cx="461980" cy="461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26B1E1-2354-44AE-854E-A424A56F6026}">
      <dsp:nvSpPr>
        <dsp:cNvPr id="0" name=""/>
        <dsp:cNvSpPr/>
      </dsp:nvSpPr>
      <dsp:spPr>
        <a:xfrm>
          <a:off x="969662" y="6604"/>
          <a:ext cx="8952424" cy="8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85" tIns="91585" rIns="91585" bIns="91585" numCol="1" spcCol="1270" anchor="ctr" anchorCtr="0">
          <a:noAutofit/>
        </a:bodyPr>
        <a:lstStyle/>
        <a:p>
          <a:pPr marL="0" lvl="0" indent="0" algn="l" defTabSz="1066800">
            <a:lnSpc>
              <a:spcPct val="100000"/>
            </a:lnSpc>
            <a:spcBef>
              <a:spcPct val="0"/>
            </a:spcBef>
            <a:spcAft>
              <a:spcPct val="35000"/>
            </a:spcAft>
            <a:buNone/>
          </a:pPr>
          <a:r>
            <a:rPr lang="en-GB" sz="2400" b="1" i="0" kern="1200" dirty="0">
              <a:solidFill>
                <a:schemeClr val="accent1">
                  <a:lumMod val="75000"/>
                </a:schemeClr>
              </a:solidFill>
              <a:latin typeface="Arial" panose="020B0604020202020204" pitchFamily="34" charset="0"/>
              <a:cs typeface="Arial" panose="020B0604020202020204" pitchFamily="34" charset="0"/>
            </a:rPr>
            <a:t>S</a:t>
          </a:r>
          <a:r>
            <a:rPr lang="en-GB" sz="2400" b="0" i="0" kern="1200" dirty="0">
              <a:solidFill>
                <a:schemeClr val="accent1">
                  <a:lumMod val="75000"/>
                </a:schemeClr>
              </a:solidFill>
              <a:latin typeface="Arial" panose="020B0604020202020204" pitchFamily="34" charset="0"/>
              <a:cs typeface="Arial" panose="020B0604020202020204" pitchFamily="34" charset="0"/>
            </a:rPr>
            <a:t>pecific – well-defined and clear</a:t>
          </a:r>
          <a:endParaRPr lang="en-US" sz="2400" b="0" kern="1200" dirty="0">
            <a:solidFill>
              <a:schemeClr val="accent1">
                <a:lumMod val="75000"/>
              </a:schemeClr>
            </a:solidFill>
            <a:latin typeface="Arial" panose="020B0604020202020204" pitchFamily="34" charset="0"/>
            <a:cs typeface="Arial" panose="020B0604020202020204" pitchFamily="34" charset="0"/>
          </a:endParaRPr>
        </a:p>
      </dsp:txBody>
      <dsp:txXfrm>
        <a:off x="969662" y="6604"/>
        <a:ext cx="8952424" cy="865367"/>
      </dsp:txXfrm>
    </dsp:sp>
    <dsp:sp modelId="{AAA3B208-9719-43DA-9AFC-9C2899CA4B1D}">
      <dsp:nvSpPr>
        <dsp:cNvPr id="0" name=""/>
        <dsp:cNvSpPr/>
      </dsp:nvSpPr>
      <dsp:spPr>
        <a:xfrm>
          <a:off x="0" y="1088313"/>
          <a:ext cx="9937019" cy="8391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4B3A2-2609-451F-A4A6-C697D7AD4907}">
      <dsp:nvSpPr>
        <dsp:cNvPr id="0" name=""/>
        <dsp:cNvSpPr/>
      </dsp:nvSpPr>
      <dsp:spPr>
        <a:xfrm>
          <a:off x="253841" y="1277120"/>
          <a:ext cx="461980" cy="461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03AEAE-4DC0-4CD8-B68C-DECE8DF19AFA}">
      <dsp:nvSpPr>
        <dsp:cNvPr id="0" name=""/>
        <dsp:cNvSpPr/>
      </dsp:nvSpPr>
      <dsp:spPr>
        <a:xfrm>
          <a:off x="969662" y="1088313"/>
          <a:ext cx="8952424" cy="8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85" tIns="91585" rIns="91585" bIns="91585" numCol="1" spcCol="1270" anchor="ctr" anchorCtr="0">
          <a:noAutofit/>
        </a:bodyPr>
        <a:lstStyle/>
        <a:p>
          <a:pPr marL="0" lvl="0" indent="0" algn="l" defTabSz="1066800">
            <a:lnSpc>
              <a:spcPct val="100000"/>
            </a:lnSpc>
            <a:spcBef>
              <a:spcPct val="0"/>
            </a:spcBef>
            <a:spcAft>
              <a:spcPct val="35000"/>
            </a:spcAft>
            <a:buNone/>
          </a:pPr>
          <a:r>
            <a:rPr lang="en-GB" sz="2400" b="1" i="0" kern="1200" dirty="0">
              <a:solidFill>
                <a:schemeClr val="accent1">
                  <a:lumMod val="75000"/>
                </a:schemeClr>
              </a:solidFill>
              <a:latin typeface="Arial" panose="020B0604020202020204" pitchFamily="34" charset="0"/>
              <a:cs typeface="Arial" panose="020B0604020202020204" pitchFamily="34" charset="0"/>
            </a:rPr>
            <a:t>M</a:t>
          </a:r>
          <a:r>
            <a:rPr lang="en-GB" sz="2400" b="0" i="0" kern="1200" dirty="0">
              <a:solidFill>
                <a:schemeClr val="accent1">
                  <a:lumMod val="75000"/>
                </a:schemeClr>
              </a:solidFill>
              <a:latin typeface="Arial" panose="020B0604020202020204" pitchFamily="34" charset="0"/>
              <a:cs typeface="Arial" panose="020B0604020202020204" pitchFamily="34" charset="0"/>
            </a:rPr>
            <a:t>easurable – include measurable indicators to track progress  </a:t>
          </a:r>
          <a:endParaRPr lang="en-US" sz="2400" kern="1200" dirty="0">
            <a:solidFill>
              <a:schemeClr val="accent1">
                <a:lumMod val="75000"/>
              </a:schemeClr>
            </a:solidFill>
            <a:latin typeface="Arial" panose="020B0604020202020204" pitchFamily="34" charset="0"/>
            <a:cs typeface="Arial" panose="020B0604020202020204" pitchFamily="34" charset="0"/>
          </a:endParaRPr>
        </a:p>
      </dsp:txBody>
      <dsp:txXfrm>
        <a:off x="969662" y="1088313"/>
        <a:ext cx="8952424" cy="865367"/>
      </dsp:txXfrm>
    </dsp:sp>
    <dsp:sp modelId="{1A4ED0AF-FE4B-4C62-ADE1-59E2A0FC63E6}">
      <dsp:nvSpPr>
        <dsp:cNvPr id="0" name=""/>
        <dsp:cNvSpPr/>
      </dsp:nvSpPr>
      <dsp:spPr>
        <a:xfrm>
          <a:off x="0" y="2266372"/>
          <a:ext cx="9937019" cy="8391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C7A1C-9293-4673-8B8B-95BA2A08AE59}">
      <dsp:nvSpPr>
        <dsp:cNvPr id="0" name=""/>
        <dsp:cNvSpPr/>
      </dsp:nvSpPr>
      <dsp:spPr>
        <a:xfrm>
          <a:off x="253841" y="2358829"/>
          <a:ext cx="461980" cy="461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9B8AF-D3B1-4A8E-9950-B27ABC921D43}">
      <dsp:nvSpPr>
        <dsp:cNvPr id="0" name=""/>
        <dsp:cNvSpPr/>
      </dsp:nvSpPr>
      <dsp:spPr>
        <a:xfrm>
          <a:off x="969662" y="2170022"/>
          <a:ext cx="8952424" cy="8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85" tIns="91585" rIns="91585" bIns="91585" numCol="1" spcCol="1270" anchor="ctr" anchorCtr="0">
          <a:noAutofit/>
        </a:bodyPr>
        <a:lstStyle/>
        <a:p>
          <a:pPr marL="0" lvl="0" indent="0" algn="l" defTabSz="1066800">
            <a:lnSpc>
              <a:spcPct val="100000"/>
            </a:lnSpc>
            <a:spcBef>
              <a:spcPct val="0"/>
            </a:spcBef>
            <a:spcAft>
              <a:spcPct val="35000"/>
            </a:spcAft>
            <a:buNone/>
          </a:pPr>
          <a:r>
            <a:rPr lang="en-GB" sz="2400" b="1" i="0" kern="1200" dirty="0">
              <a:solidFill>
                <a:schemeClr val="accent1">
                  <a:lumMod val="75000"/>
                </a:schemeClr>
              </a:solidFill>
              <a:latin typeface="Arial" panose="020B0604020202020204" pitchFamily="34" charset="0"/>
              <a:cs typeface="Arial" panose="020B0604020202020204" pitchFamily="34" charset="0"/>
            </a:rPr>
            <a:t>A</a:t>
          </a:r>
          <a:r>
            <a:rPr lang="en-GB" sz="2400" b="0" i="0" kern="1200" dirty="0">
              <a:solidFill>
                <a:schemeClr val="accent1">
                  <a:lumMod val="75000"/>
                </a:schemeClr>
              </a:solidFill>
              <a:latin typeface="Arial" panose="020B0604020202020204" pitchFamily="34" charset="0"/>
              <a:cs typeface="Arial" panose="020B0604020202020204" pitchFamily="34" charset="0"/>
            </a:rPr>
            <a:t>ttainable – realistic and achievable within the budget time  resources, </a:t>
          </a:r>
          <a:r>
            <a:rPr lang="en-GB" sz="2400" kern="1200" dirty="0">
              <a:solidFill>
                <a:schemeClr val="accent1">
                  <a:lumMod val="75000"/>
                </a:schemeClr>
              </a:solidFill>
              <a:latin typeface="Arial" panose="020B0604020202020204" pitchFamily="34" charset="0"/>
              <a:cs typeface="Arial" panose="020B0604020202020204" pitchFamily="34" charset="0"/>
            </a:rPr>
            <a:t>&amp; </a:t>
          </a:r>
          <a:r>
            <a:rPr lang="en-GB" sz="2400" b="0" i="0" kern="1200" dirty="0">
              <a:solidFill>
                <a:schemeClr val="accent1">
                  <a:lumMod val="75000"/>
                </a:schemeClr>
              </a:solidFill>
              <a:latin typeface="Arial" panose="020B0604020202020204" pitchFamily="34" charset="0"/>
              <a:cs typeface="Arial" panose="020B0604020202020204" pitchFamily="34" charset="0"/>
            </a:rPr>
            <a:t>experience available</a:t>
          </a:r>
          <a:r>
            <a:rPr lang="en-GB" sz="2400" b="0" i="0" kern="1200" dirty="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a:off x="969662" y="2170022"/>
        <a:ext cx="8952424" cy="865367"/>
      </dsp:txXfrm>
    </dsp:sp>
    <dsp:sp modelId="{53C38A75-B8E7-44C5-AF1B-026966B40979}">
      <dsp:nvSpPr>
        <dsp:cNvPr id="0" name=""/>
        <dsp:cNvSpPr/>
      </dsp:nvSpPr>
      <dsp:spPr>
        <a:xfrm>
          <a:off x="0" y="3251731"/>
          <a:ext cx="9937019" cy="8391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799E9-54D3-4853-ABA3-9C26EB86AEA0}">
      <dsp:nvSpPr>
        <dsp:cNvPr id="0" name=""/>
        <dsp:cNvSpPr/>
      </dsp:nvSpPr>
      <dsp:spPr>
        <a:xfrm>
          <a:off x="253841" y="3440538"/>
          <a:ext cx="461980" cy="4615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25D4C-880D-470A-8C9A-6DD773E5CE1F}">
      <dsp:nvSpPr>
        <dsp:cNvPr id="0" name=""/>
        <dsp:cNvSpPr/>
      </dsp:nvSpPr>
      <dsp:spPr>
        <a:xfrm>
          <a:off x="969662" y="3251731"/>
          <a:ext cx="8952424" cy="8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85" tIns="91585" rIns="91585" bIns="91585" numCol="1" spcCol="1270" anchor="ctr" anchorCtr="0">
          <a:noAutofit/>
        </a:bodyPr>
        <a:lstStyle/>
        <a:p>
          <a:pPr marL="0" lvl="0" indent="0" algn="l" defTabSz="1066800">
            <a:lnSpc>
              <a:spcPct val="100000"/>
            </a:lnSpc>
            <a:spcBef>
              <a:spcPct val="0"/>
            </a:spcBef>
            <a:spcAft>
              <a:spcPct val="35000"/>
            </a:spcAft>
            <a:buNone/>
          </a:pPr>
          <a:r>
            <a:rPr lang="en-GB" sz="2400" b="1" i="0" kern="1200" dirty="0">
              <a:solidFill>
                <a:schemeClr val="accent1">
                  <a:lumMod val="75000"/>
                </a:schemeClr>
              </a:solidFill>
              <a:latin typeface="Arial" panose="020B0604020202020204" pitchFamily="34" charset="0"/>
              <a:cs typeface="Arial" panose="020B0604020202020204" pitchFamily="34" charset="0"/>
            </a:rPr>
            <a:t>R</a:t>
          </a:r>
          <a:r>
            <a:rPr lang="en-GB" sz="2400" b="0" i="0" kern="1200" dirty="0">
              <a:solidFill>
                <a:schemeClr val="accent1">
                  <a:lumMod val="75000"/>
                </a:schemeClr>
              </a:solidFill>
              <a:latin typeface="Arial" panose="020B0604020202020204" pitchFamily="34" charset="0"/>
              <a:cs typeface="Arial" panose="020B0604020202020204" pitchFamily="34" charset="0"/>
            </a:rPr>
            <a:t>elevant – align with your other goals </a:t>
          </a:r>
          <a:endParaRPr lang="en-US" sz="2400" kern="1200" dirty="0">
            <a:solidFill>
              <a:schemeClr val="accent1">
                <a:lumMod val="75000"/>
              </a:schemeClr>
            </a:solidFill>
            <a:latin typeface="Arial" panose="020B0604020202020204" pitchFamily="34" charset="0"/>
            <a:cs typeface="Arial" panose="020B0604020202020204" pitchFamily="34" charset="0"/>
          </a:endParaRPr>
        </a:p>
      </dsp:txBody>
      <dsp:txXfrm>
        <a:off x="969662" y="3251731"/>
        <a:ext cx="8952424" cy="865367"/>
      </dsp:txXfrm>
    </dsp:sp>
    <dsp:sp modelId="{46B427C5-098B-4C57-8465-56EE07EE0F25}">
      <dsp:nvSpPr>
        <dsp:cNvPr id="0" name=""/>
        <dsp:cNvSpPr/>
      </dsp:nvSpPr>
      <dsp:spPr>
        <a:xfrm>
          <a:off x="0" y="4282823"/>
          <a:ext cx="9937019" cy="8391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1D0CD-C3F5-4159-8485-0862B54D28D2}">
      <dsp:nvSpPr>
        <dsp:cNvPr id="0" name=""/>
        <dsp:cNvSpPr/>
      </dsp:nvSpPr>
      <dsp:spPr>
        <a:xfrm>
          <a:off x="253841" y="4522247"/>
          <a:ext cx="461980" cy="4615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29F4E-1BBB-43AC-B2CC-1A6FA7452EA9}">
      <dsp:nvSpPr>
        <dsp:cNvPr id="0" name=""/>
        <dsp:cNvSpPr/>
      </dsp:nvSpPr>
      <dsp:spPr>
        <a:xfrm>
          <a:off x="969662" y="4333440"/>
          <a:ext cx="8952424" cy="8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85" tIns="91585" rIns="91585" bIns="91585" numCol="1" spcCol="1270" anchor="ctr" anchorCtr="0">
          <a:noAutofit/>
        </a:bodyPr>
        <a:lstStyle/>
        <a:p>
          <a:pPr marL="0" lvl="0" indent="0" algn="l" defTabSz="1066800">
            <a:lnSpc>
              <a:spcPct val="100000"/>
            </a:lnSpc>
            <a:spcBef>
              <a:spcPct val="0"/>
            </a:spcBef>
            <a:spcAft>
              <a:spcPct val="35000"/>
            </a:spcAft>
            <a:buNone/>
          </a:pPr>
          <a:r>
            <a:rPr lang="en-GB" sz="2400" b="1" i="0" kern="1200" dirty="0">
              <a:solidFill>
                <a:schemeClr val="accent1">
                  <a:lumMod val="75000"/>
                </a:schemeClr>
              </a:solidFill>
              <a:latin typeface="Arial" panose="020B0604020202020204" pitchFamily="34" charset="0"/>
              <a:cs typeface="Arial" panose="020B0604020202020204" pitchFamily="34" charset="0"/>
            </a:rPr>
            <a:t>T</a:t>
          </a:r>
          <a:r>
            <a:rPr lang="en-GB" sz="2400" b="0" i="0" kern="1200" dirty="0">
              <a:solidFill>
                <a:schemeClr val="accent1">
                  <a:lumMod val="75000"/>
                </a:schemeClr>
              </a:solidFill>
              <a:latin typeface="Arial" panose="020B0604020202020204" pitchFamily="34" charset="0"/>
              <a:cs typeface="Arial" panose="020B0604020202020204" pitchFamily="34" charset="0"/>
            </a:rPr>
            <a:t>imely – has a finishing date </a:t>
          </a:r>
          <a:endParaRPr lang="en-US" sz="2400" kern="1200" dirty="0">
            <a:solidFill>
              <a:schemeClr val="accent1">
                <a:lumMod val="75000"/>
              </a:schemeClr>
            </a:solidFill>
            <a:latin typeface="Arial" panose="020B0604020202020204" pitchFamily="34" charset="0"/>
            <a:cs typeface="Arial" panose="020B0604020202020204" pitchFamily="34" charset="0"/>
          </a:endParaRPr>
        </a:p>
      </dsp:txBody>
      <dsp:txXfrm>
        <a:off x="969662" y="4333440"/>
        <a:ext cx="8952424" cy="865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1F9DE-9449-4A82-BBB8-AF020B52AA14}">
      <dsp:nvSpPr>
        <dsp:cNvPr id="0" name=""/>
        <dsp:cNvSpPr/>
      </dsp:nvSpPr>
      <dsp:spPr>
        <a:xfrm>
          <a:off x="0" y="576"/>
          <a:ext cx="103654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798B7-CD43-4911-A349-65A84843B957}">
      <dsp:nvSpPr>
        <dsp:cNvPr id="0" name=""/>
        <dsp:cNvSpPr/>
      </dsp:nvSpPr>
      <dsp:spPr>
        <a:xfrm>
          <a:off x="0" y="576"/>
          <a:ext cx="10365419" cy="94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GB" sz="2500" b="0" i="0" kern="1200" dirty="0">
              <a:solidFill>
                <a:schemeClr val="accent1"/>
              </a:solidFill>
              <a:latin typeface="Arial" panose="020B0604020202020204" pitchFamily="34" charset="0"/>
              <a:cs typeface="Arial" panose="020B0604020202020204" pitchFamily="34" charset="0"/>
            </a:rPr>
            <a:t>Allocate some time to monitor and  evaluate the progress you’ve made with your team. </a:t>
          </a:r>
          <a:endParaRPr lang="en-US" sz="2500" kern="1200" dirty="0">
            <a:solidFill>
              <a:schemeClr val="accent1"/>
            </a:solidFill>
            <a:latin typeface="Arial" panose="020B0604020202020204" pitchFamily="34" charset="0"/>
            <a:cs typeface="Arial" panose="020B0604020202020204" pitchFamily="34" charset="0"/>
          </a:endParaRPr>
        </a:p>
      </dsp:txBody>
      <dsp:txXfrm>
        <a:off x="0" y="576"/>
        <a:ext cx="10365419" cy="944214"/>
      </dsp:txXfrm>
    </dsp:sp>
    <dsp:sp modelId="{222F1CC4-1082-4FF0-957C-22A25057E4E9}">
      <dsp:nvSpPr>
        <dsp:cNvPr id="0" name=""/>
        <dsp:cNvSpPr/>
      </dsp:nvSpPr>
      <dsp:spPr>
        <a:xfrm>
          <a:off x="0" y="944790"/>
          <a:ext cx="10365419" cy="0"/>
        </a:xfrm>
        <a:prstGeom prst="line">
          <a:avLst/>
        </a:prstGeom>
        <a:solidFill>
          <a:schemeClr val="accent2">
            <a:hueOff val="200446"/>
            <a:satOff val="761"/>
            <a:lumOff val="-98"/>
            <a:alphaOff val="0"/>
          </a:schemeClr>
        </a:solidFill>
        <a:ln w="12700" cap="flat" cmpd="sng" algn="ctr">
          <a:solidFill>
            <a:schemeClr val="accent2">
              <a:hueOff val="200446"/>
              <a:satOff val="761"/>
              <a:lumOff val="-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74107-31AC-4785-92C2-A67261CE929E}">
      <dsp:nvSpPr>
        <dsp:cNvPr id="0" name=""/>
        <dsp:cNvSpPr/>
      </dsp:nvSpPr>
      <dsp:spPr>
        <a:xfrm>
          <a:off x="0" y="944790"/>
          <a:ext cx="10365419" cy="94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GB" sz="2500" b="0" i="0" kern="1200" dirty="0">
              <a:solidFill>
                <a:schemeClr val="accent1"/>
              </a:solidFill>
              <a:latin typeface="Arial" panose="020B0604020202020204" pitchFamily="34" charset="0"/>
              <a:cs typeface="Arial" panose="020B0604020202020204" pitchFamily="34" charset="0"/>
            </a:rPr>
            <a:t>You can mark tasks that are completed as done on this final action plan, bringing attention to how you’ve progressed toward the goal.</a:t>
          </a:r>
          <a:endParaRPr lang="en-US" sz="2500" kern="1200" dirty="0">
            <a:solidFill>
              <a:schemeClr val="accent1"/>
            </a:solidFill>
            <a:latin typeface="Arial" panose="020B0604020202020204" pitchFamily="34" charset="0"/>
            <a:cs typeface="Arial" panose="020B0604020202020204" pitchFamily="34" charset="0"/>
          </a:endParaRPr>
        </a:p>
      </dsp:txBody>
      <dsp:txXfrm>
        <a:off x="0" y="944790"/>
        <a:ext cx="10365419" cy="944214"/>
      </dsp:txXfrm>
    </dsp:sp>
    <dsp:sp modelId="{5EA56502-3297-486C-927C-9EEC45BC5E87}">
      <dsp:nvSpPr>
        <dsp:cNvPr id="0" name=""/>
        <dsp:cNvSpPr/>
      </dsp:nvSpPr>
      <dsp:spPr>
        <a:xfrm>
          <a:off x="0" y="1889004"/>
          <a:ext cx="10365419" cy="0"/>
        </a:xfrm>
        <a:prstGeom prst="line">
          <a:avLst/>
        </a:prstGeom>
        <a:solidFill>
          <a:schemeClr val="accent2">
            <a:hueOff val="400892"/>
            <a:satOff val="1522"/>
            <a:lumOff val="-196"/>
            <a:alphaOff val="0"/>
          </a:schemeClr>
        </a:solidFill>
        <a:ln w="12700" cap="flat" cmpd="sng" algn="ctr">
          <a:solidFill>
            <a:schemeClr val="accent2">
              <a:hueOff val="400892"/>
              <a:satOff val="1522"/>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28A6B-62F5-4722-92E8-D8FAF6BF31D0}">
      <dsp:nvSpPr>
        <dsp:cNvPr id="0" name=""/>
        <dsp:cNvSpPr/>
      </dsp:nvSpPr>
      <dsp:spPr>
        <a:xfrm>
          <a:off x="0" y="1889004"/>
          <a:ext cx="10365419" cy="94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GB" sz="2500" b="0" i="0" kern="1200" dirty="0">
              <a:solidFill>
                <a:schemeClr val="accent1"/>
              </a:solidFill>
              <a:latin typeface="Arial" panose="020B0604020202020204" pitchFamily="34" charset="0"/>
              <a:cs typeface="Arial" panose="020B0604020202020204" pitchFamily="34" charset="0"/>
            </a:rPr>
            <a:t>This will also bring out the tasks that are pending or delayed, in which case you need to figure out why and find suitable solutions. </a:t>
          </a:r>
          <a:endParaRPr lang="en-US" sz="2500" kern="1200" dirty="0">
            <a:solidFill>
              <a:schemeClr val="accent1"/>
            </a:solidFill>
            <a:latin typeface="Arial" panose="020B0604020202020204" pitchFamily="34" charset="0"/>
            <a:cs typeface="Arial" panose="020B0604020202020204" pitchFamily="34" charset="0"/>
          </a:endParaRPr>
        </a:p>
      </dsp:txBody>
      <dsp:txXfrm>
        <a:off x="0" y="1889004"/>
        <a:ext cx="10365419" cy="944214"/>
      </dsp:txXfrm>
    </dsp:sp>
    <dsp:sp modelId="{F8E0D7E2-A612-4162-8D8C-FC4EED8AC4D8}">
      <dsp:nvSpPr>
        <dsp:cNvPr id="0" name=""/>
        <dsp:cNvSpPr/>
      </dsp:nvSpPr>
      <dsp:spPr>
        <a:xfrm>
          <a:off x="0" y="2833219"/>
          <a:ext cx="10365419" cy="0"/>
        </a:xfrm>
        <a:prstGeom prst="line">
          <a:avLst/>
        </a:prstGeom>
        <a:solidFill>
          <a:schemeClr val="accent2">
            <a:hueOff val="601338"/>
            <a:satOff val="2282"/>
            <a:lumOff val="-294"/>
            <a:alphaOff val="0"/>
          </a:schemeClr>
        </a:solidFill>
        <a:ln w="12700" cap="flat" cmpd="sng" algn="ctr">
          <a:solidFill>
            <a:schemeClr val="accent2">
              <a:hueOff val="601338"/>
              <a:satOff val="2282"/>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A2F4C-C93D-42C8-8496-AB017A75D06B}">
      <dsp:nvSpPr>
        <dsp:cNvPr id="0" name=""/>
        <dsp:cNvSpPr/>
      </dsp:nvSpPr>
      <dsp:spPr>
        <a:xfrm>
          <a:off x="0" y="2833219"/>
          <a:ext cx="10365419" cy="94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GB" sz="2500" kern="1200" dirty="0">
              <a:solidFill>
                <a:schemeClr val="accent1"/>
              </a:solidFill>
              <a:latin typeface="Arial" panose="020B0604020202020204" pitchFamily="34" charset="0"/>
              <a:cs typeface="Arial" panose="020B0604020202020204" pitchFamily="34" charset="0"/>
            </a:rPr>
            <a:t>T</a:t>
          </a:r>
          <a:r>
            <a:rPr lang="en-GB" sz="2500" b="0" i="0" kern="1200" dirty="0">
              <a:solidFill>
                <a:schemeClr val="accent1"/>
              </a:solidFill>
              <a:latin typeface="Arial" panose="020B0604020202020204" pitchFamily="34" charset="0"/>
              <a:cs typeface="Arial" panose="020B0604020202020204" pitchFamily="34" charset="0"/>
            </a:rPr>
            <a:t>hen update the action plan accordingly. </a:t>
          </a:r>
          <a:endParaRPr lang="en-US" sz="2500" kern="1200" dirty="0">
            <a:solidFill>
              <a:schemeClr val="accent1"/>
            </a:solidFill>
            <a:latin typeface="Arial" panose="020B0604020202020204" pitchFamily="34" charset="0"/>
            <a:cs typeface="Arial" panose="020B0604020202020204" pitchFamily="34" charset="0"/>
          </a:endParaRPr>
        </a:p>
      </dsp:txBody>
      <dsp:txXfrm>
        <a:off x="0" y="2833219"/>
        <a:ext cx="10365419" cy="944214"/>
      </dsp:txXfrm>
    </dsp:sp>
    <dsp:sp modelId="{ECBA710E-DCD5-4EC2-9095-2AC76391D152}">
      <dsp:nvSpPr>
        <dsp:cNvPr id="0" name=""/>
        <dsp:cNvSpPr/>
      </dsp:nvSpPr>
      <dsp:spPr>
        <a:xfrm>
          <a:off x="0" y="3777433"/>
          <a:ext cx="10365419" cy="0"/>
        </a:xfrm>
        <a:prstGeom prst="line">
          <a:avLst/>
        </a:prstGeom>
        <a:solidFill>
          <a:schemeClr val="accent2">
            <a:hueOff val="801784"/>
            <a:satOff val="3043"/>
            <a:lumOff val="-392"/>
            <a:alphaOff val="0"/>
          </a:schemeClr>
        </a:solidFill>
        <a:ln w="12700" cap="flat" cmpd="sng" algn="ctr">
          <a:solidFill>
            <a:schemeClr val="accent2">
              <a:hueOff val="801784"/>
              <a:satOff val="3043"/>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2F7D6-65EB-499A-B069-0836271F3C73}">
      <dsp:nvSpPr>
        <dsp:cNvPr id="0" name=""/>
        <dsp:cNvSpPr/>
      </dsp:nvSpPr>
      <dsp:spPr>
        <a:xfrm>
          <a:off x="0" y="3777433"/>
          <a:ext cx="10365419" cy="94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GB" sz="2500" kern="1200" dirty="0">
              <a:solidFill>
                <a:schemeClr val="accent1"/>
              </a:solidFill>
              <a:latin typeface="Arial" panose="020B0604020202020204" pitchFamily="34" charset="0"/>
              <a:cs typeface="Arial" panose="020B0604020202020204" pitchFamily="34" charset="0"/>
            </a:rPr>
            <a:t>The plan can be very fluid and interchangeable – evolving depending upon issues.</a:t>
          </a:r>
          <a:endParaRPr lang="en-US" sz="2500" kern="1200" dirty="0">
            <a:solidFill>
              <a:schemeClr val="accent1"/>
            </a:solidFill>
            <a:latin typeface="Arial" panose="020B0604020202020204" pitchFamily="34" charset="0"/>
            <a:cs typeface="Arial" panose="020B0604020202020204" pitchFamily="34" charset="0"/>
          </a:endParaRPr>
        </a:p>
      </dsp:txBody>
      <dsp:txXfrm>
        <a:off x="0" y="3777433"/>
        <a:ext cx="10365419" cy="9442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77A61-DFBD-472E-9456-12F42268DAED}" type="datetimeFigureOut">
              <a:rPr lang="en-GB" smtClean="0"/>
              <a:t>08/02/2023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D90F-C000-4096-8595-F949B719DC5D}" type="slidenum">
              <a:rPr lang="en-GB" smtClean="0"/>
              <a:t>‹#›</a:t>
            </a:fld>
            <a:endParaRPr lang="en-GB"/>
          </a:p>
        </p:txBody>
      </p:sp>
    </p:spTree>
    <p:extLst>
      <p:ext uri="{BB962C8B-B14F-4D97-AF65-F5344CB8AC3E}">
        <p14:creationId xmlns:p14="http://schemas.microsoft.com/office/powerpoint/2010/main" val="425769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ely.com/lp/flowchart-softwar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creately.com/lp/table-chart-maker/" TargetMode="External"/><Relationship Id="rId4" Type="http://schemas.openxmlformats.org/officeDocument/2006/relationships/hyperlink" Target="https://creately.com/lp/gantt-chart-maker-onlin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2</a:t>
            </a:fld>
            <a:endParaRPr lang="en-GB"/>
          </a:p>
        </p:txBody>
      </p:sp>
    </p:spTree>
    <p:extLst>
      <p:ext uri="{BB962C8B-B14F-4D97-AF65-F5344CB8AC3E}">
        <p14:creationId xmlns:p14="http://schemas.microsoft.com/office/powerpoint/2010/main" val="365795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Arial" panose="020B0604020202020204" pitchFamily="34" charset="0"/>
              </a:rPr>
              <a:t>Employer Baseline evidence to be awarded the Caring for You Charter </a:t>
            </a:r>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11</a:t>
            </a:fld>
            <a:endParaRPr lang="en-GB"/>
          </a:p>
        </p:txBody>
      </p:sp>
    </p:spTree>
    <p:extLst>
      <p:ext uri="{BB962C8B-B14F-4D97-AF65-F5344CB8AC3E}">
        <p14:creationId xmlns:p14="http://schemas.microsoft.com/office/powerpoint/2010/main" val="217662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12</a:t>
            </a:fld>
            <a:endParaRPr lang="en-GB"/>
          </a:p>
        </p:txBody>
      </p:sp>
    </p:spTree>
    <p:extLst>
      <p:ext uri="{BB962C8B-B14F-4D97-AF65-F5344CB8AC3E}">
        <p14:creationId xmlns:p14="http://schemas.microsoft.com/office/powerpoint/2010/main" val="81089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3</a:t>
            </a:fld>
            <a:endParaRPr lang="en-GB"/>
          </a:p>
        </p:txBody>
      </p:sp>
    </p:spTree>
    <p:extLst>
      <p:ext uri="{BB962C8B-B14F-4D97-AF65-F5344CB8AC3E}">
        <p14:creationId xmlns:p14="http://schemas.microsoft.com/office/powerpoint/2010/main" val="207374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2"/>
                </a:solidFill>
                <a:effectLst/>
                <a:latin typeface="Arial" panose="020B0604020202020204" pitchFamily="34" charset="0"/>
              </a:rPr>
              <a:t>Producing an action plan is beneficial not only for individual basis but also for the organisation/employer., enables project managers or any member of a group to monitor their progress and take each task step-by-step, and efficiently. The advantage of doing this is, it allows you to develop a structured plan for the end goal you intend to achieve. Furthermore, it provides the team with appropriate foundations, prioritising the amount of time you spend on each task and prevent any side-tracking that may occur. Also creating a bond within a team, as each member is aware of their individual role, as well as providing necessary information to ensure success of the project – Using a SMART plan helps to remain focused and efficient.</a:t>
            </a:r>
            <a:endParaRPr lang="en-GB" dirty="0"/>
          </a:p>
          <a:p>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4</a:t>
            </a:fld>
            <a:endParaRPr lang="en-GB"/>
          </a:p>
        </p:txBody>
      </p:sp>
    </p:spTree>
    <p:extLst>
      <p:ext uri="{BB962C8B-B14F-4D97-AF65-F5344CB8AC3E}">
        <p14:creationId xmlns:p14="http://schemas.microsoft.com/office/powerpoint/2010/main" val="18834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5</a:t>
            </a:fld>
            <a:endParaRPr lang="en-GB"/>
          </a:p>
        </p:txBody>
      </p:sp>
    </p:spTree>
    <p:extLst>
      <p:ext uri="{BB962C8B-B14F-4D97-AF65-F5344CB8AC3E}">
        <p14:creationId xmlns:p14="http://schemas.microsoft.com/office/powerpoint/2010/main" val="110823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6</a:t>
            </a:fld>
            <a:endParaRPr lang="en-GB"/>
          </a:p>
        </p:txBody>
      </p:sp>
    </p:spTree>
    <p:extLst>
      <p:ext uri="{BB962C8B-B14F-4D97-AF65-F5344CB8AC3E}">
        <p14:creationId xmlns:p14="http://schemas.microsoft.com/office/powerpoint/2010/main" val="243225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7</a:t>
            </a:fld>
            <a:endParaRPr lang="en-GB"/>
          </a:p>
        </p:txBody>
      </p:sp>
    </p:spTree>
    <p:extLst>
      <p:ext uri="{BB962C8B-B14F-4D97-AF65-F5344CB8AC3E}">
        <p14:creationId xmlns:p14="http://schemas.microsoft.com/office/powerpoint/2010/main" val="66375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F3F3F"/>
                </a:solidFill>
                <a:effectLst/>
                <a:latin typeface="roboto-regular"/>
              </a:rPr>
              <a:t>The point of this step is to create something that everyone can understand at a glance and that can be shared with everyone. </a:t>
            </a:r>
          </a:p>
          <a:p>
            <a:pPr algn="l"/>
            <a:r>
              <a:rPr lang="en-GB" b="0" i="0" dirty="0">
                <a:solidFill>
                  <a:srgbClr val="3F3F3F"/>
                </a:solidFill>
                <a:effectLst/>
                <a:latin typeface="roboto-regular"/>
              </a:rPr>
              <a:t>Whether your action plan comes in the shape of a </a:t>
            </a:r>
            <a:r>
              <a:rPr lang="en-GB" b="0" i="0" u="none" strike="noStrike" dirty="0">
                <a:solidFill>
                  <a:srgbClr val="1D6357"/>
                </a:solidFill>
                <a:effectLst/>
                <a:latin typeface="roboto-regular"/>
                <a:hlinkClick r:id="rId3"/>
              </a:rPr>
              <a:t>flowchart</a:t>
            </a:r>
            <a:r>
              <a:rPr lang="en-GB" b="0" i="0" dirty="0">
                <a:solidFill>
                  <a:srgbClr val="3F3F3F"/>
                </a:solidFill>
                <a:effectLst/>
                <a:latin typeface="roboto-regular"/>
              </a:rPr>
              <a:t>, </a:t>
            </a:r>
            <a:r>
              <a:rPr lang="en-GB" b="0" i="0" u="none" strike="noStrike" dirty="0">
                <a:solidFill>
                  <a:srgbClr val="1D6357"/>
                </a:solidFill>
                <a:effectLst/>
                <a:latin typeface="roboto-regular"/>
                <a:hlinkClick r:id="rId4"/>
              </a:rPr>
              <a:t>Gantt chart</a:t>
            </a:r>
            <a:r>
              <a:rPr lang="en-GB" b="0" i="0" dirty="0">
                <a:solidFill>
                  <a:srgbClr val="3F3F3F"/>
                </a:solidFill>
                <a:effectLst/>
                <a:latin typeface="roboto-regular"/>
              </a:rPr>
              <a:t>, or </a:t>
            </a:r>
            <a:r>
              <a:rPr lang="en-GB" b="0" i="0" u="none" strike="noStrike" dirty="0">
                <a:solidFill>
                  <a:srgbClr val="1D6357"/>
                </a:solidFill>
                <a:effectLst/>
                <a:latin typeface="roboto-regular"/>
                <a:hlinkClick r:id="rId5"/>
              </a:rPr>
              <a:t>table</a:t>
            </a:r>
            <a:r>
              <a:rPr lang="en-GB" b="0" i="0" dirty="0">
                <a:solidFill>
                  <a:srgbClr val="3F3F3F"/>
                </a:solidFill>
                <a:effectLst/>
                <a:latin typeface="roboto-regular"/>
              </a:rPr>
              <a:t>, make sure that it clearly communicates the elements we have identified so far – tasks, task owners, deadlines, resources, etc. </a:t>
            </a:r>
          </a:p>
          <a:p>
            <a:pPr algn="l"/>
            <a:r>
              <a:rPr lang="en-GB" b="0" i="0" dirty="0">
                <a:solidFill>
                  <a:srgbClr val="3F3F3F"/>
                </a:solidFill>
                <a:effectLst/>
                <a:latin typeface="roboto-regular"/>
              </a:rPr>
              <a:t>This document should be easily accessible to everyone and should be editable. </a:t>
            </a:r>
          </a:p>
          <a:p>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8</a:t>
            </a:fld>
            <a:endParaRPr lang="en-GB"/>
          </a:p>
        </p:txBody>
      </p:sp>
    </p:spTree>
    <p:extLst>
      <p:ext uri="{BB962C8B-B14F-4D97-AF65-F5344CB8AC3E}">
        <p14:creationId xmlns:p14="http://schemas.microsoft.com/office/powerpoint/2010/main" val="180422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Arial" panose="020B0604020202020204" pitchFamily="34" charset="0"/>
              </a:rPr>
              <a:t>Employer Baseline evidence to be awarded the Caring for You Charter </a:t>
            </a:r>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9</a:t>
            </a:fld>
            <a:endParaRPr lang="en-GB"/>
          </a:p>
        </p:txBody>
      </p:sp>
    </p:spTree>
    <p:extLst>
      <p:ext uri="{BB962C8B-B14F-4D97-AF65-F5344CB8AC3E}">
        <p14:creationId xmlns:p14="http://schemas.microsoft.com/office/powerpoint/2010/main" val="140808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Arial" panose="020B0604020202020204" pitchFamily="34" charset="0"/>
              </a:rPr>
              <a:t>Charter Themes – Culture, Action, Responsibility, Inclusive, Nurture, Good to Great - Caring</a:t>
            </a:r>
            <a:endParaRPr lang="en-GB" dirty="0"/>
          </a:p>
        </p:txBody>
      </p:sp>
      <p:sp>
        <p:nvSpPr>
          <p:cNvPr id="4" name="Slide Number Placeholder 3"/>
          <p:cNvSpPr>
            <a:spLocks noGrp="1"/>
          </p:cNvSpPr>
          <p:nvPr>
            <p:ph type="sldNum" sz="quarter" idx="5"/>
          </p:nvPr>
        </p:nvSpPr>
        <p:spPr/>
        <p:txBody>
          <a:bodyPr/>
          <a:lstStyle/>
          <a:p>
            <a:fld id="{0DC9D90F-C000-4096-8595-F949B719DC5D}" type="slidenum">
              <a:rPr lang="en-GB" smtClean="0"/>
              <a:t>10</a:t>
            </a:fld>
            <a:endParaRPr lang="en-GB"/>
          </a:p>
        </p:txBody>
      </p:sp>
    </p:spTree>
    <p:extLst>
      <p:ext uri="{BB962C8B-B14F-4D97-AF65-F5344CB8AC3E}">
        <p14:creationId xmlns:p14="http://schemas.microsoft.com/office/powerpoint/2010/main" val="172963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283172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993240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D76D-26C1-7849-83A7-877757F8A927}" type="datetimeFigureOut">
              <a:rPr lang="en-US" smtClean="0"/>
              <a:t>2/8/2023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dirty="0"/>
          </a:p>
        </p:txBody>
      </p:sp>
    </p:spTree>
    <p:extLst>
      <p:ext uri="{BB962C8B-B14F-4D97-AF65-F5344CB8AC3E}">
        <p14:creationId xmlns:p14="http://schemas.microsoft.com/office/powerpoint/2010/main" val="396306176"/>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7CC4-4133-EA45-B050-CEEFAADE70E6}"/>
              </a:ext>
            </a:extLst>
          </p:cNvPr>
          <p:cNvSpPr>
            <a:spLocks noGrp="1"/>
          </p:cNvSpPr>
          <p:nvPr>
            <p:ph type="ctrTitle"/>
          </p:nvPr>
        </p:nvSpPr>
        <p:spPr>
          <a:xfrm>
            <a:off x="605828" y="3062769"/>
            <a:ext cx="7604357" cy="974993"/>
          </a:xfrm>
        </p:spPr>
        <p:txBody>
          <a:bodyPr anchor="t">
            <a:normAutofit fontScale="90000"/>
          </a:bodyPr>
          <a:lstStyle/>
          <a:p>
            <a:pPr algn="l"/>
            <a:r>
              <a:rPr lang="en-US" sz="6600" dirty="0">
                <a:solidFill>
                  <a:schemeClr val="bg1"/>
                </a:solidFill>
                <a:latin typeface="Arial"/>
                <a:cs typeface="Arial"/>
              </a:rPr>
              <a:t>Caring for You</a:t>
            </a:r>
            <a:r>
              <a:rPr lang="en-US" sz="5000" dirty="0">
                <a:solidFill>
                  <a:schemeClr val="bg1"/>
                </a:solidFill>
                <a:latin typeface="Arial"/>
                <a:cs typeface="Arial"/>
              </a:rPr>
              <a:t>  </a:t>
            </a:r>
            <a:endParaRPr lang="en-US" sz="5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CF22CD5-1764-4149-86CE-97B92BCC4C8C}"/>
              </a:ext>
            </a:extLst>
          </p:cNvPr>
          <p:cNvSpPr txBox="1">
            <a:spLocks/>
          </p:cNvSpPr>
          <p:nvPr/>
        </p:nvSpPr>
        <p:spPr>
          <a:xfrm>
            <a:off x="1217023" y="4037762"/>
            <a:ext cx="7772400" cy="67202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FEF1C1F-73ED-A941-562B-1B470EDD7D64}"/>
              </a:ext>
            </a:extLst>
          </p:cNvPr>
          <p:cNvSpPr txBox="1"/>
          <p:nvPr/>
        </p:nvSpPr>
        <p:spPr>
          <a:xfrm>
            <a:off x="739066" y="4004444"/>
            <a:ext cx="6094520" cy="523220"/>
          </a:xfrm>
          <a:prstGeom prst="rect">
            <a:avLst/>
          </a:prstGeom>
          <a:noFill/>
        </p:spPr>
        <p:txBody>
          <a:bodyPr wrap="square">
            <a:spAutoFit/>
          </a:bodyPr>
          <a:lstStyle/>
          <a:p>
            <a:r>
              <a:rPr lang="en-US" sz="2800" dirty="0">
                <a:solidFill>
                  <a:schemeClr val="bg1"/>
                </a:solidFill>
                <a:latin typeface="Arial"/>
                <a:cs typeface="Arial"/>
              </a:rPr>
              <a:t>Scotland 2023 </a:t>
            </a:r>
            <a:endParaRPr lang="en-GB" sz="2800" dirty="0"/>
          </a:p>
        </p:txBody>
      </p:sp>
    </p:spTree>
    <p:extLst>
      <p:ext uri="{BB962C8B-B14F-4D97-AF65-F5344CB8AC3E}">
        <p14:creationId xmlns:p14="http://schemas.microsoft.com/office/powerpoint/2010/main" val="274250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2A74-9A8A-45B4-9CDD-DAFE08F1BA52}"/>
              </a:ext>
            </a:extLst>
          </p:cNvPr>
          <p:cNvSpPr>
            <a:spLocks noGrp="1"/>
          </p:cNvSpPr>
          <p:nvPr>
            <p:ph type="ctrTitle"/>
          </p:nvPr>
        </p:nvSpPr>
        <p:spPr>
          <a:xfrm>
            <a:off x="2119088" y="406399"/>
            <a:ext cx="9601198" cy="1013989"/>
          </a:xfrm>
          <a:solidFill>
            <a:srgbClr val="371488"/>
          </a:solidFill>
        </p:spPr>
        <p:txBody>
          <a:bodyPr>
            <a:normAutofit fontScale="90000"/>
          </a:bodyPr>
          <a:lstStyle/>
          <a:p>
            <a:br>
              <a:rPr lang="en-GB" dirty="0"/>
            </a:br>
            <a:br>
              <a:rPr lang="en-GB" dirty="0"/>
            </a:br>
            <a:br>
              <a:rPr lang="en-GB" dirty="0"/>
            </a:br>
            <a:r>
              <a:rPr lang="en-GB" b="1" dirty="0">
                <a:solidFill>
                  <a:schemeClr val="bg1"/>
                </a:solidFill>
              </a:rPr>
              <a:t>Charter themes</a:t>
            </a:r>
          </a:p>
        </p:txBody>
      </p:sp>
      <p:pic>
        <p:nvPicPr>
          <p:cNvPr id="5" name="Picture 2" descr="A red heart with white text&#10;&#10;Description automatically generated with low confidence">
            <a:extLst>
              <a:ext uri="{FF2B5EF4-FFF2-40B4-BE49-F238E27FC236}">
                <a16:creationId xmlns:a16="http://schemas.microsoft.com/office/drawing/2014/main" id="{95A98F47-2207-A839-82E8-2AF724A0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21" y="406400"/>
            <a:ext cx="1833566" cy="1013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22811A-69A7-42CF-4967-A68EE8368A53}"/>
              </a:ext>
            </a:extLst>
          </p:cNvPr>
          <p:cNvSpPr txBox="1"/>
          <p:nvPr/>
        </p:nvSpPr>
        <p:spPr>
          <a:xfrm>
            <a:off x="285521" y="1560165"/>
            <a:ext cx="5158676" cy="925831"/>
          </a:xfrm>
          <a:prstGeom prst="rect">
            <a:avLst/>
          </a:prstGeom>
          <a:solidFill>
            <a:srgbClr val="FFB099"/>
          </a:solidFill>
        </p:spPr>
        <p:txBody>
          <a:bodyPr wrap="square">
            <a:spAutoFit/>
          </a:bodyPr>
          <a:lstStyle/>
          <a:p>
            <a:pPr algn="just">
              <a:lnSpc>
                <a:spcPct val="115000"/>
              </a:lnSpc>
              <a:spcBef>
                <a:spcPts val="500"/>
              </a:spcBef>
              <a:spcAft>
                <a:spcPts val="1000"/>
              </a:spcAft>
            </a:pPr>
            <a:r>
              <a:rPr lang="en-GB" sz="2000" b="1" dirty="0">
                <a:effectLst/>
                <a:ea typeface="Times New Roman" panose="02020603050405020304" pitchFamily="18" charset="0"/>
                <a:cs typeface="Times New Roman" panose="02020603050405020304" pitchFamily="18" charset="0"/>
              </a:rPr>
              <a:t>Culture</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We commit to promote a positive, inclusive culture where staff feel valued, respected and invested in, ensure a safe and effective learning environment for students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135D158-5F1C-AC9A-3DE9-C9B35B44F41E}"/>
              </a:ext>
            </a:extLst>
          </p:cNvPr>
          <p:cNvSpPr txBox="1"/>
          <p:nvPr/>
        </p:nvSpPr>
        <p:spPr>
          <a:xfrm>
            <a:off x="6096000" y="1560165"/>
            <a:ext cx="5516434" cy="1046440"/>
          </a:xfrm>
          <a:prstGeom prst="rect">
            <a:avLst/>
          </a:prstGeom>
          <a:solidFill>
            <a:srgbClr val="FFB099"/>
          </a:solidFill>
        </p:spPr>
        <p:txBody>
          <a:bodyPr wrap="square">
            <a:spAutoFit/>
          </a:bodyPr>
          <a:lstStyle/>
          <a:p>
            <a:pPr algn="just"/>
            <a:r>
              <a:rPr lang="en-GB" sz="2000" b="1" dirty="0">
                <a:effectLst/>
                <a:ea typeface="Times New Roman" panose="02020603050405020304" pitchFamily="18" charset="0"/>
              </a:rPr>
              <a:t>Action</a:t>
            </a:r>
            <a:r>
              <a:rPr lang="en-GB" b="1" dirty="0">
                <a:effectLst/>
                <a:ea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rPr>
              <a:t>We commit to work to in partnership with RCM branch and workforce business partners, to implement bespoke action plans based on local issues, identified by the maternity team</a:t>
            </a:r>
          </a:p>
          <a:p>
            <a:pPr algn="just"/>
            <a:endParaRPr lang="en-GB" sz="1400" dirty="0"/>
          </a:p>
        </p:txBody>
      </p:sp>
      <p:sp>
        <p:nvSpPr>
          <p:cNvPr id="9" name="TextBox 8">
            <a:extLst>
              <a:ext uri="{FF2B5EF4-FFF2-40B4-BE49-F238E27FC236}">
                <a16:creationId xmlns:a16="http://schemas.microsoft.com/office/drawing/2014/main" id="{97CE9715-A23A-A09B-4916-C3840951A88B}"/>
              </a:ext>
            </a:extLst>
          </p:cNvPr>
          <p:cNvSpPr txBox="1"/>
          <p:nvPr/>
        </p:nvSpPr>
        <p:spPr>
          <a:xfrm>
            <a:off x="3048587" y="2865665"/>
            <a:ext cx="6094826" cy="1173591"/>
          </a:xfrm>
          <a:prstGeom prst="rect">
            <a:avLst/>
          </a:prstGeom>
          <a:solidFill>
            <a:srgbClr val="9B8AC4"/>
          </a:solidFill>
        </p:spPr>
        <p:txBody>
          <a:bodyPr wrap="square">
            <a:spAutoFit/>
          </a:bodyPr>
          <a:lstStyle/>
          <a:p>
            <a:pPr algn="just">
              <a:lnSpc>
                <a:spcPct val="115000"/>
              </a:lnSpc>
              <a:spcBef>
                <a:spcPts val="500"/>
              </a:spcBef>
              <a:spcAft>
                <a:spcPts val="1000"/>
              </a:spcAft>
            </a:pPr>
            <a:r>
              <a:rPr lang="en-GB" sz="2000" b="1" dirty="0">
                <a:effectLst/>
                <a:ea typeface="Times New Roman" panose="02020603050405020304" pitchFamily="18" charset="0"/>
                <a:cs typeface="Times New Roman" panose="02020603050405020304" pitchFamily="18" charset="0"/>
              </a:rPr>
              <a:t>Responsibility</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We will implement robust H&amp;S strategies to prevent damage to staff wellbeing, ensuring zero tolerance of violence and/or aggression. As an employer we are committed to providing a safe and healthy working environment.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785E278-12D1-4D99-EF9C-62AE2A8783B9}"/>
              </a:ext>
            </a:extLst>
          </p:cNvPr>
          <p:cNvSpPr txBox="1"/>
          <p:nvPr/>
        </p:nvSpPr>
        <p:spPr>
          <a:xfrm>
            <a:off x="285521" y="4418925"/>
            <a:ext cx="5032066" cy="920701"/>
          </a:xfrm>
          <a:prstGeom prst="rect">
            <a:avLst/>
          </a:prstGeom>
          <a:solidFill>
            <a:srgbClr val="FFB099"/>
          </a:solidFill>
        </p:spPr>
        <p:txBody>
          <a:bodyPr wrap="square">
            <a:spAutoFit/>
          </a:bodyPr>
          <a:lstStyle/>
          <a:p>
            <a:pPr algn="just">
              <a:lnSpc>
                <a:spcPct val="115000"/>
              </a:lnSpc>
              <a:spcBef>
                <a:spcPts val="500"/>
              </a:spcBef>
              <a:spcAft>
                <a:spcPts val="1000"/>
              </a:spcAft>
            </a:pPr>
            <a:r>
              <a:rPr lang="en-GB" sz="2000" b="1" dirty="0">
                <a:effectLst/>
                <a:ea typeface="Times New Roman" panose="02020603050405020304" pitchFamily="18" charset="0"/>
                <a:cs typeface="Times New Roman" panose="02020603050405020304" pitchFamily="18" charset="0"/>
              </a:rPr>
              <a:t>Inclusive</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We will implement actions to address inequality in the workplace, ensure inclusivity and protect staff from bullying, incivility plus all negative  undermining behaviours.</a:t>
            </a:r>
          </a:p>
        </p:txBody>
      </p:sp>
      <p:sp>
        <p:nvSpPr>
          <p:cNvPr id="16" name="TextBox 15">
            <a:extLst>
              <a:ext uri="{FF2B5EF4-FFF2-40B4-BE49-F238E27FC236}">
                <a16:creationId xmlns:a16="http://schemas.microsoft.com/office/drawing/2014/main" id="{F17CA72C-27CB-0749-9A68-02FBA53B9DD5}"/>
              </a:ext>
            </a:extLst>
          </p:cNvPr>
          <p:cNvSpPr txBox="1"/>
          <p:nvPr/>
        </p:nvSpPr>
        <p:spPr>
          <a:xfrm>
            <a:off x="5808134" y="4251396"/>
            <a:ext cx="6098344" cy="1173591"/>
          </a:xfrm>
          <a:prstGeom prst="rect">
            <a:avLst/>
          </a:prstGeom>
          <a:solidFill>
            <a:srgbClr val="FFB099"/>
          </a:solidFill>
        </p:spPr>
        <p:txBody>
          <a:bodyPr wrap="square">
            <a:spAutoFit/>
          </a:bodyPr>
          <a:lstStyle/>
          <a:p>
            <a:pPr>
              <a:lnSpc>
                <a:spcPct val="115000"/>
              </a:lnSpc>
              <a:spcBef>
                <a:spcPts val="500"/>
              </a:spcBef>
              <a:spcAft>
                <a:spcPts val="1000"/>
              </a:spcAft>
            </a:pPr>
            <a:r>
              <a:rPr lang="en-GB" sz="2000" b="1" dirty="0">
                <a:effectLst/>
                <a:ea typeface="Times New Roman" panose="02020603050405020304" pitchFamily="18" charset="0"/>
                <a:cs typeface="Times New Roman" panose="02020603050405020304" pitchFamily="18" charset="0"/>
              </a:rPr>
              <a:t>Nurture</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We will ensure a positive start for all new starters, newly qualified and returners to the service. Promote attractive and innovative shift patterns, we will work positively to embed true flexible shift patterns which will be easily accessible to Midwives and MSW’s.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9F31115-FEA3-A50B-5E7A-F9B242036FB4}"/>
              </a:ext>
            </a:extLst>
          </p:cNvPr>
          <p:cNvSpPr txBox="1"/>
          <p:nvPr/>
        </p:nvSpPr>
        <p:spPr>
          <a:xfrm>
            <a:off x="3471202" y="5618737"/>
            <a:ext cx="6098344" cy="830997"/>
          </a:xfrm>
          <a:prstGeom prst="rect">
            <a:avLst/>
          </a:prstGeom>
          <a:solidFill>
            <a:srgbClr val="9B8AC4"/>
          </a:solidFill>
        </p:spPr>
        <p:txBody>
          <a:bodyPr wrap="square">
            <a:spAutoFit/>
          </a:bodyPr>
          <a:lstStyle/>
          <a:p>
            <a:r>
              <a:rPr lang="en-GB" sz="2000" b="1" dirty="0">
                <a:effectLst/>
                <a:ea typeface="Times New Roman" panose="02020603050405020304" pitchFamily="18" charset="0"/>
              </a:rPr>
              <a:t>Good to great </a:t>
            </a:r>
            <a:r>
              <a:rPr lang="en-GB" sz="1400" dirty="0">
                <a:effectLst/>
                <a:latin typeface="Arial" panose="020B0604020202020204" pitchFamily="34" charset="0"/>
                <a:ea typeface="Times New Roman" panose="02020603050405020304" pitchFamily="18" charset="0"/>
              </a:rPr>
              <a:t>We will work in partnership to monitor and evaluate progress in relation to our action plans and  the experience of all Midwives MSW’s and students, improving and adjusting accordingly</a:t>
            </a:r>
            <a:endParaRPr lang="en-GB" sz="1400" dirty="0"/>
          </a:p>
        </p:txBody>
      </p:sp>
    </p:spTree>
    <p:extLst>
      <p:ext uri="{BB962C8B-B14F-4D97-AF65-F5344CB8AC3E}">
        <p14:creationId xmlns:p14="http://schemas.microsoft.com/office/powerpoint/2010/main" val="96352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2A74-9A8A-45B4-9CDD-DAFE08F1BA52}"/>
              </a:ext>
            </a:extLst>
          </p:cNvPr>
          <p:cNvSpPr>
            <a:spLocks noGrp="1"/>
          </p:cNvSpPr>
          <p:nvPr>
            <p:ph type="ctrTitle"/>
          </p:nvPr>
        </p:nvSpPr>
        <p:spPr>
          <a:xfrm>
            <a:off x="2119088" y="406399"/>
            <a:ext cx="9601198" cy="1013989"/>
          </a:xfrm>
          <a:solidFill>
            <a:srgbClr val="371488"/>
          </a:solidFill>
        </p:spPr>
        <p:txBody>
          <a:bodyPr>
            <a:normAutofit fontScale="90000"/>
          </a:bodyPr>
          <a:lstStyle/>
          <a:p>
            <a:br>
              <a:rPr lang="en-GB" dirty="0"/>
            </a:br>
            <a:br>
              <a:rPr lang="en-GB" dirty="0"/>
            </a:br>
            <a:br>
              <a:rPr lang="en-GB" dirty="0"/>
            </a:br>
            <a:r>
              <a:rPr lang="en-GB" b="1" dirty="0">
                <a:solidFill>
                  <a:schemeClr val="bg1"/>
                </a:solidFill>
              </a:rPr>
              <a:t>Examples</a:t>
            </a:r>
          </a:p>
        </p:txBody>
      </p:sp>
      <p:pic>
        <p:nvPicPr>
          <p:cNvPr id="5" name="Picture 2" descr="A red heart with white text&#10;&#10;Description automatically generated with low confidence">
            <a:extLst>
              <a:ext uri="{FF2B5EF4-FFF2-40B4-BE49-F238E27FC236}">
                <a16:creationId xmlns:a16="http://schemas.microsoft.com/office/drawing/2014/main" id="{95A98F47-2207-A839-82E8-2AF724A0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21" y="406400"/>
            <a:ext cx="1833566" cy="10139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E22BE507-B779-5F22-2F68-01036DA0B7B8}"/>
              </a:ext>
            </a:extLst>
          </p:cNvPr>
          <p:cNvGraphicFramePr>
            <a:graphicFrameLocks noGrp="1"/>
          </p:cNvGraphicFramePr>
          <p:nvPr>
            <p:extLst>
              <p:ext uri="{D42A27DB-BD31-4B8C-83A1-F6EECF244321}">
                <p14:modId xmlns:p14="http://schemas.microsoft.com/office/powerpoint/2010/main" val="4003888726"/>
              </p:ext>
            </p:extLst>
          </p:nvPr>
        </p:nvGraphicFramePr>
        <p:xfrm>
          <a:off x="211015" y="1807701"/>
          <a:ext cx="11509271" cy="771462"/>
        </p:xfrm>
        <a:graphic>
          <a:graphicData uri="http://schemas.openxmlformats.org/drawingml/2006/table">
            <a:tbl>
              <a:tblPr firstRow="1" firstCol="1" bandRow="1">
                <a:tableStyleId>{5C22544A-7EE6-4342-B048-85BDC9FD1C3A}</a:tableStyleId>
              </a:tblPr>
              <a:tblGrid>
                <a:gridCol w="667089">
                  <a:extLst>
                    <a:ext uri="{9D8B030D-6E8A-4147-A177-3AD203B41FA5}">
                      <a16:colId xmlns:a16="http://schemas.microsoft.com/office/drawing/2014/main" val="3781266367"/>
                    </a:ext>
                  </a:extLst>
                </a:gridCol>
                <a:gridCol w="4358952">
                  <a:extLst>
                    <a:ext uri="{9D8B030D-6E8A-4147-A177-3AD203B41FA5}">
                      <a16:colId xmlns:a16="http://schemas.microsoft.com/office/drawing/2014/main" val="2404996871"/>
                    </a:ext>
                  </a:extLst>
                </a:gridCol>
                <a:gridCol w="2570582">
                  <a:extLst>
                    <a:ext uri="{9D8B030D-6E8A-4147-A177-3AD203B41FA5}">
                      <a16:colId xmlns:a16="http://schemas.microsoft.com/office/drawing/2014/main" val="1321097484"/>
                    </a:ext>
                  </a:extLst>
                </a:gridCol>
                <a:gridCol w="2012308">
                  <a:extLst>
                    <a:ext uri="{9D8B030D-6E8A-4147-A177-3AD203B41FA5}">
                      <a16:colId xmlns:a16="http://schemas.microsoft.com/office/drawing/2014/main" val="2702665511"/>
                    </a:ext>
                  </a:extLst>
                </a:gridCol>
                <a:gridCol w="782215">
                  <a:extLst>
                    <a:ext uri="{9D8B030D-6E8A-4147-A177-3AD203B41FA5}">
                      <a16:colId xmlns:a16="http://schemas.microsoft.com/office/drawing/2014/main" val="2886080065"/>
                    </a:ext>
                  </a:extLst>
                </a:gridCol>
                <a:gridCol w="1118125">
                  <a:extLst>
                    <a:ext uri="{9D8B030D-6E8A-4147-A177-3AD203B41FA5}">
                      <a16:colId xmlns:a16="http://schemas.microsoft.com/office/drawing/2014/main" val="87176706"/>
                    </a:ext>
                  </a:extLst>
                </a:gridCol>
              </a:tblGrid>
              <a:tr h="478299">
                <a:tc>
                  <a:txBody>
                    <a:bodyPr/>
                    <a:lstStyle/>
                    <a:p>
                      <a:pPr>
                        <a:lnSpc>
                          <a:spcPct val="115000"/>
                        </a:lnSpc>
                        <a:spcBef>
                          <a:spcPts val="500"/>
                        </a:spcBef>
                        <a:spcAft>
                          <a:spcPts val="1000"/>
                        </a:spcAft>
                      </a:pPr>
                      <a:r>
                        <a:rPr lang="en-GB" sz="100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6B42"/>
                    </a:solidFill>
                  </a:tcPr>
                </a:tc>
                <a:tc>
                  <a:txBody>
                    <a:bodyPr/>
                    <a:lstStyle/>
                    <a:p>
                      <a:pPr>
                        <a:lnSpc>
                          <a:spcPct val="115000"/>
                        </a:lnSpc>
                        <a:spcBef>
                          <a:spcPts val="500"/>
                        </a:spcBef>
                        <a:spcAft>
                          <a:spcPts val="1000"/>
                        </a:spcAft>
                      </a:pPr>
                      <a:r>
                        <a:rPr lang="en-GB" sz="1200" dirty="0">
                          <a:effectLst/>
                          <a:latin typeface="Arial" panose="020B0604020202020204" pitchFamily="34" charset="0"/>
                          <a:cs typeface="Arial" panose="020B0604020202020204" pitchFamily="34" charset="0"/>
                        </a:rPr>
                        <a:t>Commitment to Implementation of the Five-Year Plan for the Profession </a:t>
                      </a:r>
                      <a:endParaRPr lang="en-GB" sz="1000" dirty="0">
                        <a:effectLst/>
                        <a:latin typeface="Arial" panose="020B0604020202020204" pitchFamily="34" charset="0"/>
                        <a:cs typeface="Arial" panose="020B0604020202020204" pitchFamily="34" charset="0"/>
                      </a:endParaRPr>
                    </a:p>
                    <a:p>
                      <a:pPr>
                        <a:lnSpc>
                          <a:spcPct val="115000"/>
                        </a:lnSpc>
                        <a:spcBef>
                          <a:spcPts val="500"/>
                        </a:spcBef>
                        <a:spcAft>
                          <a:spcPts val="1000"/>
                        </a:spcAft>
                      </a:pPr>
                      <a:r>
                        <a:rPr lang="en-GB" sz="100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6B42"/>
                    </a:solidFill>
                  </a:tcPr>
                </a:tc>
                <a:tc>
                  <a:txBody>
                    <a:bodyPr/>
                    <a:lstStyle/>
                    <a:p>
                      <a:pPr>
                        <a:lnSpc>
                          <a:spcPct val="115000"/>
                        </a:lnSpc>
                        <a:spcBef>
                          <a:spcPts val="500"/>
                        </a:spcBef>
                        <a:spcAft>
                          <a:spcPts val="1000"/>
                        </a:spcAft>
                      </a:pPr>
                      <a:r>
                        <a:rPr lang="en-GB" sz="1200" dirty="0">
                          <a:effectLst/>
                          <a:latin typeface="Arial" panose="020B0604020202020204" pitchFamily="34" charset="0"/>
                          <a:cs typeface="Arial" panose="020B0604020202020204" pitchFamily="34" charset="0"/>
                        </a:rPr>
                        <a:t>Yes/No</a:t>
                      </a:r>
                      <a:endParaRPr lang="en-GB"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6B42"/>
                    </a:solidFill>
                  </a:tcPr>
                </a:tc>
                <a:tc>
                  <a:txBody>
                    <a:bodyPr/>
                    <a:lstStyle/>
                    <a:p>
                      <a:pPr>
                        <a:lnSpc>
                          <a:spcPct val="115000"/>
                        </a:lnSpc>
                        <a:spcBef>
                          <a:spcPts val="500"/>
                        </a:spcBef>
                        <a:spcAft>
                          <a:spcPts val="1000"/>
                        </a:spcAft>
                      </a:pPr>
                      <a:r>
                        <a:rPr lang="en-GB" sz="100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6B42"/>
                    </a:solidFill>
                  </a:tcPr>
                </a:tc>
                <a:tc>
                  <a:txBody>
                    <a:bodyPr/>
                    <a:lstStyle/>
                    <a:p>
                      <a:pPr>
                        <a:lnSpc>
                          <a:spcPct val="115000"/>
                        </a:lnSpc>
                        <a:spcBef>
                          <a:spcPts val="500"/>
                        </a:spcBef>
                        <a:spcAft>
                          <a:spcPts val="1000"/>
                        </a:spcAft>
                      </a:pPr>
                      <a:r>
                        <a:rPr lang="en-GB" sz="100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6B42"/>
                    </a:solidFill>
                  </a:tcPr>
                </a:tc>
                <a:tc>
                  <a:txBody>
                    <a:bodyPr/>
                    <a:lstStyle/>
                    <a:p>
                      <a:pPr>
                        <a:lnSpc>
                          <a:spcPct val="115000"/>
                        </a:lnSpc>
                        <a:spcBef>
                          <a:spcPts val="500"/>
                        </a:spcBef>
                        <a:spcAft>
                          <a:spcPts val="1000"/>
                        </a:spcAft>
                      </a:pPr>
                      <a:r>
                        <a:rPr lang="en-GB" sz="100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6B42"/>
                    </a:solidFill>
                  </a:tcPr>
                </a:tc>
                <a:extLst>
                  <a:ext uri="{0D108BD9-81ED-4DB2-BD59-A6C34878D82A}">
                    <a16:rowId xmlns:a16="http://schemas.microsoft.com/office/drawing/2014/main" val="1743184851"/>
                  </a:ext>
                </a:extLst>
              </a:tr>
            </a:tbl>
          </a:graphicData>
        </a:graphic>
      </p:graphicFrame>
      <p:graphicFrame>
        <p:nvGraphicFramePr>
          <p:cNvPr id="11" name="Table 10">
            <a:extLst>
              <a:ext uri="{FF2B5EF4-FFF2-40B4-BE49-F238E27FC236}">
                <a16:creationId xmlns:a16="http://schemas.microsoft.com/office/drawing/2014/main" id="{34DF91C2-B91C-DFEE-80D5-21186698E314}"/>
              </a:ext>
            </a:extLst>
          </p:cNvPr>
          <p:cNvGraphicFramePr>
            <a:graphicFrameLocks noGrp="1"/>
          </p:cNvGraphicFramePr>
          <p:nvPr>
            <p:extLst>
              <p:ext uri="{D42A27DB-BD31-4B8C-83A1-F6EECF244321}">
                <p14:modId xmlns:p14="http://schemas.microsoft.com/office/powerpoint/2010/main" val="1637011861"/>
              </p:ext>
            </p:extLst>
          </p:nvPr>
        </p:nvGraphicFramePr>
        <p:xfrm>
          <a:off x="285522" y="2583798"/>
          <a:ext cx="11434765" cy="3867802"/>
        </p:xfrm>
        <a:graphic>
          <a:graphicData uri="http://schemas.openxmlformats.org/drawingml/2006/table">
            <a:tbl>
              <a:tblPr firstRow="1" firstCol="1" bandRow="1">
                <a:tableStyleId>{5C22544A-7EE6-4342-B048-85BDC9FD1C3A}</a:tableStyleId>
              </a:tblPr>
              <a:tblGrid>
                <a:gridCol w="1720506">
                  <a:extLst>
                    <a:ext uri="{9D8B030D-6E8A-4147-A177-3AD203B41FA5}">
                      <a16:colId xmlns:a16="http://schemas.microsoft.com/office/drawing/2014/main" val="4139912672"/>
                    </a:ext>
                  </a:extLst>
                </a:gridCol>
                <a:gridCol w="1806317">
                  <a:extLst>
                    <a:ext uri="{9D8B030D-6E8A-4147-A177-3AD203B41FA5}">
                      <a16:colId xmlns:a16="http://schemas.microsoft.com/office/drawing/2014/main" val="1122993852"/>
                    </a:ext>
                  </a:extLst>
                </a:gridCol>
                <a:gridCol w="963637">
                  <a:extLst>
                    <a:ext uri="{9D8B030D-6E8A-4147-A177-3AD203B41FA5}">
                      <a16:colId xmlns:a16="http://schemas.microsoft.com/office/drawing/2014/main" val="3582343244"/>
                    </a:ext>
                  </a:extLst>
                </a:gridCol>
                <a:gridCol w="2919046">
                  <a:extLst>
                    <a:ext uri="{9D8B030D-6E8A-4147-A177-3AD203B41FA5}">
                      <a16:colId xmlns:a16="http://schemas.microsoft.com/office/drawing/2014/main" val="3939349078"/>
                    </a:ext>
                  </a:extLst>
                </a:gridCol>
                <a:gridCol w="1935332">
                  <a:extLst>
                    <a:ext uri="{9D8B030D-6E8A-4147-A177-3AD203B41FA5}">
                      <a16:colId xmlns:a16="http://schemas.microsoft.com/office/drawing/2014/main" val="3381515894"/>
                    </a:ext>
                  </a:extLst>
                </a:gridCol>
                <a:gridCol w="860253">
                  <a:extLst>
                    <a:ext uri="{9D8B030D-6E8A-4147-A177-3AD203B41FA5}">
                      <a16:colId xmlns:a16="http://schemas.microsoft.com/office/drawing/2014/main" val="356540867"/>
                    </a:ext>
                  </a:extLst>
                </a:gridCol>
                <a:gridCol w="1229674">
                  <a:extLst>
                    <a:ext uri="{9D8B030D-6E8A-4147-A177-3AD203B41FA5}">
                      <a16:colId xmlns:a16="http://schemas.microsoft.com/office/drawing/2014/main" val="516868402"/>
                    </a:ext>
                  </a:extLst>
                </a:gridCol>
              </a:tblGrid>
              <a:tr h="1324116">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cs typeface="Arial" panose="020B0604020202020204" pitchFamily="34" charset="0"/>
                        </a:rPr>
                        <a:t>Charter theme</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cs typeface="Arial" panose="020B0604020202020204" pitchFamily="34" charset="0"/>
                        </a:rPr>
                        <a:t>Plans, policies into practice &amp;  structures  to support:</a:t>
                      </a:r>
                    </a:p>
                    <a:p>
                      <a:pPr algn="ctr">
                        <a:lnSpc>
                          <a:spcPct val="115000"/>
                        </a:lnSpc>
                        <a:spcBef>
                          <a:spcPts val="500"/>
                        </a:spcBef>
                        <a:spcAft>
                          <a:spcPts val="1000"/>
                        </a:spcAft>
                      </a:pPr>
                      <a:r>
                        <a:rPr lang="en-GB" sz="1200" dirty="0">
                          <a:solidFill>
                            <a:schemeClr val="tx1"/>
                          </a:solidFill>
                          <a:effectLst/>
                          <a:latin typeface="Arial" panose="020B0604020202020204" pitchFamily="34" charset="0"/>
                          <a:cs typeface="Arial" panose="020B0604020202020204" pitchFamily="34" charset="0"/>
                        </a:rPr>
                        <a:t> </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cs typeface="Arial" panose="020B0604020202020204" pitchFamily="34" charset="0"/>
                        </a:rPr>
                        <a:t>% Of MW/MSW who know about the plan progress </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cs typeface="Arial" panose="020B0604020202020204" pitchFamily="34" charset="0"/>
                        </a:rPr>
                        <a:t>Evidence of good practice and commitment to: safety, cultures, compassionate leadership and career development.</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cs typeface="Arial" panose="020B0604020202020204" pitchFamily="34" charset="0"/>
                        </a:rPr>
                        <a:t>Detail any challenges and how you have/plan to overcome them</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cs typeface="Arial" panose="020B0604020202020204" pitchFamily="34" charset="0"/>
                        </a:rPr>
                        <a:t>Lead</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cs typeface="Arial" panose="020B0604020202020204" pitchFamily="34" charset="0"/>
                        </a:rPr>
                        <a:t>Target date or competed</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413868"/>
                  </a:ext>
                </a:extLst>
              </a:tr>
              <a:tr h="1219570">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Action</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lang="en-GB" sz="1200" dirty="0">
                          <a:latin typeface="Arial" panose="020B0604020202020204" pitchFamily="34" charset="0"/>
                          <a:cs typeface="Arial" panose="020B0604020202020204" pitchFamily="34" charset="0"/>
                        </a:rPr>
                        <a:t>Staff Health and Wellbeing</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65%</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Identifying resources  and working with Branch to hold events on topics such as coping with increased stress; and developing your own personal wellbeing plan</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Finding venue and funding  speaker costs. Joint virtual session with another Branch and sharing speaker fees.   </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Branch/ WPR</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 events booked in during 2023</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7782935"/>
                  </a:ext>
                </a:extLst>
              </a:tr>
              <a:tr h="1324116">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Culture</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improved cultures in the work place </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45%</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Regular meetings taking place with WPRs,  HOM and HR to work through action plan.  Staff kept updated with plan and progress.  </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Initial difficulties in setting up meetings. Changed monthly to bi-monthly due other pressures and all parties  prioritise dates.</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WPR</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500"/>
                        </a:spcBef>
                        <a:spcAft>
                          <a:spcPts val="10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Bi-monthly meetings </a:t>
                      </a:r>
                    </a:p>
                  </a:txBody>
                  <a:tcPr marL="47382" marR="47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776745"/>
                  </a:ext>
                </a:extLst>
              </a:tr>
            </a:tbl>
          </a:graphicData>
        </a:graphic>
      </p:graphicFrame>
    </p:spTree>
    <p:extLst>
      <p:ext uri="{BB962C8B-B14F-4D97-AF65-F5344CB8AC3E}">
        <p14:creationId xmlns:p14="http://schemas.microsoft.com/office/powerpoint/2010/main" val="292199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DB91-FCD8-2F39-4D2F-8212E62E162E}"/>
              </a:ext>
            </a:extLst>
          </p:cNvPr>
          <p:cNvSpPr>
            <a:spLocks noGrp="1"/>
          </p:cNvSpPr>
          <p:nvPr>
            <p:ph type="title"/>
          </p:nvPr>
        </p:nvSpPr>
        <p:spPr>
          <a:xfrm>
            <a:off x="671512" y="-170654"/>
            <a:ext cx="10515600" cy="1325563"/>
          </a:xfrm>
        </p:spPr>
        <p:txBody>
          <a:bodyPr>
            <a:normAutofit/>
          </a:bodyPr>
          <a:lstStyle/>
          <a:p>
            <a:r>
              <a:rPr lang="en-GB" sz="4000" b="1" dirty="0">
                <a:solidFill>
                  <a:schemeClr val="bg1"/>
                </a:solidFill>
                <a:latin typeface="Arial" panose="020B0604020202020204" pitchFamily="34" charset="0"/>
                <a:ea typeface="+mj-lt"/>
                <a:cs typeface="Arial" panose="020B0604020202020204" pitchFamily="34" charset="0"/>
              </a:rPr>
              <a:t>Employer evidence</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760139A-5102-BF2F-484E-20F848C091D7}"/>
              </a:ext>
            </a:extLst>
          </p:cNvPr>
          <p:cNvSpPr>
            <a:spLocks noGrp="1"/>
          </p:cNvSpPr>
          <p:nvPr>
            <p:ph idx="1"/>
          </p:nvPr>
        </p:nvSpPr>
        <p:spPr>
          <a:xfrm>
            <a:off x="290512" y="1016001"/>
            <a:ext cx="11741943" cy="5220493"/>
          </a:xfrm>
        </p:spPr>
        <p:txBody>
          <a:bodyPr vert="horz" lIns="91440" tIns="45720" rIns="91440" bIns="45720" rtlCol="0" anchor="t">
            <a:normAutofit fontScale="70000" lnSpcReduction="20000"/>
          </a:bodyPr>
          <a:lstStyle/>
          <a:p>
            <a:pPr>
              <a:lnSpc>
                <a:spcPct val="120000"/>
              </a:lnSpc>
              <a:spcBef>
                <a:spcPts val="0"/>
              </a:spcBef>
              <a:spcAft>
                <a:spcPts val="800"/>
              </a:spcAft>
            </a:pPr>
            <a:r>
              <a:rPr lang="en-US" dirty="0">
                <a:solidFill>
                  <a:srgbClr val="FFFFFF"/>
                </a:solidFill>
                <a:latin typeface="Arial"/>
                <a:cs typeface="Arial"/>
              </a:rPr>
              <a:t>Policies and guidelines are important, but it is more relevant to evidence how they are being implemented. With Once for Scotland workforce policies, we know they are there, but the importance is about  the difference they make !</a:t>
            </a:r>
            <a:endParaRPr lang="en-US" dirty="0">
              <a:latin typeface="Arial"/>
              <a:ea typeface="+mn-lt"/>
              <a:cs typeface="+mn-lt"/>
            </a:endParaRPr>
          </a:p>
          <a:p>
            <a:pPr>
              <a:lnSpc>
                <a:spcPct val="120000"/>
              </a:lnSpc>
              <a:spcBef>
                <a:spcPts val="0"/>
              </a:spcBef>
              <a:spcAft>
                <a:spcPts val="800"/>
              </a:spcAft>
            </a:pPr>
            <a:endParaRPr lang="en-US" dirty="0">
              <a:latin typeface="Arial"/>
              <a:ea typeface="+mn-lt"/>
              <a:cs typeface="+mn-lt"/>
            </a:endParaRPr>
          </a:p>
          <a:p>
            <a:pPr>
              <a:lnSpc>
                <a:spcPct val="120000"/>
              </a:lnSpc>
              <a:spcBef>
                <a:spcPts val="0"/>
              </a:spcBef>
              <a:spcAft>
                <a:spcPts val="800"/>
              </a:spcAft>
            </a:pPr>
            <a:r>
              <a:rPr lang="en-US" dirty="0">
                <a:solidFill>
                  <a:srgbClr val="FFFFFF"/>
                </a:solidFill>
                <a:latin typeface="Arial"/>
                <a:cs typeface="Arial"/>
              </a:rPr>
              <a:t>Evidence can be used to recommend the ‘RCM Caring for You Employer Award’ which will be used to </a:t>
            </a:r>
            <a:r>
              <a:rPr lang="en-US" dirty="0" err="1">
                <a:solidFill>
                  <a:srgbClr val="FFFFFF"/>
                </a:solidFill>
                <a:latin typeface="Arial"/>
                <a:cs typeface="Arial"/>
              </a:rPr>
              <a:t>recognise</a:t>
            </a:r>
            <a:r>
              <a:rPr lang="en-US" dirty="0">
                <a:solidFill>
                  <a:srgbClr val="FFFFFF"/>
                </a:solidFill>
                <a:latin typeface="Arial"/>
                <a:cs typeface="Arial"/>
              </a:rPr>
              <a:t> the commitment and success of the Health Board</a:t>
            </a:r>
            <a:endParaRPr lang="en-US" dirty="0">
              <a:latin typeface="Arial"/>
              <a:ea typeface="+mn-lt"/>
              <a:cs typeface="+mn-lt"/>
            </a:endParaRPr>
          </a:p>
          <a:p>
            <a:pPr>
              <a:lnSpc>
                <a:spcPct val="120000"/>
              </a:lnSpc>
              <a:spcBef>
                <a:spcPts val="0"/>
              </a:spcBef>
              <a:spcAft>
                <a:spcPts val="800"/>
              </a:spcAft>
              <a:buFont typeface="Arial,Sans-Serif" panose="020B0604020202020204" pitchFamily="34" charset="0"/>
            </a:pPr>
            <a:endParaRPr lang="en-US" dirty="0">
              <a:latin typeface="Arial"/>
              <a:ea typeface="+mn-lt"/>
              <a:cs typeface="+mn-lt"/>
            </a:endParaRPr>
          </a:p>
          <a:p>
            <a:pPr>
              <a:lnSpc>
                <a:spcPct val="120000"/>
              </a:lnSpc>
              <a:spcBef>
                <a:spcPts val="0"/>
              </a:spcBef>
              <a:spcAft>
                <a:spcPts val="800"/>
              </a:spcAft>
            </a:pPr>
            <a:r>
              <a:rPr lang="en-US" dirty="0">
                <a:solidFill>
                  <a:srgbClr val="FFFFFF"/>
                </a:solidFill>
                <a:latin typeface="Arial"/>
                <a:cs typeface="Arial"/>
              </a:rPr>
              <a:t>Evaluation should take place at the 'action team meetings' and amendments made as and when necessary.</a:t>
            </a:r>
            <a:endParaRPr lang="en-US" dirty="0">
              <a:latin typeface="Arial"/>
              <a:ea typeface="+mn-lt"/>
              <a:cs typeface="+mn-lt"/>
            </a:endParaRPr>
          </a:p>
          <a:p>
            <a:pPr>
              <a:lnSpc>
                <a:spcPct val="120000"/>
              </a:lnSpc>
              <a:spcBef>
                <a:spcPts val="0"/>
              </a:spcBef>
              <a:spcAft>
                <a:spcPts val="800"/>
              </a:spcAft>
              <a:buFont typeface="Arial,Sans-Serif" panose="020B0604020202020204" pitchFamily="34" charset="0"/>
            </a:pPr>
            <a:endParaRPr lang="en-US" dirty="0">
              <a:latin typeface="Arial"/>
              <a:ea typeface="+mn-lt"/>
              <a:cs typeface="+mn-lt"/>
            </a:endParaRPr>
          </a:p>
          <a:p>
            <a:pPr>
              <a:lnSpc>
                <a:spcPct val="120000"/>
              </a:lnSpc>
              <a:spcBef>
                <a:spcPts val="0"/>
              </a:spcBef>
              <a:spcAft>
                <a:spcPts val="800"/>
              </a:spcAft>
            </a:pPr>
            <a:r>
              <a:rPr lang="en-US" dirty="0">
                <a:solidFill>
                  <a:srgbClr val="FFFFFF"/>
                </a:solidFill>
                <a:latin typeface="Arial"/>
                <a:cs typeface="Arial"/>
              </a:rPr>
              <a:t>Please liaise with your National Officers for help and support.</a:t>
            </a:r>
            <a:endParaRPr lang="en-US" dirty="0">
              <a:latin typeface="Arial"/>
              <a:ea typeface="+mn-lt"/>
              <a:cs typeface="+mn-lt"/>
            </a:endParaRPr>
          </a:p>
          <a:p>
            <a:pPr>
              <a:lnSpc>
                <a:spcPct val="120000"/>
              </a:lnSpc>
              <a:spcBef>
                <a:spcPts val="0"/>
              </a:spcBef>
              <a:spcAft>
                <a:spcPts val="800"/>
              </a:spcAft>
              <a:buFont typeface="Arial,Sans-Serif" panose="020B0604020202020204" pitchFamily="34" charset="0"/>
            </a:pPr>
            <a:endParaRPr lang="en-US" dirty="0">
              <a:latin typeface="Arial"/>
              <a:ea typeface="+mn-lt"/>
              <a:cs typeface="+mn-lt"/>
            </a:endParaRPr>
          </a:p>
          <a:p>
            <a:pPr>
              <a:lnSpc>
                <a:spcPct val="120000"/>
              </a:lnSpc>
              <a:spcBef>
                <a:spcPts val="0"/>
              </a:spcBef>
              <a:spcAft>
                <a:spcPts val="800"/>
              </a:spcAft>
            </a:pPr>
            <a:r>
              <a:rPr lang="en-US" b="1" i="1" dirty="0">
                <a:solidFill>
                  <a:srgbClr val="FFFFFF"/>
                </a:solidFill>
                <a:latin typeface="Arial"/>
                <a:cs typeface="Arial"/>
              </a:rPr>
              <a:t>NB all policies and guidelines should be agreed in partnership</a:t>
            </a:r>
            <a:endParaRPr lang="en-US" dirty="0">
              <a:ea typeface="+mn-lt"/>
              <a:cs typeface="+mn-lt"/>
            </a:endParaRPr>
          </a:p>
          <a:p>
            <a:endParaRPr lang="en-GB" dirty="0">
              <a:cs typeface="Calibri"/>
            </a:endParaRPr>
          </a:p>
        </p:txBody>
      </p:sp>
    </p:spTree>
    <p:extLst>
      <p:ext uri="{BB962C8B-B14F-4D97-AF65-F5344CB8AC3E}">
        <p14:creationId xmlns:p14="http://schemas.microsoft.com/office/powerpoint/2010/main" val="218826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12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EB952D"/>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B566DF-5061-AC3E-293B-73992C81A34A}"/>
              </a:ext>
            </a:extLst>
          </p:cNvPr>
          <p:cNvPicPr>
            <a:picLocks noGrp="1" noChangeAspect="1"/>
          </p:cNvPicPr>
          <p:nvPr>
            <p:ph idx="1"/>
          </p:nvPr>
        </p:nvPicPr>
        <p:blipFill>
          <a:blip r:embed="rId3"/>
          <a:stretch>
            <a:fillRect/>
          </a:stretch>
        </p:blipFill>
        <p:spPr>
          <a:xfrm>
            <a:off x="5984821" y="0"/>
            <a:ext cx="6201983" cy="6863953"/>
          </a:xfrm>
        </p:spPr>
      </p:pic>
      <p:pic>
        <p:nvPicPr>
          <p:cNvPr id="9" name="Picture 9" descr="A picture containing shape&#10;&#10;Description automatically generated">
            <a:extLst>
              <a:ext uri="{FF2B5EF4-FFF2-40B4-BE49-F238E27FC236}">
                <a16:creationId xmlns:a16="http://schemas.microsoft.com/office/drawing/2014/main" id="{A0E070EA-D66A-DF9B-743D-95D202D8FC79}"/>
              </a:ext>
            </a:extLst>
          </p:cNvPr>
          <p:cNvPicPr>
            <a:picLocks noChangeAspect="1"/>
          </p:cNvPicPr>
          <p:nvPr/>
        </p:nvPicPr>
        <p:blipFill>
          <a:blip r:embed="rId4"/>
          <a:stretch>
            <a:fillRect/>
          </a:stretch>
        </p:blipFill>
        <p:spPr>
          <a:xfrm>
            <a:off x="5196" y="496"/>
            <a:ext cx="5439424" cy="6856468"/>
          </a:xfrm>
          <a:prstGeom prst="rect">
            <a:avLst/>
          </a:prstGeom>
        </p:spPr>
      </p:pic>
      <p:sp>
        <p:nvSpPr>
          <p:cNvPr id="11" name="Arrow: Right 10">
            <a:extLst>
              <a:ext uri="{FF2B5EF4-FFF2-40B4-BE49-F238E27FC236}">
                <a16:creationId xmlns:a16="http://schemas.microsoft.com/office/drawing/2014/main" id="{981A4F59-0982-F906-AC95-5C347BBBBB86}"/>
              </a:ext>
            </a:extLst>
          </p:cNvPr>
          <p:cNvSpPr/>
          <p:nvPr/>
        </p:nvSpPr>
        <p:spPr>
          <a:xfrm>
            <a:off x="4120104" y="3024188"/>
            <a:ext cx="1976436" cy="1649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449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81F79FA-32CD-6AA0-EF03-EA583F2A2B04}"/>
              </a:ext>
            </a:extLst>
          </p:cNvPr>
          <p:cNvGraphicFramePr>
            <a:graphicFrameLocks noGrp="1"/>
          </p:cNvGraphicFramePr>
          <p:nvPr>
            <p:ph idx="1"/>
            <p:extLst>
              <p:ext uri="{D42A27DB-BD31-4B8C-83A1-F6EECF244321}">
                <p14:modId xmlns:p14="http://schemas.microsoft.com/office/powerpoint/2010/main" val="1664619116"/>
              </p:ext>
            </p:extLst>
          </p:nvPr>
        </p:nvGraphicFramePr>
        <p:xfrm>
          <a:off x="0" y="0"/>
          <a:ext cx="12192000" cy="5166518"/>
        </p:xfrm>
        <a:graphic>
          <a:graphicData uri="http://schemas.openxmlformats.org/drawingml/2006/table">
            <a:tbl>
              <a:tblPr firstRow="1" bandRow="1">
                <a:tableStyleId>{5C22544A-7EE6-4342-B048-85BDC9FD1C3A}</a:tableStyleId>
              </a:tblPr>
              <a:tblGrid>
                <a:gridCol w="2321280">
                  <a:extLst>
                    <a:ext uri="{9D8B030D-6E8A-4147-A177-3AD203B41FA5}">
                      <a16:colId xmlns:a16="http://schemas.microsoft.com/office/drawing/2014/main" val="539200886"/>
                    </a:ext>
                  </a:extLst>
                </a:gridCol>
                <a:gridCol w="9870720">
                  <a:extLst>
                    <a:ext uri="{9D8B030D-6E8A-4147-A177-3AD203B41FA5}">
                      <a16:colId xmlns:a16="http://schemas.microsoft.com/office/drawing/2014/main" val="2703841369"/>
                    </a:ext>
                  </a:extLst>
                </a:gridCol>
              </a:tblGrid>
              <a:tr h="694768">
                <a:tc>
                  <a:txBody>
                    <a:bodyPr/>
                    <a:lstStyle/>
                    <a:p>
                      <a:endParaRPr lang="en-GB" dirty="0"/>
                    </a:p>
                  </a:txBody>
                  <a:tcPr/>
                </a:tc>
                <a:tc>
                  <a:txBody>
                    <a:bodyPr/>
                    <a:lstStyle/>
                    <a:p>
                      <a:r>
                        <a:rPr lang="en-GB" sz="3200" dirty="0">
                          <a:latin typeface="Arial" panose="020B0604020202020204" pitchFamily="34" charset="0"/>
                          <a:cs typeface="Arial" panose="020B0604020202020204" pitchFamily="34" charset="0"/>
                        </a:rPr>
                        <a:t>Planning stages: where are you now?</a:t>
                      </a:r>
                    </a:p>
                  </a:txBody>
                  <a:tcPr/>
                </a:tc>
                <a:extLst>
                  <a:ext uri="{0D108BD9-81ED-4DB2-BD59-A6C34878D82A}">
                    <a16:rowId xmlns:a16="http://schemas.microsoft.com/office/drawing/2014/main" val="2520076978"/>
                  </a:ext>
                </a:extLst>
              </a:tr>
              <a:tr h="901417">
                <a:tc>
                  <a:txBody>
                    <a:bodyPr/>
                    <a:lstStyle/>
                    <a:p>
                      <a:r>
                        <a:rPr lang="en-GB" sz="2400" dirty="0"/>
                        <a:t>Step 1:Discover</a:t>
                      </a:r>
                    </a:p>
                  </a:txBody>
                  <a:tcPr/>
                </a:tc>
                <a:tc>
                  <a:txBody>
                    <a:bodyPr/>
                    <a:lstStyle/>
                    <a:p>
                      <a:r>
                        <a:rPr lang="en-GB" sz="1600" dirty="0">
                          <a:latin typeface="Arial" panose="020B0604020202020204" pitchFamily="34" charset="0"/>
                          <a:cs typeface="Arial" panose="020B0604020202020204" pitchFamily="34" charset="0"/>
                        </a:rPr>
                        <a:t>What is the vision? Do we all know what the project is about, do we have a forum for contributing to a way forward and sharing ideas. Do we have great ideas, but no clear way to take them forward?</a:t>
                      </a:r>
                    </a:p>
                  </a:txBody>
                  <a:tcPr/>
                </a:tc>
                <a:extLst>
                  <a:ext uri="{0D108BD9-81ED-4DB2-BD59-A6C34878D82A}">
                    <a16:rowId xmlns:a16="http://schemas.microsoft.com/office/drawing/2014/main" val="4120398020"/>
                  </a:ext>
                </a:extLst>
              </a:tr>
              <a:tr h="964955">
                <a:tc>
                  <a:txBody>
                    <a:bodyPr/>
                    <a:lstStyle/>
                    <a:p>
                      <a:r>
                        <a:rPr lang="en-GB" sz="2400" dirty="0"/>
                        <a:t>Step 2:Define</a:t>
                      </a:r>
                    </a:p>
                  </a:txBody>
                  <a:tcPr/>
                </a:tc>
                <a:tc>
                  <a:txBody>
                    <a:bodyPr/>
                    <a:lstStyle/>
                    <a:p>
                      <a:pPr algn="l" rtl="0" fontAlgn="base"/>
                      <a:r>
                        <a:rPr lang="en-GB" sz="1600" b="0" i="0" dirty="0">
                          <a:solidFill>
                            <a:srgbClr val="000000"/>
                          </a:solidFill>
                          <a:effectLst/>
                          <a:latin typeface="Arial" panose="020B0604020202020204" pitchFamily="34" charset="0"/>
                          <a:cs typeface="Arial" panose="020B0604020202020204" pitchFamily="34" charset="0"/>
                        </a:rPr>
                        <a:t>What matters most?  What do we act on first?  What is going to be feasible?  Has a project plan been developed which outlines what is fundamental, the challenges and potential opportunities                </a:t>
                      </a:r>
                    </a:p>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9500124"/>
                  </a:ext>
                </a:extLst>
              </a:tr>
              <a:tr h="1119347">
                <a:tc>
                  <a:txBody>
                    <a:bodyPr/>
                    <a:lstStyle/>
                    <a:p>
                      <a:r>
                        <a:rPr lang="en-GB" sz="2400" dirty="0"/>
                        <a:t>Step 3:Develop</a:t>
                      </a:r>
                    </a:p>
                  </a:txBody>
                  <a:tcPr/>
                </a:tc>
                <a:tc>
                  <a:txBody>
                    <a:bodyPr/>
                    <a:lstStyle/>
                    <a:p>
                      <a:r>
                        <a:rPr lang="en-GB" sz="1600" dirty="0">
                          <a:latin typeface="Arial" panose="020B0604020202020204" pitchFamily="34" charset="0"/>
                          <a:cs typeface="Arial" panose="020B0604020202020204" pitchFamily="34" charset="0"/>
                        </a:rPr>
                        <a:t>Create and test the solutions and idea. Get input from colleagues to improve and refine them until you have a plan with ownership, input from the right people and agreed time and forum for taking it forward</a:t>
                      </a:r>
                    </a:p>
                  </a:txBody>
                  <a:tcPr/>
                </a:tc>
                <a:extLst>
                  <a:ext uri="{0D108BD9-81ED-4DB2-BD59-A6C34878D82A}">
                    <a16:rowId xmlns:a16="http://schemas.microsoft.com/office/drawing/2014/main" val="3953019083"/>
                  </a:ext>
                </a:extLst>
              </a:tr>
              <a:tr h="694768">
                <a:tc>
                  <a:txBody>
                    <a:bodyPr/>
                    <a:lstStyle/>
                    <a:p>
                      <a:r>
                        <a:rPr lang="en-GB" sz="2400" dirty="0"/>
                        <a:t>Step 4:Deliver</a:t>
                      </a:r>
                    </a:p>
                  </a:txBody>
                  <a:tcPr/>
                </a:tc>
                <a:tc>
                  <a:txBody>
                    <a:bodyPr/>
                    <a:lstStyle/>
                    <a:p>
                      <a:r>
                        <a:rPr lang="en-GB" sz="1600" dirty="0">
                          <a:latin typeface="Arial" panose="020B0604020202020204" pitchFamily="34" charset="0"/>
                          <a:cs typeface="Arial" panose="020B0604020202020204" pitchFamily="34" charset="0"/>
                        </a:rPr>
                        <a:t>The project is finalised, produced and launched</a:t>
                      </a:r>
                    </a:p>
                  </a:txBody>
                  <a:tcPr/>
                </a:tc>
                <a:extLst>
                  <a:ext uri="{0D108BD9-81ED-4DB2-BD59-A6C34878D82A}">
                    <a16:rowId xmlns:a16="http://schemas.microsoft.com/office/drawing/2014/main" val="2585037386"/>
                  </a:ext>
                </a:extLst>
              </a:tr>
              <a:tr h="791263">
                <a:tc>
                  <a:txBody>
                    <a:bodyPr/>
                    <a:lstStyle/>
                    <a:p>
                      <a:r>
                        <a:rPr lang="en-GB" sz="2400" dirty="0"/>
                        <a:t>Step 5:Evaluate</a:t>
                      </a:r>
                    </a:p>
                  </a:txBody>
                  <a:tcPr/>
                </a:tc>
                <a:tc>
                  <a:txBody>
                    <a:bodyPr/>
                    <a:lstStyle/>
                    <a:p>
                      <a:r>
                        <a:rPr lang="en-GB" sz="1600" dirty="0">
                          <a:latin typeface="Arial" panose="020B0604020202020204" pitchFamily="34" charset="0"/>
                          <a:cs typeface="Arial" panose="020B0604020202020204" pitchFamily="34" charset="0"/>
                        </a:rPr>
                        <a:t>Review the project, what is going well, what could be better. Share your successes and challenges and how you overcame them.</a:t>
                      </a:r>
                    </a:p>
                  </a:txBody>
                  <a:tcPr/>
                </a:tc>
                <a:extLst>
                  <a:ext uri="{0D108BD9-81ED-4DB2-BD59-A6C34878D82A}">
                    <a16:rowId xmlns:a16="http://schemas.microsoft.com/office/drawing/2014/main" val="2733043637"/>
                  </a:ext>
                </a:extLst>
              </a:tr>
            </a:tbl>
          </a:graphicData>
        </a:graphic>
      </p:graphicFrame>
      <p:sp>
        <p:nvSpPr>
          <p:cNvPr id="2" name="TextBox 1">
            <a:extLst>
              <a:ext uri="{FF2B5EF4-FFF2-40B4-BE49-F238E27FC236}">
                <a16:creationId xmlns:a16="http://schemas.microsoft.com/office/drawing/2014/main" id="{9D079CF5-0D24-E071-80B7-D19928CD6541}"/>
              </a:ext>
            </a:extLst>
          </p:cNvPr>
          <p:cNvSpPr txBox="1"/>
          <p:nvPr/>
        </p:nvSpPr>
        <p:spPr>
          <a:xfrm>
            <a:off x="833437" y="5464968"/>
            <a:ext cx="7874792"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5" descr="A picture containing clipart, vector graphics&#10;&#10;Description automatically generated">
            <a:extLst>
              <a:ext uri="{FF2B5EF4-FFF2-40B4-BE49-F238E27FC236}">
                <a16:creationId xmlns:a16="http://schemas.microsoft.com/office/drawing/2014/main" id="{5D835E27-FB9B-D2AE-253D-2CC757F228CD}"/>
              </a:ext>
            </a:extLst>
          </p:cNvPr>
          <p:cNvPicPr>
            <a:picLocks noChangeAspect="1"/>
          </p:cNvPicPr>
          <p:nvPr/>
        </p:nvPicPr>
        <p:blipFill>
          <a:blip r:embed="rId3"/>
          <a:stretch>
            <a:fillRect/>
          </a:stretch>
        </p:blipFill>
        <p:spPr>
          <a:xfrm>
            <a:off x="-3672" y="5166516"/>
            <a:ext cx="12199342" cy="1693715"/>
          </a:xfrm>
          <a:prstGeom prst="rect">
            <a:avLst/>
          </a:prstGeom>
        </p:spPr>
      </p:pic>
    </p:spTree>
    <p:extLst>
      <p:ext uri="{BB962C8B-B14F-4D97-AF65-F5344CB8AC3E}">
        <p14:creationId xmlns:p14="http://schemas.microsoft.com/office/powerpoint/2010/main" val="419984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838200" y="365128"/>
            <a:ext cx="10515600" cy="742153"/>
          </a:xfrm>
          <a:ln>
            <a:noFill/>
          </a:ln>
        </p:spPr>
        <p:txBody>
          <a:bodyPr>
            <a:normAutofit/>
          </a:bodyPr>
          <a:lstStyle/>
          <a:p>
            <a:r>
              <a:rPr lang="en-US" sz="4000" b="1" dirty="0">
                <a:solidFill>
                  <a:schemeClr val="accent6">
                    <a:lumMod val="75000"/>
                  </a:schemeClr>
                </a:solidFill>
                <a:latin typeface="Arial" panose="020B0604020202020204" pitchFamily="34" charset="0"/>
                <a:cs typeface="Arial" panose="020B0604020202020204" pitchFamily="34" charset="0"/>
              </a:rPr>
              <a:t>Action plan SMART</a:t>
            </a:r>
          </a:p>
        </p:txBody>
      </p:sp>
      <p:sp>
        <p:nvSpPr>
          <p:cNvPr id="4" name="Content Placeholder 3">
            <a:extLst>
              <a:ext uri="{FF2B5EF4-FFF2-40B4-BE49-F238E27FC236}">
                <a16:creationId xmlns:a16="http://schemas.microsoft.com/office/drawing/2014/main" id="{CF608A2B-3AE2-42E0-A556-0811A7772E90}"/>
              </a:ext>
            </a:extLst>
          </p:cNvPr>
          <p:cNvSpPr>
            <a:spLocks noGrp="1"/>
          </p:cNvSpPr>
          <p:nvPr>
            <p:ph idx="1"/>
          </p:nvPr>
        </p:nvSpPr>
        <p:spPr/>
        <p:txBody>
          <a:bodyPr>
            <a:normAutofit/>
          </a:bodyPr>
          <a:lstStyle/>
          <a:p>
            <a:pPr marL="0" indent="0">
              <a:buNone/>
            </a:pPr>
            <a:endParaRPr lang="en-GB" sz="28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graphicFrame>
        <p:nvGraphicFramePr>
          <p:cNvPr id="8" name="Content Placeholder 2">
            <a:extLst>
              <a:ext uri="{FF2B5EF4-FFF2-40B4-BE49-F238E27FC236}">
                <a16:creationId xmlns:a16="http://schemas.microsoft.com/office/drawing/2014/main" id="{B412E796-6938-4DE7-92F4-1E1278BFB00A}"/>
              </a:ext>
            </a:extLst>
          </p:cNvPr>
          <p:cNvGraphicFramePr>
            <a:graphicFrameLocks/>
          </p:cNvGraphicFramePr>
          <p:nvPr>
            <p:extLst>
              <p:ext uri="{D42A27DB-BD31-4B8C-83A1-F6EECF244321}">
                <p14:modId xmlns:p14="http://schemas.microsoft.com/office/powerpoint/2010/main" val="600907927"/>
              </p:ext>
            </p:extLst>
          </p:nvPr>
        </p:nvGraphicFramePr>
        <p:xfrm>
          <a:off x="1197621" y="1159942"/>
          <a:ext cx="9937020" cy="5205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392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838200" y="220267"/>
            <a:ext cx="10515600" cy="742153"/>
          </a:xfrm>
          <a:ln>
            <a:noFill/>
          </a:ln>
        </p:spPr>
        <p:txBody>
          <a:bodyPr>
            <a:normAutofit/>
          </a:bodyPr>
          <a:lstStyle/>
          <a:p>
            <a:r>
              <a:rPr lang="en-US" sz="4000" b="1" dirty="0">
                <a:solidFill>
                  <a:schemeClr val="accent6">
                    <a:lumMod val="75000"/>
                  </a:schemeClr>
                </a:solidFill>
                <a:latin typeface="Arial" panose="020B0604020202020204" pitchFamily="34" charset="0"/>
                <a:cs typeface="Arial" panose="020B0604020202020204" pitchFamily="34" charset="0"/>
              </a:rPr>
              <a:t>Action plan top tips</a:t>
            </a:r>
          </a:p>
        </p:txBody>
      </p:sp>
      <p:sp>
        <p:nvSpPr>
          <p:cNvPr id="4" name="Content Placeholder 3">
            <a:extLst>
              <a:ext uri="{FF2B5EF4-FFF2-40B4-BE49-F238E27FC236}">
                <a16:creationId xmlns:a16="http://schemas.microsoft.com/office/drawing/2014/main" id="{CF608A2B-3AE2-42E0-A556-0811A7772E90}"/>
              </a:ext>
            </a:extLst>
          </p:cNvPr>
          <p:cNvSpPr>
            <a:spLocks noGrp="1"/>
          </p:cNvSpPr>
          <p:nvPr>
            <p:ph idx="1"/>
          </p:nvPr>
        </p:nvSpPr>
        <p:spPr/>
        <p:txBody>
          <a:bodyPr>
            <a:normAutofit/>
          </a:bodyPr>
          <a:lstStyle/>
          <a:p>
            <a:pPr marL="0" indent="0">
              <a:buNone/>
            </a:pPr>
            <a:endParaRPr lang="en-GB" sz="28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9B82A27-7774-481C-8E6A-6149DC2D69D9}"/>
              </a:ext>
            </a:extLst>
          </p:cNvPr>
          <p:cNvSpPr txBox="1">
            <a:spLocks/>
          </p:cNvSpPr>
          <p:nvPr/>
        </p:nvSpPr>
        <p:spPr>
          <a:xfrm>
            <a:off x="923109" y="962421"/>
            <a:ext cx="10578736" cy="57304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GB" sz="2200" b="1" dirty="0">
                <a:solidFill>
                  <a:schemeClr val="accent1">
                    <a:lumMod val="75000"/>
                  </a:schemeClr>
                </a:solidFill>
                <a:latin typeface="Arial" panose="020B0604020202020204" pitchFamily="34" charset="0"/>
                <a:ea typeface="Calibri"/>
                <a:cs typeface="Arial" panose="020B0604020202020204" pitchFamily="34" charset="0"/>
              </a:rPr>
              <a:t>Partnership working </a:t>
            </a:r>
            <a:r>
              <a:rPr lang="en-GB" sz="2200" dirty="0">
                <a:solidFill>
                  <a:schemeClr val="accent1">
                    <a:lumMod val="75000"/>
                  </a:schemeClr>
                </a:solidFill>
                <a:latin typeface="Arial" panose="020B0604020202020204" pitchFamily="34" charset="0"/>
                <a:ea typeface="Calibri"/>
                <a:cs typeface="Arial" panose="020B0604020202020204" pitchFamily="34" charset="0"/>
              </a:rPr>
              <a:t>as a team decide group members and allocate individual roles/tasks.</a:t>
            </a:r>
          </a:p>
          <a:p>
            <a:pPr marL="457200" indent="-457200">
              <a:buFont typeface="Arial" panose="020B0604020202020204" pitchFamily="34" charset="0"/>
              <a:buAutoNum type="arabicPeriod"/>
            </a:pPr>
            <a:r>
              <a:rPr lang="en-GB" sz="2200" b="1" dirty="0">
                <a:solidFill>
                  <a:schemeClr val="accent1">
                    <a:lumMod val="75000"/>
                  </a:schemeClr>
                </a:solidFill>
                <a:latin typeface="Arial" panose="020B0604020202020204" pitchFamily="34" charset="0"/>
                <a:ea typeface="Calibri"/>
                <a:cs typeface="Arial" panose="020B0604020202020204" pitchFamily="34" charset="0"/>
              </a:rPr>
              <a:t>Objectives</a:t>
            </a:r>
            <a:r>
              <a:rPr lang="en-GB" sz="2200" dirty="0">
                <a:solidFill>
                  <a:schemeClr val="accent1">
                    <a:lumMod val="75000"/>
                  </a:schemeClr>
                </a:solidFill>
                <a:latin typeface="Arial" panose="020B0604020202020204" pitchFamily="34" charset="0"/>
                <a:ea typeface="Calibri"/>
                <a:cs typeface="Arial" panose="020B0604020202020204" pitchFamily="34" charset="0"/>
              </a:rPr>
              <a:t>: know what you want to do, try to specifically define what you want to achieve as early as possible.</a:t>
            </a:r>
            <a:r>
              <a:rPr lang="en-GB" sz="2200" b="1" dirty="0">
                <a:solidFill>
                  <a:schemeClr val="accent1">
                    <a:lumMod val="75000"/>
                  </a:schemeClr>
                </a:solidFill>
                <a:latin typeface="Arial" panose="020B0604020202020204" pitchFamily="34" charset="0"/>
                <a:ea typeface="Calibri"/>
                <a:cs typeface="Arial" panose="020B0604020202020204" pitchFamily="34" charset="0"/>
              </a:rPr>
              <a:t> </a:t>
            </a:r>
          </a:p>
          <a:p>
            <a:pPr marL="457200" indent="-457200">
              <a:buFont typeface="Arial" panose="020B0604020202020204" pitchFamily="34" charset="0"/>
              <a:buAutoNum type="arabicPeriod"/>
            </a:pPr>
            <a:r>
              <a:rPr lang="en-GB" sz="2200" b="1" dirty="0">
                <a:solidFill>
                  <a:schemeClr val="accent1">
                    <a:lumMod val="75000"/>
                  </a:schemeClr>
                </a:solidFill>
                <a:latin typeface="Arial" panose="020B0604020202020204" pitchFamily="34" charset="0"/>
                <a:ea typeface="Calibri"/>
                <a:cs typeface="Arial" panose="020B0604020202020204" pitchFamily="34" charset="0"/>
              </a:rPr>
              <a:t>Realistic  </a:t>
            </a:r>
            <a:r>
              <a:rPr lang="en-GB" sz="2200" dirty="0">
                <a:solidFill>
                  <a:schemeClr val="accent1">
                    <a:lumMod val="75000"/>
                  </a:schemeClr>
                </a:solidFill>
                <a:latin typeface="Arial" panose="020B0604020202020204" pitchFamily="34" charset="0"/>
                <a:ea typeface="Calibri"/>
                <a:cs typeface="Arial" panose="020B0604020202020204" pitchFamily="34" charset="0"/>
              </a:rPr>
              <a:t>in every aspect of the plan, state specific and achievable schedules, milestones and final outcomes.</a:t>
            </a:r>
          </a:p>
          <a:p>
            <a:pPr marL="457200" indent="-457200">
              <a:buFont typeface="Arial" panose="020B0604020202020204" pitchFamily="34" charset="0"/>
              <a:buAutoNum type="arabicPeriod"/>
            </a:pPr>
            <a:r>
              <a:rPr lang="en-GB" sz="2200" b="1" dirty="0">
                <a:solidFill>
                  <a:schemeClr val="accent1">
                    <a:lumMod val="75000"/>
                  </a:schemeClr>
                </a:solidFill>
                <a:latin typeface="Arial" panose="020B0604020202020204" pitchFamily="34" charset="0"/>
                <a:ea typeface="Calibri"/>
                <a:cs typeface="Arial" panose="020B0604020202020204" pitchFamily="34" charset="0"/>
              </a:rPr>
              <a:t>Milestones</a:t>
            </a:r>
            <a:r>
              <a:rPr lang="en-GB" sz="2200" dirty="0">
                <a:solidFill>
                  <a:schemeClr val="accent1">
                    <a:lumMod val="75000"/>
                  </a:schemeClr>
                </a:solidFill>
                <a:latin typeface="Arial" panose="020B0604020202020204" pitchFamily="34" charset="0"/>
                <a:ea typeface="Calibri"/>
                <a:cs typeface="Arial" panose="020B0604020202020204" pitchFamily="34" charset="0"/>
              </a:rPr>
              <a:t> set as measurable; create by starting at the end (what you hope to achieve) and working backwards to the present day.</a:t>
            </a:r>
          </a:p>
          <a:p>
            <a:pPr marL="0" indent="0">
              <a:buNone/>
            </a:pPr>
            <a:endParaRPr lang="en-GB" sz="2200" dirty="0">
              <a:solidFill>
                <a:schemeClr val="accent1">
                  <a:lumMod val="75000"/>
                </a:schemeClr>
              </a:solidFill>
              <a:latin typeface="Arial" panose="020B0604020202020204" pitchFamily="34" charset="0"/>
              <a:ea typeface="Calibri"/>
              <a:cs typeface="Arial" panose="020B0604020202020204" pitchFamily="34" charset="0"/>
            </a:endParaRPr>
          </a:p>
          <a:p>
            <a:pPr marL="0" indent="0">
              <a:lnSpc>
                <a:spcPct val="115000"/>
              </a:lnSpc>
              <a:buFont typeface="Arial" panose="020B0604020202020204" pitchFamily="34" charset="0"/>
              <a:buNone/>
            </a:pPr>
            <a:r>
              <a:rPr lang="en-GB" sz="2200" dirty="0">
                <a:solidFill>
                  <a:schemeClr val="accent1">
                    <a:lumMod val="75000"/>
                  </a:schemeClr>
                </a:solidFill>
                <a:latin typeface="Arial" panose="020B0604020202020204" pitchFamily="34" charset="0"/>
                <a:ea typeface="Calibri"/>
                <a:cs typeface="Arial" panose="020B0604020202020204" pitchFamily="34" charset="0"/>
              </a:rPr>
              <a:t>Having milestones helps you keep everyone motivated and breaks actions/tasks in to smaller chunks and tangible goals, so you are not waiting for the plan to be completely finished to feel as though you’ve accomplished something</a:t>
            </a:r>
            <a:r>
              <a:rPr lang="en-GB" sz="2200" b="1" dirty="0">
                <a:solidFill>
                  <a:schemeClr val="accent1">
                    <a:lumMod val="75000"/>
                  </a:schemeClr>
                </a:solidFill>
                <a:latin typeface="Arial" panose="020B0604020202020204" pitchFamily="34" charset="0"/>
                <a:ea typeface="Calibri"/>
                <a:cs typeface="Arial" panose="020B0604020202020204" pitchFamily="34" charset="0"/>
              </a:rPr>
              <a:t>   </a:t>
            </a:r>
            <a:endParaRPr lang="en-GB" sz="2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82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838200" y="365128"/>
            <a:ext cx="10515600" cy="742153"/>
          </a:xfrm>
          <a:ln>
            <a:noFill/>
          </a:ln>
        </p:spPr>
        <p:txBody>
          <a:bodyPr>
            <a:normAutofit/>
          </a:bodyPr>
          <a:lstStyle/>
          <a:p>
            <a:r>
              <a:rPr lang="en-US" sz="4000" b="1" dirty="0">
                <a:solidFill>
                  <a:schemeClr val="accent6">
                    <a:lumMod val="75000"/>
                  </a:schemeClr>
                </a:solidFill>
                <a:latin typeface="Arial" panose="020B0604020202020204" pitchFamily="34" charset="0"/>
                <a:cs typeface="Arial" panose="020B0604020202020204" pitchFamily="34" charset="0"/>
              </a:rPr>
              <a:t>Action plan top tips</a:t>
            </a:r>
          </a:p>
        </p:txBody>
      </p:sp>
      <p:sp>
        <p:nvSpPr>
          <p:cNvPr id="4" name="Content Placeholder 3">
            <a:extLst>
              <a:ext uri="{FF2B5EF4-FFF2-40B4-BE49-F238E27FC236}">
                <a16:creationId xmlns:a16="http://schemas.microsoft.com/office/drawing/2014/main" id="{CF608A2B-3AE2-42E0-A556-0811A7772E90}"/>
              </a:ext>
            </a:extLst>
          </p:cNvPr>
          <p:cNvSpPr>
            <a:spLocks noGrp="1"/>
          </p:cNvSpPr>
          <p:nvPr>
            <p:ph idx="1"/>
          </p:nvPr>
        </p:nvSpPr>
        <p:spPr/>
        <p:txBody>
          <a:bodyPr>
            <a:normAutofit/>
          </a:bodyPr>
          <a:lstStyle/>
          <a:p>
            <a:pPr marL="0" indent="0">
              <a:buNone/>
            </a:pPr>
            <a:endParaRPr lang="en-GB" sz="28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B60010-49D4-43F3-BB6F-8269E48B9D25}"/>
              </a:ext>
            </a:extLst>
          </p:cNvPr>
          <p:cNvSpPr txBox="1">
            <a:spLocks/>
          </p:cNvSpPr>
          <p:nvPr/>
        </p:nvSpPr>
        <p:spPr>
          <a:xfrm>
            <a:off x="933996" y="1107281"/>
            <a:ext cx="10739844" cy="55856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Font typeface="Arial" panose="020B0604020202020204" pitchFamily="34" charset="0"/>
              <a:buNone/>
            </a:pPr>
            <a:endParaRPr lang="en-GB" sz="2400" dirty="0">
              <a:solidFill>
                <a:prstClr val="black"/>
              </a:solidFill>
              <a:ea typeface="Calibri"/>
              <a:cs typeface="Times New Roman"/>
            </a:endParaRPr>
          </a:p>
          <a:p>
            <a:pPr marL="0" indent="0">
              <a:lnSpc>
                <a:spcPct val="115000"/>
              </a:lnSpc>
              <a:buFont typeface="Arial" panose="020B0604020202020204" pitchFamily="34" charset="0"/>
              <a:buNone/>
            </a:pPr>
            <a:endParaRPr lang="en-GB" sz="2400" b="1" dirty="0">
              <a:solidFill>
                <a:schemeClr val="accent1">
                  <a:lumMod val="75000"/>
                </a:schemeClr>
              </a:solidFill>
              <a:latin typeface="Arial" panose="020B0604020202020204" pitchFamily="34" charset="0"/>
              <a:ea typeface="Calibri"/>
              <a:cs typeface="Arial" panose="020B0604020202020204" pitchFamily="34" charset="0"/>
            </a:endParaRPr>
          </a:p>
          <a:p>
            <a:pPr marL="0" indent="0">
              <a:lnSpc>
                <a:spcPct val="115000"/>
              </a:lnSpc>
              <a:buFont typeface="Arial" panose="020B0604020202020204" pitchFamily="34" charset="0"/>
              <a:buNone/>
            </a:pPr>
            <a:r>
              <a:rPr lang="en-GB" sz="2400" b="1" dirty="0">
                <a:solidFill>
                  <a:schemeClr val="accent1">
                    <a:lumMod val="75000"/>
                  </a:schemeClr>
                </a:solidFill>
                <a:latin typeface="Arial" panose="020B0604020202020204" pitchFamily="34" charset="0"/>
                <a:ea typeface="Calibri"/>
                <a:cs typeface="Arial" panose="020B0604020202020204" pitchFamily="34" charset="0"/>
              </a:rPr>
              <a:t>5.Time </a:t>
            </a:r>
            <a:r>
              <a:rPr lang="en-GB" sz="2400" dirty="0">
                <a:solidFill>
                  <a:schemeClr val="accent1">
                    <a:lumMod val="75000"/>
                  </a:schemeClr>
                </a:solidFill>
                <a:latin typeface="Arial" panose="020B0604020202020204" pitchFamily="34" charset="0"/>
                <a:ea typeface="Calibri"/>
                <a:cs typeface="Arial" panose="020B0604020202020204" pitchFamily="34" charset="0"/>
              </a:rPr>
              <a:t>Don’t leave too much time between milestones, spacing them realistically will  help you focus on what need to be done.</a:t>
            </a:r>
            <a:r>
              <a:rPr lang="en-GB" sz="2400" b="1" dirty="0">
                <a:solidFill>
                  <a:schemeClr val="accent1">
                    <a:lumMod val="75000"/>
                  </a:schemeClr>
                </a:solidFill>
                <a:latin typeface="Arial" panose="020B0604020202020204" pitchFamily="34" charset="0"/>
                <a:ea typeface="Calibri"/>
                <a:cs typeface="Arial" panose="020B0604020202020204" pitchFamily="34" charset="0"/>
              </a:rPr>
              <a:t>   </a:t>
            </a:r>
          </a:p>
          <a:p>
            <a:pPr marL="0" indent="0">
              <a:lnSpc>
                <a:spcPct val="115000"/>
              </a:lnSpc>
              <a:buNone/>
            </a:pPr>
            <a:r>
              <a:rPr lang="en-GB" sz="2400" b="1" dirty="0">
                <a:solidFill>
                  <a:schemeClr val="accent1">
                    <a:lumMod val="75000"/>
                  </a:schemeClr>
                </a:solidFill>
                <a:latin typeface="Arial"/>
                <a:ea typeface="Calibri"/>
                <a:cs typeface="Arial"/>
              </a:rPr>
              <a:t> 6.Publications and resources </a:t>
            </a:r>
            <a:r>
              <a:rPr lang="en-GB" sz="2400" dirty="0">
                <a:solidFill>
                  <a:schemeClr val="accent1">
                    <a:lumMod val="75000"/>
                  </a:schemeClr>
                </a:solidFill>
                <a:latin typeface="Arial"/>
                <a:ea typeface="Calibri"/>
                <a:cs typeface="Arial"/>
              </a:rPr>
              <a:t> Work related stress, Working with the menopause, Standing up for high standards, Flexible working standards</a:t>
            </a:r>
            <a:r>
              <a:rPr lang="en-GB" sz="2400" b="1" dirty="0">
                <a:solidFill>
                  <a:schemeClr val="accent1">
                    <a:lumMod val="75000"/>
                  </a:schemeClr>
                </a:solidFill>
                <a:latin typeface="Arial"/>
                <a:ea typeface="Calibri"/>
                <a:cs typeface="Arial"/>
              </a:rPr>
              <a:t>. </a:t>
            </a:r>
            <a:r>
              <a:rPr lang="en-GB" sz="2400" dirty="0">
                <a:solidFill>
                  <a:schemeClr val="accent1">
                    <a:lumMod val="75000"/>
                  </a:schemeClr>
                </a:solidFill>
                <a:latin typeface="Arial"/>
                <a:ea typeface="Calibri"/>
                <a:cs typeface="Arial"/>
              </a:rPr>
              <a:t>RCM website.</a:t>
            </a:r>
          </a:p>
          <a:p>
            <a:pPr marL="0" indent="0">
              <a:lnSpc>
                <a:spcPct val="115000"/>
              </a:lnSpc>
              <a:buFont typeface="Arial" panose="020B0604020202020204" pitchFamily="34" charset="0"/>
              <a:buNone/>
            </a:pPr>
            <a:r>
              <a:rPr lang="en-GB" sz="2400" b="1" dirty="0">
                <a:solidFill>
                  <a:schemeClr val="accent1">
                    <a:lumMod val="75000"/>
                  </a:schemeClr>
                </a:solidFill>
                <a:latin typeface="Arial"/>
                <a:ea typeface="Calibri"/>
                <a:cs typeface="Arial"/>
              </a:rPr>
              <a:t>7. Involve members </a:t>
            </a:r>
            <a:r>
              <a:rPr lang="en-GB" sz="2400" dirty="0">
                <a:solidFill>
                  <a:schemeClr val="accent1">
                    <a:lumMod val="75000"/>
                  </a:schemeClr>
                </a:solidFill>
                <a:latin typeface="Arial"/>
                <a:ea typeface="Calibri"/>
                <a:cs typeface="Arial"/>
              </a:rPr>
              <a:t>share ideas and discuss at branch meetings, feedback to the group</a:t>
            </a:r>
            <a:r>
              <a:rPr lang="en-GB" sz="2400" b="1" dirty="0">
                <a:solidFill>
                  <a:schemeClr val="accent1">
                    <a:lumMod val="75000"/>
                  </a:schemeClr>
                </a:solidFill>
                <a:latin typeface="Arial"/>
                <a:ea typeface="Calibri"/>
                <a:cs typeface="Arial"/>
              </a:rPr>
              <a:t>.</a:t>
            </a:r>
          </a:p>
          <a:p>
            <a:pPr marL="0" indent="0">
              <a:lnSpc>
                <a:spcPct val="115000"/>
              </a:lnSpc>
              <a:buFont typeface="Arial" panose="020B0604020202020204" pitchFamily="34" charset="0"/>
              <a:buNone/>
            </a:pPr>
            <a:r>
              <a:rPr lang="en-GB" sz="2400" b="1" dirty="0">
                <a:solidFill>
                  <a:schemeClr val="accent1">
                    <a:lumMod val="75000"/>
                  </a:schemeClr>
                </a:solidFill>
                <a:latin typeface="Arial" panose="020B0604020202020204" pitchFamily="34" charset="0"/>
                <a:ea typeface="Calibri"/>
                <a:cs typeface="Arial" panose="020B0604020202020204" pitchFamily="34" charset="0"/>
              </a:rPr>
              <a:t>Members will feel valued and heard by being consulted  throughout planning and implementation and evaluation.             </a:t>
            </a:r>
          </a:p>
          <a:p>
            <a:pPr marL="0" indent="0">
              <a:lnSpc>
                <a:spcPct val="115000"/>
              </a:lnSpc>
              <a:buFont typeface="Arial" panose="020B0604020202020204" pitchFamily="34" charset="0"/>
              <a:buNone/>
            </a:pPr>
            <a:r>
              <a:rPr lang="en-GB" b="1" dirty="0">
                <a:solidFill>
                  <a:schemeClr val="accent6">
                    <a:lumMod val="75000"/>
                  </a:schemeClr>
                </a:solidFill>
                <a:latin typeface="Arial" panose="020B0604020202020204" pitchFamily="34" charset="0"/>
                <a:ea typeface="Calibri"/>
                <a:cs typeface="Arial" panose="020B0604020202020204" pitchFamily="34" charset="0"/>
              </a:rPr>
              <a:t>You said - we did.</a:t>
            </a:r>
          </a:p>
          <a:p>
            <a:pPr marL="0" indent="0">
              <a:lnSpc>
                <a:spcPct val="115000"/>
              </a:lnSpc>
              <a:buFont typeface="Arial" panose="020B0604020202020204" pitchFamily="34" charset="0"/>
              <a:buNone/>
            </a:pPr>
            <a:endParaRPr lang="en-GB" sz="2400" dirty="0">
              <a:solidFill>
                <a:schemeClr val="accent6">
                  <a:lumMod val="75000"/>
                </a:schemeClr>
              </a:solidFill>
              <a:latin typeface="Arial" panose="020B0604020202020204" pitchFamily="34" charset="0"/>
              <a:ea typeface="Calibri"/>
              <a:cs typeface="Arial" panose="020B0604020202020204" pitchFamily="34" charset="0"/>
            </a:endParaRPr>
          </a:p>
          <a:p>
            <a:pPr marL="0" indent="0">
              <a:lnSpc>
                <a:spcPct val="115000"/>
              </a:lnSpc>
              <a:buFont typeface="Arial" panose="020B0604020202020204" pitchFamily="34" charset="0"/>
              <a:buNone/>
            </a:pPr>
            <a:endParaRPr lang="en-GB" sz="2400" dirty="0">
              <a:solidFill>
                <a:prstClr val="black"/>
              </a:solidFill>
              <a:ea typeface="Calibri"/>
              <a:cs typeface="Times New Roman"/>
            </a:endParaRPr>
          </a:p>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32337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838200" y="365127"/>
            <a:ext cx="10515600" cy="963611"/>
          </a:xfrm>
          <a:ln>
            <a:noFill/>
          </a:ln>
        </p:spPr>
        <p:txBody>
          <a:bodyPr>
            <a:normAutofit/>
          </a:bodyPr>
          <a:lstStyle/>
          <a:p>
            <a:r>
              <a:rPr lang="en-GB" sz="4000" b="1" dirty="0">
                <a:solidFill>
                  <a:schemeClr val="accent6">
                    <a:lumMod val="75000"/>
                  </a:schemeClr>
                </a:solidFill>
                <a:latin typeface="Arial" panose="020B0604020202020204" pitchFamily="34" charset="0"/>
                <a:cs typeface="Arial" panose="020B0604020202020204" pitchFamily="34" charset="0"/>
              </a:rPr>
              <a:t>Action plan monitor, evaluate and update</a:t>
            </a:r>
            <a:endParaRPr lang="en-US" sz="4000" b="1" dirty="0">
              <a:solidFill>
                <a:schemeClr val="accent6">
                  <a:lumMod val="75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F608A2B-3AE2-42E0-A556-0811A7772E90}"/>
              </a:ext>
            </a:extLst>
          </p:cNvPr>
          <p:cNvSpPr>
            <a:spLocks noGrp="1"/>
          </p:cNvSpPr>
          <p:nvPr>
            <p:ph idx="1"/>
          </p:nvPr>
        </p:nvSpPr>
        <p:spPr>
          <a:xfrm>
            <a:off x="392906" y="1371599"/>
            <a:ext cx="10960894" cy="4805363"/>
          </a:xfrm>
        </p:spPr>
        <p:txBody>
          <a:bodyPr>
            <a:normAutofit/>
          </a:bodyPr>
          <a:lstStyle/>
          <a:p>
            <a:pPr marL="0" indent="0">
              <a:buNone/>
            </a:pPr>
            <a:endParaRPr lang="en-GB" sz="2800" dirty="0">
              <a:latin typeface="Arial" panose="020B0604020202020204" pitchFamily="34" charset="0"/>
              <a:cs typeface="Arial" panose="020B0604020202020204" pitchFamily="34" charset="0"/>
            </a:endParaRPr>
          </a:p>
          <a:p>
            <a:pPr marL="0" indent="0">
              <a:buNone/>
            </a:pPr>
            <a:r>
              <a:rPr lang="en-GB" dirty="0"/>
              <a:t> </a:t>
            </a:r>
          </a:p>
          <a:p>
            <a:endParaRPr lang="en-GB" dirty="0"/>
          </a:p>
        </p:txBody>
      </p:sp>
      <p:graphicFrame>
        <p:nvGraphicFramePr>
          <p:cNvPr id="6" name="Content Placeholder 3">
            <a:extLst>
              <a:ext uri="{FF2B5EF4-FFF2-40B4-BE49-F238E27FC236}">
                <a16:creationId xmlns:a16="http://schemas.microsoft.com/office/drawing/2014/main" id="{D7DBF700-D2D0-4019-80B7-C59A0B2C4EC8}"/>
              </a:ext>
            </a:extLst>
          </p:cNvPr>
          <p:cNvGraphicFramePr>
            <a:graphicFrameLocks/>
          </p:cNvGraphicFramePr>
          <p:nvPr>
            <p:extLst>
              <p:ext uri="{D42A27DB-BD31-4B8C-83A1-F6EECF244321}">
                <p14:modId xmlns:p14="http://schemas.microsoft.com/office/powerpoint/2010/main" val="3303961161"/>
              </p:ext>
            </p:extLst>
          </p:nvPr>
        </p:nvGraphicFramePr>
        <p:xfrm>
          <a:off x="988381" y="1454738"/>
          <a:ext cx="10365419" cy="4722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009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838200" y="365128"/>
            <a:ext cx="10515600" cy="742153"/>
          </a:xfrm>
          <a:ln>
            <a:noFill/>
          </a:ln>
        </p:spPr>
        <p:txBody>
          <a:bodyPr>
            <a:normAutofit/>
          </a:bodyPr>
          <a:lstStyle/>
          <a:p>
            <a:r>
              <a:rPr lang="en-US" sz="4000" b="1" dirty="0">
                <a:solidFill>
                  <a:schemeClr val="accent6">
                    <a:lumMod val="75000"/>
                  </a:schemeClr>
                </a:solidFill>
                <a:latin typeface="Arial"/>
                <a:cs typeface="Arial"/>
              </a:rPr>
              <a:t>RCM Action plan template</a:t>
            </a:r>
          </a:p>
        </p:txBody>
      </p:sp>
      <p:sp>
        <p:nvSpPr>
          <p:cNvPr id="4" name="Content Placeholder 3">
            <a:extLst>
              <a:ext uri="{FF2B5EF4-FFF2-40B4-BE49-F238E27FC236}">
                <a16:creationId xmlns:a16="http://schemas.microsoft.com/office/drawing/2014/main" id="{CF608A2B-3AE2-42E0-A556-0811A7772E90}"/>
              </a:ext>
            </a:extLst>
          </p:cNvPr>
          <p:cNvSpPr>
            <a:spLocks noGrp="1"/>
          </p:cNvSpPr>
          <p:nvPr>
            <p:ph idx="1"/>
          </p:nvPr>
        </p:nvSpPr>
        <p:spPr/>
        <p:txBody>
          <a:bodyPr>
            <a:normAutofit/>
          </a:bodyPr>
          <a:lstStyle/>
          <a:p>
            <a:pPr marL="0" indent="0">
              <a:buNone/>
            </a:pPr>
            <a:endParaRPr lang="en-GB" sz="2800" dirty="0">
              <a:latin typeface="Arial" panose="020B0604020202020204" pitchFamily="34" charset="0"/>
              <a:cs typeface="Arial" panose="020B0604020202020204" pitchFamily="34" charset="0"/>
            </a:endParaRPr>
          </a:p>
          <a:p>
            <a:pPr marL="0" indent="0">
              <a:buNone/>
            </a:pPr>
            <a:r>
              <a:rPr lang="en-GB" dirty="0"/>
              <a:t> </a:t>
            </a:r>
          </a:p>
          <a:p>
            <a:endParaRPr lang="en-GB" dirty="0"/>
          </a:p>
        </p:txBody>
      </p:sp>
      <p:graphicFrame>
        <p:nvGraphicFramePr>
          <p:cNvPr id="5" name="Content Placeholder 4">
            <a:extLst>
              <a:ext uri="{FF2B5EF4-FFF2-40B4-BE49-F238E27FC236}">
                <a16:creationId xmlns:a16="http://schemas.microsoft.com/office/drawing/2014/main" id="{469512AE-43D0-455D-81BA-BCCDDBEBA6B5}"/>
              </a:ext>
            </a:extLst>
          </p:cNvPr>
          <p:cNvGraphicFramePr>
            <a:graphicFrameLocks/>
          </p:cNvGraphicFramePr>
          <p:nvPr>
            <p:extLst>
              <p:ext uri="{D42A27DB-BD31-4B8C-83A1-F6EECF244321}">
                <p14:modId xmlns:p14="http://schemas.microsoft.com/office/powerpoint/2010/main" val="656972056"/>
              </p:ext>
            </p:extLst>
          </p:nvPr>
        </p:nvGraphicFramePr>
        <p:xfrm>
          <a:off x="1065320" y="1150144"/>
          <a:ext cx="10288480" cy="4976818"/>
        </p:xfrm>
        <a:graphic>
          <a:graphicData uri="http://schemas.openxmlformats.org/drawingml/2006/table">
            <a:tbl>
              <a:tblPr firstRow="1" firstCol="1" bandRow="1">
                <a:tableStyleId>{5C22544A-7EE6-4342-B048-85BDC9FD1C3A}</a:tableStyleId>
              </a:tblPr>
              <a:tblGrid>
                <a:gridCol w="475155">
                  <a:extLst>
                    <a:ext uri="{9D8B030D-6E8A-4147-A177-3AD203B41FA5}">
                      <a16:colId xmlns:a16="http://schemas.microsoft.com/office/drawing/2014/main" val="20000"/>
                    </a:ext>
                  </a:extLst>
                </a:gridCol>
                <a:gridCol w="1306676">
                  <a:extLst>
                    <a:ext uri="{9D8B030D-6E8A-4147-A177-3AD203B41FA5}">
                      <a16:colId xmlns:a16="http://schemas.microsoft.com/office/drawing/2014/main" val="20001"/>
                    </a:ext>
                  </a:extLst>
                </a:gridCol>
                <a:gridCol w="1383040">
                  <a:extLst>
                    <a:ext uri="{9D8B030D-6E8A-4147-A177-3AD203B41FA5}">
                      <a16:colId xmlns:a16="http://schemas.microsoft.com/office/drawing/2014/main" val="20002"/>
                    </a:ext>
                  </a:extLst>
                </a:gridCol>
                <a:gridCol w="1815771">
                  <a:extLst>
                    <a:ext uri="{9D8B030D-6E8A-4147-A177-3AD203B41FA5}">
                      <a16:colId xmlns:a16="http://schemas.microsoft.com/office/drawing/2014/main" val="20003"/>
                    </a:ext>
                  </a:extLst>
                </a:gridCol>
                <a:gridCol w="1221826">
                  <a:extLst>
                    <a:ext uri="{9D8B030D-6E8A-4147-A177-3AD203B41FA5}">
                      <a16:colId xmlns:a16="http://schemas.microsoft.com/office/drawing/2014/main" val="20004"/>
                    </a:ext>
                  </a:extLst>
                </a:gridCol>
                <a:gridCol w="1689781">
                  <a:extLst>
                    <a:ext uri="{9D8B030D-6E8A-4147-A177-3AD203B41FA5}">
                      <a16:colId xmlns:a16="http://schemas.microsoft.com/office/drawing/2014/main" val="20005"/>
                    </a:ext>
                  </a:extLst>
                </a:gridCol>
                <a:gridCol w="1145219">
                  <a:extLst>
                    <a:ext uri="{9D8B030D-6E8A-4147-A177-3AD203B41FA5}">
                      <a16:colId xmlns:a16="http://schemas.microsoft.com/office/drawing/2014/main" val="20006"/>
                    </a:ext>
                  </a:extLst>
                </a:gridCol>
                <a:gridCol w="1251012">
                  <a:extLst>
                    <a:ext uri="{9D8B030D-6E8A-4147-A177-3AD203B41FA5}">
                      <a16:colId xmlns:a16="http://schemas.microsoft.com/office/drawing/2014/main" val="20007"/>
                    </a:ext>
                  </a:extLst>
                </a:gridCol>
              </a:tblGrid>
              <a:tr h="684380">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Objective</a:t>
                      </a:r>
                      <a:endParaRPr lang="en-GB" sz="20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Outcomes</a:t>
                      </a:r>
                      <a:endParaRPr lang="en-GB" sz="20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Actions</a:t>
                      </a:r>
                      <a:endParaRPr lang="en-GB" sz="20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Progress</a:t>
                      </a:r>
                      <a:endParaRPr lang="en-GB" sz="20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Lead   </a:t>
                      </a:r>
                      <a:endParaRPr lang="en-GB" sz="20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Target</a:t>
                      </a:r>
                      <a:r>
                        <a:rPr lang="en-GB" sz="2000" dirty="0">
                          <a:effectLst/>
                          <a:latin typeface="Arial" panose="020B0604020202020204" pitchFamily="34" charset="0"/>
                          <a:cs typeface="Arial" panose="020B0604020202020204" pitchFamily="34" charset="0"/>
                        </a:rPr>
                        <a:t> </a:t>
                      </a:r>
                      <a:r>
                        <a:rPr lang="en-GB" sz="1800" dirty="0">
                          <a:effectLst/>
                          <a:latin typeface="Arial" panose="020B0604020202020204" pitchFamily="34" charset="0"/>
                          <a:cs typeface="Arial" panose="020B0604020202020204" pitchFamily="34" charset="0"/>
                        </a:rPr>
                        <a:t>date</a:t>
                      </a:r>
                      <a:endParaRPr lang="en-GB" sz="18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Finished</a:t>
                      </a:r>
                      <a:endParaRPr lang="en-GB" sz="1800" dirty="0">
                        <a:effectLst/>
                        <a:latin typeface="Arial" panose="020B0604020202020204" pitchFamily="34" charset="0"/>
                        <a:ea typeface="Calibri"/>
                        <a:cs typeface="Arial" panose="020B0604020202020204" pitchFamily="34" charset="0"/>
                      </a:endParaRPr>
                    </a:p>
                  </a:txBody>
                  <a:tcPr marL="57029" marR="57029" marT="0" marB="0"/>
                </a:tc>
                <a:extLst>
                  <a:ext uri="{0D108BD9-81ED-4DB2-BD59-A6C34878D82A}">
                    <a16:rowId xmlns:a16="http://schemas.microsoft.com/office/drawing/2014/main" val="10000"/>
                  </a:ext>
                </a:extLst>
              </a:tr>
              <a:tr h="1413978">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1</a:t>
                      </a:r>
                      <a:r>
                        <a:rPr lang="en-GB" sz="900" dirty="0">
                          <a:effectLst/>
                          <a:latin typeface="Arial" panose="020B0604020202020204" pitchFamily="34" charset="0"/>
                          <a:cs typeface="Arial" panose="020B0604020202020204" pitchFamily="34" charset="0"/>
                        </a:rPr>
                        <a:t>`</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l">
                        <a:lnSpc>
                          <a:spcPct val="115000"/>
                        </a:lnSpc>
                        <a:spcAft>
                          <a:spcPts val="0"/>
                        </a:spcAft>
                      </a:pPr>
                      <a:r>
                        <a:rPr lang="en-GB" sz="900" dirty="0">
                          <a:effectLst/>
                          <a:latin typeface="Arial" panose="020B0604020202020204" pitchFamily="34" charset="0"/>
                          <a:cs typeface="Arial" panose="020B0604020202020204" pitchFamily="34" charset="0"/>
                        </a:rPr>
                        <a:t> </a:t>
                      </a:r>
                    </a:p>
                    <a:p>
                      <a:pPr algn="l">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extLst>
                  <a:ext uri="{0D108BD9-81ED-4DB2-BD59-A6C34878D82A}">
                    <a16:rowId xmlns:a16="http://schemas.microsoft.com/office/drawing/2014/main" val="10001"/>
                  </a:ext>
                </a:extLst>
              </a:tr>
              <a:tr h="1439230">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2</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l">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lang="en-GB" sz="900" dirty="0">
                        <a:solidFill>
                          <a:schemeClr val="accent1">
                            <a:lumMod val="75000"/>
                          </a:schemeClr>
                        </a:solidFill>
                        <a:latin typeface="Arial" panose="020B0604020202020204" pitchFamily="34" charset="0"/>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extLst>
                  <a:ext uri="{0D108BD9-81ED-4DB2-BD59-A6C34878D82A}">
                    <a16:rowId xmlns:a16="http://schemas.microsoft.com/office/drawing/2014/main" val="10002"/>
                  </a:ext>
                </a:extLst>
              </a:tr>
              <a:tr h="1439230">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3</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ctr">
                        <a:lnSpc>
                          <a:spcPct val="115000"/>
                        </a:lnSpc>
                        <a:spcAft>
                          <a:spcPts val="0"/>
                        </a:spcAft>
                      </a:pPr>
                      <a:r>
                        <a:rPr lang="en-GB" sz="900" dirty="0">
                          <a:effectLst/>
                          <a:latin typeface="Arial" panose="020B0604020202020204" pitchFamily="34" charset="0"/>
                          <a:cs typeface="Arial" panose="020B0604020202020204" pitchFamily="34" charset="0"/>
                        </a:rPr>
                        <a:t> </a:t>
                      </a:r>
                    </a:p>
                    <a:p>
                      <a:pPr algn="l">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tc>
                  <a:txBody>
                    <a:bodyPr/>
                    <a:lstStyle/>
                    <a:p>
                      <a:pPr algn="ctr">
                        <a:lnSpc>
                          <a:spcPct val="115000"/>
                        </a:lnSpc>
                        <a:spcAft>
                          <a:spcPts val="0"/>
                        </a:spcAft>
                      </a:pPr>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a:cs typeface="Arial" panose="020B0604020202020204" pitchFamily="34" charset="0"/>
                      </a:endParaRPr>
                    </a:p>
                  </a:txBody>
                  <a:tcPr marL="57029" marR="57029"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3699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2A74-9A8A-45B4-9CDD-DAFE08F1BA52}"/>
              </a:ext>
            </a:extLst>
          </p:cNvPr>
          <p:cNvSpPr>
            <a:spLocks noGrp="1"/>
          </p:cNvSpPr>
          <p:nvPr>
            <p:ph type="ctrTitle"/>
          </p:nvPr>
        </p:nvSpPr>
        <p:spPr>
          <a:xfrm>
            <a:off x="2119088" y="406399"/>
            <a:ext cx="9601198" cy="1013989"/>
          </a:xfrm>
          <a:solidFill>
            <a:srgbClr val="371488"/>
          </a:solidFill>
        </p:spPr>
        <p:txBody>
          <a:bodyPr>
            <a:noAutofit/>
          </a:bodyPr>
          <a:lstStyle/>
          <a:p>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Evidence and evaluation tool</a:t>
            </a:r>
          </a:p>
        </p:txBody>
      </p:sp>
      <p:pic>
        <p:nvPicPr>
          <p:cNvPr id="5" name="Picture 2" descr="A red heart with white text&#10;&#10;Description automatically generated with low confidence">
            <a:extLst>
              <a:ext uri="{FF2B5EF4-FFF2-40B4-BE49-F238E27FC236}">
                <a16:creationId xmlns:a16="http://schemas.microsoft.com/office/drawing/2014/main" id="{95A98F47-2207-A839-82E8-2AF724A0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21" y="406400"/>
            <a:ext cx="1833566" cy="1013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396C36-D409-FB23-DC37-4BBED80C3C70}"/>
              </a:ext>
            </a:extLst>
          </p:cNvPr>
          <p:cNvPicPr>
            <a:picLocks noChangeAspect="1"/>
          </p:cNvPicPr>
          <p:nvPr/>
        </p:nvPicPr>
        <p:blipFill rotWithShape="1">
          <a:blip r:embed="rId4"/>
          <a:srcRect l="21250" t="34046" r="17937" b="40194"/>
          <a:stretch/>
        </p:blipFill>
        <p:spPr>
          <a:xfrm>
            <a:off x="765161" y="2334826"/>
            <a:ext cx="10693031" cy="2547892"/>
          </a:xfrm>
          <a:prstGeom prst="rect">
            <a:avLst/>
          </a:prstGeom>
        </p:spPr>
      </p:pic>
    </p:spTree>
    <p:extLst>
      <p:ext uri="{BB962C8B-B14F-4D97-AF65-F5344CB8AC3E}">
        <p14:creationId xmlns:p14="http://schemas.microsoft.com/office/powerpoint/2010/main" val="2122171405"/>
      </p:ext>
    </p:extLst>
  </p:cSld>
  <p:clrMapOvr>
    <a:masterClrMapping/>
  </p:clrMapOvr>
</p:sld>
</file>

<file path=ppt/theme/theme1.xml><?xml version="1.0" encoding="utf-8"?>
<a:theme xmlns:a="http://schemas.openxmlformats.org/drawingml/2006/main" name="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m powerpoint template" id="{9FC4FB84-55A1-BD45-97B9-D5E4D70423BD}" vid="{7D751C1C-81D8-B747-AA62-D7B00DDC5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4C3732A5D304BACC8CF2826A7B99E" ma:contentTypeVersion="22" ma:contentTypeDescription="Create a new document." ma:contentTypeScope="" ma:versionID="2da8520b920659dc769ba88c49b6d193">
  <xsd:schema xmlns:xsd="http://www.w3.org/2001/XMLSchema" xmlns:xs="http://www.w3.org/2001/XMLSchema" xmlns:p="http://schemas.microsoft.com/office/2006/metadata/properties" xmlns:ns2="ea8b0867-b51d-4823-85b2-7cf832b55c34" xmlns:ns3="de9ecac4-445a-4d30-8de3-4d3cefaefbe0" targetNamespace="http://schemas.microsoft.com/office/2006/metadata/properties" ma:root="true" ma:fieldsID="3548392e4be17e89024130566712540b" ns2:_="" ns3:_="">
    <xsd:import namespace="ea8b0867-b51d-4823-85b2-7cf832b55c34"/>
    <xsd:import namespace="de9ecac4-445a-4d30-8de3-4d3cefaefb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Class" minOccurs="0"/>
                <xsd:element ref="ns2:Year" minOccurs="0"/>
                <xsd:element ref="ns2:Network"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Respond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b0867-b51d-4823-85b2-7cf832b55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Class" ma:index="17" nillable="true" ma:displayName="Category" ma:default="Briefings" ma:format="Dropdown" ma:internalName="Class" ma:readOnly="false">
      <xsd:simpleType>
        <xsd:restriction base="dms:Choice">
          <xsd:enumeration value="Awards"/>
          <xsd:enumeration value="Briefings"/>
          <xsd:enumeration value="Budget"/>
          <xsd:enumeration value="Choir"/>
          <xsd:enumeration value="Delegate List"/>
          <xsd:enumeration value="Evaluations"/>
          <xsd:enumeration value="Exhibition"/>
          <xsd:enumeration value="Florist"/>
          <xsd:enumeration value="Guest List"/>
          <xsd:enumeration value="Media"/>
          <xsd:enumeration value="Parks and Greenspace"/>
          <xsd:enumeration value="Photographer"/>
          <xsd:enumeration value="Planning Group"/>
          <xsd:enumeration value="Podcasts"/>
          <xsd:enumeration value="Posters"/>
          <xsd:enumeration value="Presentations"/>
          <xsd:enumeration value="Programme"/>
          <xsd:enumeration value="Reception"/>
          <xsd:enumeration value="St Giles' Cathedral"/>
          <xsd:enumeration value="Scottish Government Event"/>
          <xsd:enumeration value="Speakers"/>
          <xsd:enumeration value="Statement Writing"/>
          <xsd:enumeration value="Thank You"/>
          <xsd:enumeration value="Tapestry"/>
          <xsd:enumeration value="Venue &amp; Catering"/>
        </xsd:restriction>
      </xsd:simpleType>
    </xsd:element>
    <xsd:element name="Year" ma:index="18" nillable="true" ma:displayName="Year" ma:default="2019" ma:format="Dropdown" ma:internalName="Year" ma:readOnly="false">
      <xsd:simpleType>
        <xsd:restriction base="dms:Choice">
          <xsd:enumeration value="2015"/>
          <xsd:enumeration value="2016"/>
          <xsd:enumeration value="2017"/>
          <xsd:enumeration value="2018"/>
          <xsd:enumeration value="2019"/>
          <xsd:enumeration value="2020"/>
          <xsd:enumeration value="2021+2022"/>
        </xsd:restriction>
      </xsd:simpleType>
    </xsd:element>
    <xsd:element name="Network" ma:index="19" nillable="true" ma:displayName="Network" ma:default="First Five Years Forum" ma:format="Dropdown" ma:internalName="Network" ma:readOnly="false">
      <xsd:simpleType>
        <xsd:restriction base="dms:Choice">
          <xsd:enumeration value="First Five Years Forum"/>
          <xsd:enumeration value="Perinatal Mental Health"/>
          <xsd:enumeration value="Midwife led units"/>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09be131-e051-4104-a245-9491c2d76341" ma:termSetId="09814cd3-568e-fe90-9814-8d621ff8fb84" ma:anchorId="fba54fb3-c3e1-fe81-a776-ca4b69148c4d" ma:open="true" ma:isKeyword="false">
      <xsd:complexType>
        <xsd:sequence>
          <xsd:element ref="pc:Terms" minOccurs="0" maxOccurs="1"/>
        </xsd:sequence>
      </xsd:complexType>
    </xsd:element>
    <xsd:element name="Responded" ma:index="27" ma:displayName="Responded" ma:default="0" ma:format="Dropdown" ma:internalName="Responde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9ecac4-445a-4d30-8de3-4d3cefaefbe0"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04f8e0c-3201-42f6-8787-8ec66456e217}" ma:internalName="TaxCatchAll" ma:showField="CatchAllData" ma:web="de9ecac4-445a-4d30-8de3-4d3cefaefb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ass xmlns="ea8b0867-b51d-4823-85b2-7cf832b55c34">Briefings</Class>
    <Network xmlns="ea8b0867-b51d-4823-85b2-7cf832b55c34">First Five Years Forum</Network>
    <Responded xmlns="ea8b0867-b51d-4823-85b2-7cf832b55c34">0</Responded>
    <Year xmlns="ea8b0867-b51d-4823-85b2-7cf832b55c34">2019</Year>
    <lcf76f155ced4ddcb4097134ff3c332f xmlns="ea8b0867-b51d-4823-85b2-7cf832b55c34">
      <Terms xmlns="http://schemas.microsoft.com/office/infopath/2007/PartnerControls"/>
    </lcf76f155ced4ddcb4097134ff3c332f>
    <TaxCatchAll xmlns="de9ecac4-445a-4d30-8de3-4d3cefaefbe0" xsi:nil="true"/>
  </documentManagement>
</p:properties>
</file>

<file path=customXml/itemProps1.xml><?xml version="1.0" encoding="utf-8"?>
<ds:datastoreItem xmlns:ds="http://schemas.openxmlformats.org/officeDocument/2006/customXml" ds:itemID="{DC24FFF2-E54C-4593-BBCE-24A61E5FCA4B}">
  <ds:schemaRefs>
    <ds:schemaRef ds:uri="de9ecac4-445a-4d30-8de3-4d3cefaefbe0"/>
    <ds:schemaRef ds:uri="ea8b0867-b51d-4823-85b2-7cf832b55c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52365B-9394-4A53-B96D-A54B0F4186D5}">
  <ds:schemaRefs>
    <ds:schemaRef ds:uri="http://schemas.microsoft.com/sharepoint/v3/contenttype/forms"/>
  </ds:schemaRefs>
</ds:datastoreItem>
</file>

<file path=customXml/itemProps3.xml><?xml version="1.0" encoding="utf-8"?>
<ds:datastoreItem xmlns:ds="http://schemas.openxmlformats.org/officeDocument/2006/customXml" ds:itemID="{D1D57D9B-2674-40A9-B4F0-85DF9D89CBF5}">
  <ds:schemaRefs>
    <ds:schemaRef ds:uri="ea8b0867-b51d-4823-85b2-7cf832b55c3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e9ecac4-445a-4d30-8de3-4d3cefaefbe0"/>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Widescreen</PresentationFormat>
  <Paragraphs>164</Paragraphs>
  <Slides>13</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Arial,Sans-Serif</vt:lpstr>
      <vt:lpstr>Calibri</vt:lpstr>
      <vt:lpstr>Calibri Light</vt:lpstr>
      <vt:lpstr>roboto-regular</vt:lpstr>
      <vt:lpstr>Office Theme</vt:lpstr>
      <vt:lpstr>Caring for You  </vt:lpstr>
      <vt:lpstr>PowerPoint Presentation</vt:lpstr>
      <vt:lpstr>PowerPoint Presentation</vt:lpstr>
      <vt:lpstr>Action plan SMART</vt:lpstr>
      <vt:lpstr>Action plan top tips</vt:lpstr>
      <vt:lpstr>Action plan top tips</vt:lpstr>
      <vt:lpstr>Action plan monitor, evaluate and update</vt:lpstr>
      <vt:lpstr>RCM Action plan template</vt:lpstr>
      <vt:lpstr>   Evidence and evaluation tool</vt:lpstr>
      <vt:lpstr>   Charter themes</vt:lpstr>
      <vt:lpstr>   Examples</vt:lpstr>
      <vt:lpstr>Employer evidence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Wood</dc:creator>
  <cp:lastModifiedBy>Emma Barr</cp:lastModifiedBy>
  <cp:revision>208</cp:revision>
  <dcterms:created xsi:type="dcterms:W3CDTF">2022-02-09T07:29:24Z</dcterms:created>
  <dcterms:modified xsi:type="dcterms:W3CDTF">2023-02-08T13:18:00Z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0x0101006EF4C3732A5D304BACC8CF2826A7B99E</vt:lpwstr>
  </property>
  <property fmtid="{D5CDD505-2E9C-101B-9397-08002B2CF9AE}" pid="3" name="MediaServiceImageTags">
    <vt:lpwstr/>
  </property>
</Properties>
</file>